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s/comment4.xml" ContentType="application/vnd.openxmlformats-officedocument.presentationml.comment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omments/comment3.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1"/>
  </p:sldMasterIdLst>
  <p:notesMasterIdLst>
    <p:notesMasterId r:id="rId31"/>
  </p:notesMasterIdLst>
  <p:sldIdLst>
    <p:sldId id="256" r:id="rId2"/>
    <p:sldId id="281" r:id="rId3"/>
    <p:sldId id="282" r:id="rId4"/>
    <p:sldId id="285" r:id="rId5"/>
    <p:sldId id="258" r:id="rId6"/>
    <p:sldId id="259" r:id="rId7"/>
    <p:sldId id="276" r:id="rId8"/>
    <p:sldId id="286" r:id="rId9"/>
    <p:sldId id="260" r:id="rId10"/>
    <p:sldId id="277" r:id="rId11"/>
    <p:sldId id="261" r:id="rId12"/>
    <p:sldId id="287" r:id="rId13"/>
    <p:sldId id="262" r:id="rId14"/>
    <p:sldId id="278" r:id="rId15"/>
    <p:sldId id="263" r:id="rId16"/>
    <p:sldId id="288" r:id="rId17"/>
    <p:sldId id="264" r:id="rId18"/>
    <p:sldId id="265" r:id="rId19"/>
    <p:sldId id="289" r:id="rId20"/>
    <p:sldId id="266" r:id="rId21"/>
    <p:sldId id="279" r:id="rId22"/>
    <p:sldId id="267" r:id="rId23"/>
    <p:sldId id="268" r:id="rId24"/>
    <p:sldId id="269" r:id="rId25"/>
    <p:sldId id="271" r:id="rId26"/>
    <p:sldId id="280" r:id="rId27"/>
    <p:sldId id="272" r:id="rId28"/>
    <p:sldId id="274" r:id="rId29"/>
    <p:sldId id="275" r:id="rId3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ann FOUASSIER" initials="" lastIdx="3" clrIdx="0"/>
  <p:cmAuthor id="1" name="p.breumier" initials="" lastIdx="7" clrIdx="1"/>
  <p:cmAuthor id="2" name="audrey vialard" initials="" lastIdx="1" clrIdx="2"/>
  <p:cmAuthor id="3" name="SIDEP2014" initials="" lastIdx="2" clrIdx="3"/>
  <p:cmAuthor id="4" name="Marie-Elodie LE GUEN"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75886" autoAdjust="0"/>
  </p:normalViewPr>
  <p:slideViewPr>
    <p:cSldViewPr snapToGrid="0">
      <p:cViewPr varScale="1">
        <p:scale>
          <a:sx n="69" d="100"/>
          <a:sy n="69" d="100"/>
        </p:scale>
        <p:origin x="-1368"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Gros problème, je suis en train de me pencher sur Saint Barth... de même découvrir qu'il y a des mangroves, non citées dans le FRA bien évidemment. Devant le manque d'info et vu le partiel que j'ai demain, je met St Barth à la corbeille jusque là.</p:text>
  </p:cm>
  <p:cm authorId="1" idx="6">
    <p:pos x="6000" y="100"/>
    <p:text>Pensez tous à ne pas faire des phrases. Seulement des mots clés (les phrases vont en notes) et à relier aux critères</p:text>
  </p:cm>
</p:cmLst>
</file>

<file path=ppt/comments/comment2.xml><?xml version="1.0" encoding="utf-8"?>
<p:cmLst xmlns:a="http://schemas.openxmlformats.org/drawingml/2006/main" xmlns:r="http://schemas.openxmlformats.org/officeDocument/2006/relationships" xmlns:p="http://schemas.openxmlformats.org/presentationml/2006/main">
  <p:cm authorId="1" idx="3">
    <p:pos x="6000" y="0"/>
    <p:text>invasive ou envahissantes?</p:text>
  </p:cm>
</p:cmLst>
</file>

<file path=ppt/comments/comment3.xml><?xml version="1.0" encoding="utf-8"?>
<p:cmLst xmlns:a="http://schemas.openxmlformats.org/drawingml/2006/main" xmlns:r="http://schemas.openxmlformats.org/officeDocument/2006/relationships" xmlns:p="http://schemas.openxmlformats.org/presentationml/2006/main">
  <p:cm authorId="1" idx="2">
    <p:pos x="6000" y="0"/>
    <p:text>tu les as compté en plus? mais quelle forêt!</p:text>
  </p:cm>
</p:cmLst>
</file>

<file path=ppt/comments/comment4.xml><?xml version="1.0" encoding="utf-8"?>
<p:cmLst xmlns:a="http://schemas.openxmlformats.org/drawingml/2006/main" xmlns:r="http://schemas.openxmlformats.org/officeDocument/2006/relationships" xmlns:p="http://schemas.openxmlformats.org/presentationml/2006/main">
  <p:cm authorId="1" idx="1">
    <p:pos x="6000" y="0"/>
    <p:text>je ne vois pas ce que ça fait en ccl. Pour moi on dvrait plus dire qq ch sur les =/= types de forêt, sur comment les enjeux sur un même type peut être =/= entre territoire et comment sur un territoire les types sont pe soumis à des enjeux =/=. Aussi parler de nos limites</p:text>
  </p:cm>
</p:cmLst>
</file>

<file path=ppt/comments/comment5.xml><?xml version="1.0" encoding="utf-8"?>
<p:cmLst xmlns:a="http://schemas.openxmlformats.org/drawingml/2006/main" xmlns:r="http://schemas.openxmlformats.org/officeDocument/2006/relationships" xmlns:p="http://schemas.openxmlformats.org/presentationml/2006/main">
  <p:cm authorId="0" idx="1">
    <p:pos x="6000" y="0"/>
    <p:text>On saute la slide biblio?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xmlns="" val="39929867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417429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fr" dirty="0" smtClean="0"/>
              <a:t>Nouvelle-Calédonie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 sz="1100" dirty="0" smtClean="0"/>
              <a:t>au Nord et à l’Ouest de la Grande Terre (</a:t>
            </a:r>
            <a:r>
              <a:rPr lang="fr-FR" sz="1100" dirty="0" smtClean="0"/>
              <a:t>Critère</a:t>
            </a:r>
            <a:r>
              <a:rPr lang="fr" sz="1100" dirty="0" smtClean="0"/>
              <a:t> 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 sz="1100" dirty="0" smtClean="0"/>
              <a:t>(23 à 28 % de la superficie de mangrove autour de Nouméa a disparu en 40 ans)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 sz="1100" dirty="0" smtClean="0"/>
              <a:t>Activité aquacole : (bassins placés à l’arrière pour limiter l’impact) </a:t>
            </a:r>
          </a:p>
          <a:p>
            <a:pPr lvl="0" rtl="0">
              <a:spcBef>
                <a:spcPts val="0"/>
              </a:spcBef>
              <a:buNone/>
            </a:pPr>
            <a:endParaRPr lang="fr" dirty="0"/>
          </a:p>
        </p:txBody>
      </p:sp>
    </p:spTree>
    <p:extLst>
      <p:ext uri="{BB962C8B-B14F-4D97-AF65-F5344CB8AC3E}">
        <p14:creationId xmlns:p14="http://schemas.microsoft.com/office/powerpoint/2010/main" xmlns="" val="42103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dirty="0" smtClean="0"/>
              <a:t>Guyane // que forêt dense?</a:t>
            </a:r>
          </a:p>
          <a:p>
            <a:pPr>
              <a:spcBef>
                <a:spcPts val="0"/>
              </a:spcBef>
              <a:buNone/>
            </a:pPr>
            <a:endParaRPr dirty="0"/>
          </a:p>
        </p:txBody>
      </p:sp>
    </p:spTree>
    <p:extLst>
      <p:ext uri="{BB962C8B-B14F-4D97-AF65-F5344CB8AC3E}">
        <p14:creationId xmlns:p14="http://schemas.microsoft.com/office/powerpoint/2010/main" xmlns="" val="4830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fr" dirty="0" smtClean="0"/>
              <a:t>Mayotte</a:t>
            </a:r>
            <a:r>
              <a:rPr lang="fr" baseline="0" dirty="0" smtClean="0"/>
              <a:t> : </a:t>
            </a:r>
          </a:p>
          <a:p>
            <a:pPr>
              <a:spcBef>
                <a:spcPts val="0"/>
              </a:spcBef>
              <a:buNone/>
            </a:pPr>
            <a:r>
              <a:rPr lang="fr" baseline="0" dirty="0" smtClean="0"/>
              <a:t>-</a:t>
            </a:r>
            <a:r>
              <a:rPr lang="fr" sz="1100" dirty="0" smtClean="0">
                <a:solidFill>
                  <a:prstClr val="black">
                    <a:lumMod val="85000"/>
                    <a:lumOff val="15000"/>
                  </a:prstClr>
                </a:solidFill>
              </a:rPr>
              <a:t>dans les baies de Grande Terre et Petite Terre, dans la zone de balancement des marées.</a:t>
            </a:r>
            <a:endParaRPr lang="fr" dirty="0"/>
          </a:p>
        </p:txBody>
      </p:sp>
    </p:spTree>
    <p:extLst>
      <p:ext uri="{BB962C8B-B14F-4D97-AF65-F5344CB8AC3E}">
        <p14:creationId xmlns:p14="http://schemas.microsoft.com/office/powerpoint/2010/main" xmlns="" val="311799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fr" dirty="0"/>
              <a:t>Guyane: marginal</a:t>
            </a:r>
          </a:p>
          <a:p>
            <a:pPr lvl="0" rtl="0">
              <a:spcBef>
                <a:spcPts val="0"/>
              </a:spcBef>
              <a:buNone/>
            </a:pPr>
            <a:endParaRPr dirty="0"/>
          </a:p>
          <a:p>
            <a:pPr lvl="0" rtl="0">
              <a:spcBef>
                <a:spcPts val="0"/>
              </a:spcBef>
              <a:buNone/>
            </a:pPr>
            <a:r>
              <a:rPr lang="fr" dirty="0"/>
              <a:t>Guadeloupe :</a:t>
            </a:r>
          </a:p>
          <a:p>
            <a:pPr lvl="0" rtl="0">
              <a:spcBef>
                <a:spcPts val="0"/>
              </a:spcBef>
              <a:buNone/>
            </a:pPr>
            <a:r>
              <a:rPr lang="fr" dirty="0"/>
              <a:t>- Campagne plantation Mahogany 1960 à 1970 par ONF =&gt; manque d’entretien =&gt; régénération naturelle</a:t>
            </a:r>
          </a:p>
          <a:p>
            <a:pPr lvl="0" rtl="0">
              <a:spcBef>
                <a:spcPts val="0"/>
              </a:spcBef>
              <a:buNone/>
            </a:pPr>
            <a:r>
              <a:rPr lang="fr" dirty="0"/>
              <a:t>- Filière bois peu développée =&gt; Mahogany dur a exploiter (montagne) et à commercialisé + filière faible économiquement</a:t>
            </a:r>
          </a:p>
          <a:p>
            <a:pPr>
              <a:spcBef>
                <a:spcPts val="0"/>
              </a:spcBef>
              <a:buNone/>
            </a:pPr>
            <a:r>
              <a:rPr lang="fr" dirty="0"/>
              <a:t>Polynésie française: filière bois très peu développée et en grande partie informelle. Cependant les plantations de pin arrive a maturité donc il y a du potentiel à développer cette filière. Actuellement ils importent du bois</a:t>
            </a:r>
            <a:r>
              <a:rPr lang="fr" dirty="0" smtClean="0"/>
              <a:t>.</a:t>
            </a:r>
          </a:p>
          <a:p>
            <a:pPr>
              <a:spcBef>
                <a:spcPts val="0"/>
              </a:spcBef>
              <a:buNone/>
            </a:pPr>
            <a:endParaRPr lang="fr" dirty="0" smtClean="0"/>
          </a:p>
          <a:p>
            <a:pPr>
              <a:spcBef>
                <a:spcPts val="0"/>
              </a:spcBef>
              <a:buNone/>
            </a:pPr>
            <a:r>
              <a:rPr lang="fr" dirty="0" smtClean="0"/>
              <a:t>Martinique :</a:t>
            </a:r>
          </a:p>
          <a:p>
            <a:pPr>
              <a:spcBef>
                <a:spcPts val="0"/>
              </a:spcBef>
              <a:buNone/>
            </a:pPr>
            <a:r>
              <a:rPr kumimoji="0" lang="fr" sz="1400" b="0" i="0" u="none" strike="noStrike" kern="1200" cap="none" spc="0" normalizeH="0" baseline="0" noProof="0" dirty="0" smtClean="0">
                <a:ln>
                  <a:noFill/>
                </a:ln>
                <a:solidFill>
                  <a:srgbClr val="000000"/>
                </a:solidFill>
                <a:effectLst/>
                <a:uLnTx/>
                <a:uFillTx/>
                <a:latin typeface="Garamond" panose="02020404030301010803"/>
                <a:ea typeface="+mn-ea"/>
                <a:cs typeface="Arial"/>
                <a:sym typeface="Arial"/>
              </a:rPr>
              <a:t>- (1,5 % des forêts de l’île) </a:t>
            </a:r>
            <a:endParaRPr lang="fr" dirty="0"/>
          </a:p>
        </p:txBody>
      </p:sp>
    </p:spTree>
    <p:extLst>
      <p:ext uri="{BB962C8B-B14F-4D97-AF65-F5344CB8AC3E}">
        <p14:creationId xmlns:p14="http://schemas.microsoft.com/office/powerpoint/2010/main" xmlns="" val="2596622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3903899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251484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fr" sz="1200">
                <a:solidFill>
                  <a:schemeClr val="dk1"/>
                </a:solidFill>
              </a:rPr>
              <a:t>Cynégétique=chasse</a:t>
            </a:r>
          </a:p>
          <a:p>
            <a:pPr lvl="0" rtl="0">
              <a:lnSpc>
                <a:spcPct val="115000"/>
              </a:lnSpc>
              <a:spcBef>
                <a:spcPts val="0"/>
              </a:spcBef>
              <a:buNone/>
            </a:pPr>
            <a:r>
              <a:rPr lang="fr" sz="1200">
                <a:solidFill>
                  <a:schemeClr val="dk1"/>
                </a:solidFill>
              </a:rPr>
              <a:t>Abroutissement sur Miquelon/Langlade: pas de régénération des sapinières hautes, sapinières basses sont impactées à moindre échelle.</a:t>
            </a:r>
          </a:p>
          <a:p>
            <a:pPr lvl="0" rtl="0">
              <a:lnSpc>
                <a:spcPct val="115000"/>
              </a:lnSpc>
              <a:spcBef>
                <a:spcPts val="0"/>
              </a:spcBef>
              <a:buClr>
                <a:schemeClr val="dk1"/>
              </a:buClr>
              <a:buSzPct val="91666"/>
              <a:buFont typeface="Arial"/>
              <a:buNone/>
            </a:pPr>
            <a:r>
              <a:rPr lang="fr" sz="1200">
                <a:solidFill>
                  <a:schemeClr val="dk1"/>
                </a:solidFill>
              </a:rPr>
              <a:t> Diprion saint-pierre. 		+ pression biotique sur l’archipelle.</a:t>
            </a:r>
          </a:p>
          <a:p>
            <a:pPr lvl="0" rtl="0">
              <a:lnSpc>
                <a:spcPct val="115000"/>
              </a:lnSpc>
              <a:spcBef>
                <a:spcPts val="0"/>
              </a:spcBef>
              <a:buClr>
                <a:schemeClr val="dk1"/>
              </a:buClr>
              <a:buSzPct val="91666"/>
              <a:buFont typeface="Arial"/>
              <a:buNone/>
            </a:pPr>
            <a:r>
              <a:rPr lang="fr" sz="1200">
                <a:solidFill>
                  <a:schemeClr val="dk1"/>
                </a:solidFill>
              </a:rPr>
              <a:t>“seulement 25% des sapinières hautes ne montrent pas de signes de dépérissement”</a:t>
            </a:r>
          </a:p>
          <a:p>
            <a:pPr lvl="0" rtl="0">
              <a:lnSpc>
                <a:spcPct val="115000"/>
              </a:lnSpc>
              <a:spcBef>
                <a:spcPts val="0"/>
              </a:spcBef>
              <a:buNone/>
            </a:pPr>
            <a:endParaRPr sz="1200">
              <a:solidFill>
                <a:schemeClr val="dk1"/>
              </a:solidFill>
            </a:endParaRPr>
          </a:p>
          <a:p>
            <a:pPr lvl="0" rtl="0">
              <a:lnSpc>
                <a:spcPct val="115000"/>
              </a:lnSpc>
              <a:spcBef>
                <a:spcPts val="0"/>
              </a:spcBef>
              <a:buClr>
                <a:schemeClr val="dk1"/>
              </a:buClr>
              <a:buSzPct val="91666"/>
              <a:buFont typeface="Arial"/>
              <a:buNone/>
            </a:pPr>
            <a:r>
              <a:rPr lang="fr" sz="1200">
                <a:solidFill>
                  <a:schemeClr val="dk1"/>
                </a:solidFill>
              </a:rPr>
              <a:t>Un retard important sur la protection des espèces et des espaces sur le territoire s’expliquerait selon différents angles selon :</a:t>
            </a:r>
          </a:p>
          <a:p>
            <a:pPr lvl="0" rtl="0">
              <a:lnSpc>
                <a:spcPct val="115000"/>
              </a:lnSpc>
              <a:spcBef>
                <a:spcPts val="0"/>
              </a:spcBef>
              <a:buNone/>
            </a:pPr>
            <a:r>
              <a:rPr lang="fr" sz="1200">
                <a:solidFill>
                  <a:schemeClr val="dk1"/>
                </a:solidFill>
              </a:rPr>
              <a:t>1. Un prélèvement de chasse encore trop faible pour réduire l’impact de l’abroutissement du cerf de virginie et du lièvre variable</a:t>
            </a:r>
          </a:p>
          <a:p>
            <a:pPr lvl="0" rtl="0">
              <a:lnSpc>
                <a:spcPct val="115000"/>
              </a:lnSpc>
              <a:spcBef>
                <a:spcPts val="0"/>
              </a:spcBef>
              <a:buNone/>
            </a:pPr>
            <a:r>
              <a:rPr lang="fr" sz="1200">
                <a:solidFill>
                  <a:schemeClr val="dk1"/>
                </a:solidFill>
              </a:rPr>
              <a:t>2. Le statut particulier de la collectivité, son exiguïté, et au poids des pratiques locales,</a:t>
            </a:r>
          </a:p>
          <a:p>
            <a:pPr lvl="0" rtl="0">
              <a:lnSpc>
                <a:spcPct val="115000"/>
              </a:lnSpc>
              <a:spcBef>
                <a:spcPts val="0"/>
              </a:spcBef>
              <a:buClr>
                <a:schemeClr val="dk1"/>
              </a:buClr>
              <a:buSzPct val="91666"/>
              <a:buFont typeface="Arial"/>
              <a:buNone/>
            </a:pPr>
            <a:r>
              <a:rPr lang="fr" sz="1200">
                <a:solidFill>
                  <a:schemeClr val="dk1"/>
                </a:solidFill>
              </a:rPr>
              <a:t>3. L’impossibilité de se référer aux textes communautaires,</a:t>
            </a:r>
          </a:p>
          <a:p>
            <a:pPr lvl="0" rtl="0">
              <a:lnSpc>
                <a:spcPct val="115000"/>
              </a:lnSpc>
              <a:spcBef>
                <a:spcPts val="0"/>
              </a:spcBef>
              <a:buNone/>
            </a:pPr>
            <a:r>
              <a:rPr lang="fr" sz="1200">
                <a:solidFill>
                  <a:schemeClr val="dk1"/>
                </a:solidFill>
              </a:rPr>
              <a:t>4. Le manque de gouvernance dans l'application des textes nationaux réglementant l’environnement (alors que le code de l’environnement s’applique),</a:t>
            </a:r>
          </a:p>
          <a:p>
            <a:pPr lvl="0" rtl="0">
              <a:lnSpc>
                <a:spcPct val="115000"/>
              </a:lnSpc>
              <a:spcBef>
                <a:spcPts val="0"/>
              </a:spcBef>
              <a:buNone/>
            </a:pPr>
            <a:r>
              <a:rPr lang="fr" sz="1200">
                <a:solidFill>
                  <a:schemeClr val="dk1"/>
                </a:solidFill>
              </a:rPr>
              <a:t>4’. Une absence de convention responsabilisant les gestionnaires forestiers ne conduit pas à une politique de préservation des forets dont l’Etat est le détenteur et le gestionnaire.</a:t>
            </a:r>
          </a:p>
          <a:p>
            <a:pPr lvl="0" rtl="0">
              <a:lnSpc>
                <a:spcPct val="115000"/>
              </a:lnSpc>
              <a:spcBef>
                <a:spcPts val="0"/>
              </a:spcBef>
              <a:buNone/>
            </a:pPr>
            <a:r>
              <a:rPr lang="fr" sz="1200">
                <a:solidFill>
                  <a:schemeClr val="dk1"/>
                </a:solidFill>
              </a:rPr>
              <a:t>5. Un travail de sensibilisation auprès de la population sur l’importance d’une gestion forestière durable ainsi qu’un travail de communication entre les parties prenantes semblent à privilégier pour comprendre l’échec de la mise en place d’une politique de protection des écosystèmes forestiers.</a:t>
            </a:r>
          </a:p>
        </p:txBody>
      </p:sp>
    </p:spTree>
    <p:extLst>
      <p:ext uri="{BB962C8B-B14F-4D97-AF65-F5344CB8AC3E}">
        <p14:creationId xmlns:p14="http://schemas.microsoft.com/office/powerpoint/2010/main" xmlns="" val="385937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10052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smtClean="0"/>
              <a:t>Mayotte :</a:t>
            </a:r>
          </a:p>
          <a:p>
            <a:pPr marL="214313" marR="0" lvl="0" indent="-214313" algn="l" defTabSz="342900" rtl="0" eaLnBrk="1" fontAlgn="auto" latinLnBrk="0" hangingPunct="1">
              <a:lnSpc>
                <a:spcPct val="100000"/>
              </a:lnSpc>
              <a:spcBef>
                <a:spcPts val="0"/>
              </a:spcBef>
              <a:spcAft>
                <a:spcPts val="450"/>
              </a:spcAft>
              <a:buClr>
                <a:srgbClr val="D9B247"/>
              </a:buClr>
              <a:buSzPct val="100000"/>
              <a:buFont typeface="Wingdings" panose="05000000000000000000" pitchFamily="2" charset="2"/>
              <a:buChar char="§"/>
              <a:tabLst/>
              <a:defRPr/>
            </a:pPr>
            <a:r>
              <a:rPr kumimoji="0" lang="fr-FR" sz="1200" b="0" i="0" u="none" strike="noStrike" kern="1200" cap="none" spc="0" normalizeH="0" baseline="0" noProof="0" dirty="0" err="1" smtClean="0">
                <a:ln>
                  <a:noFill/>
                </a:ln>
                <a:solidFill>
                  <a:prstClr val="black">
                    <a:lumMod val="85000"/>
                    <a:lumOff val="15000"/>
                  </a:prstClr>
                </a:solidFill>
                <a:effectLst/>
                <a:uLnTx/>
                <a:uFillTx/>
                <a:latin typeface="Garamond" panose="02020404030301010803"/>
                <a:ea typeface="+mn-ea"/>
                <a:cs typeface="Arial"/>
                <a:sym typeface="Arial"/>
              </a:rPr>
              <a:t>Padzas</a:t>
            </a:r>
            <a:r>
              <a:rPr kumimoji="0" lang="fr-FR" sz="12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 : (2 500 ha de zones de crêtes érodées et mises à nu par les pratiques agricoles, colonisées en partie par </a:t>
            </a:r>
            <a:r>
              <a:rPr kumimoji="0" lang="fr-FR" sz="1200" b="0" i="1"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l’Acacia </a:t>
            </a:r>
            <a:r>
              <a:rPr kumimoji="0" lang="fr-FR" sz="1200" b="0" i="1" u="none" strike="noStrike" kern="1200" cap="none" spc="0" normalizeH="0" baseline="0" noProof="0" dirty="0" err="1" smtClean="0">
                <a:ln>
                  <a:noFill/>
                </a:ln>
                <a:solidFill>
                  <a:prstClr val="black">
                    <a:lumMod val="85000"/>
                    <a:lumOff val="15000"/>
                  </a:prstClr>
                </a:solidFill>
                <a:effectLst/>
                <a:uLnTx/>
                <a:uFillTx/>
                <a:latin typeface="Garamond" panose="02020404030301010803"/>
                <a:ea typeface="+mn-ea"/>
                <a:cs typeface="Arial"/>
                <a:sym typeface="Arial"/>
              </a:rPr>
              <a:t>mangium</a:t>
            </a:r>
            <a:r>
              <a:rPr kumimoji="0" lang="fr-FR" sz="12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 espèce exotique)</a:t>
            </a:r>
          </a:p>
          <a:p>
            <a:r>
              <a:rPr lang="fr-FR" dirty="0" smtClean="0"/>
              <a:t>TAAF :</a:t>
            </a:r>
          </a:p>
          <a:p>
            <a:pPr marL="214313" marR="0" lvl="0" indent="-214313" algn="l" defTabSz="342900" rtl="0" eaLnBrk="1" fontAlgn="auto" latinLnBrk="0" hangingPunct="1">
              <a:lnSpc>
                <a:spcPct val="100000"/>
              </a:lnSpc>
              <a:spcBef>
                <a:spcPts val="0"/>
              </a:spcBef>
              <a:spcAft>
                <a:spcPts val="450"/>
              </a:spcAft>
              <a:buClr>
                <a:srgbClr val="D9B247"/>
              </a:buClr>
              <a:buSzPct val="100000"/>
              <a:buFont typeface="Wingdings" panose="05000000000000000000" pitchFamily="2" charset="2"/>
              <a:buChar char="§"/>
              <a:tabLst/>
              <a:defRPr/>
            </a:pPr>
            <a:r>
              <a:rPr kumimoji="0" lang="fr-FR" sz="11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P</a:t>
            </a:r>
            <a:r>
              <a:rPr kumimoji="0" lang="fr" sz="11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hylica : seule plante ligneuse arborescente indigène des TAAF</a:t>
            </a:r>
          </a:p>
          <a:p>
            <a:pPr marL="214313" marR="0" lvl="0" indent="-214313" algn="l" defTabSz="342900" rtl="0" eaLnBrk="1" fontAlgn="auto" latinLnBrk="0" hangingPunct="1">
              <a:lnSpc>
                <a:spcPct val="100000"/>
              </a:lnSpc>
              <a:spcBef>
                <a:spcPts val="0"/>
              </a:spcBef>
              <a:spcAft>
                <a:spcPts val="450"/>
              </a:spcAft>
              <a:buClr>
                <a:srgbClr val="D9B247"/>
              </a:buClr>
              <a:buSzPct val="100000"/>
              <a:buFont typeface="Wingdings" panose="05000000000000000000" pitchFamily="2" charset="2"/>
              <a:buChar char="§"/>
              <a:tabLst/>
              <a:defRPr/>
            </a:pPr>
            <a:r>
              <a:rPr kumimoji="0" lang="fr" sz="11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Animaux introduits : troupeau de bovins, rats, souris, chats (</a:t>
            </a:r>
            <a:r>
              <a:rPr kumimoji="0" lang="fr-FR" sz="11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Critère</a:t>
            </a:r>
            <a:r>
              <a:rPr kumimoji="0" lang="fr" sz="11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 2)</a:t>
            </a:r>
          </a:p>
          <a:p>
            <a:pPr marL="214313" marR="0" lvl="0" indent="-214313" algn="l" defTabSz="342900" rtl="0" eaLnBrk="1" fontAlgn="auto" latinLnBrk="0" hangingPunct="1">
              <a:lnSpc>
                <a:spcPct val="100000"/>
              </a:lnSpc>
              <a:spcBef>
                <a:spcPts val="0"/>
              </a:spcBef>
              <a:spcAft>
                <a:spcPts val="450"/>
              </a:spcAft>
              <a:buClr>
                <a:srgbClr val="D9B247"/>
              </a:buClr>
              <a:buSzPct val="100000"/>
              <a:buFont typeface="Wingdings" panose="05000000000000000000" pitchFamily="2" charset="2"/>
              <a:buChar char="§"/>
              <a:tabLst/>
              <a:defRPr/>
            </a:pPr>
            <a:r>
              <a:rPr kumimoji="0" lang="fr" sz="11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Plan de gestion : programme de restauration du peuplement de phylicas, et limitation du risque d’introduction et de dispersion des espèces exogènes </a:t>
            </a:r>
          </a:p>
          <a:p>
            <a:pPr marL="214313" marR="0" lvl="0" indent="-214313" algn="l" defTabSz="342900" rtl="0" eaLnBrk="1" fontAlgn="auto" latinLnBrk="0" hangingPunct="1">
              <a:lnSpc>
                <a:spcPct val="100000"/>
              </a:lnSpc>
              <a:spcBef>
                <a:spcPts val="0"/>
              </a:spcBef>
              <a:spcAft>
                <a:spcPts val="450"/>
              </a:spcAft>
              <a:buClr>
                <a:srgbClr val="D9B247"/>
              </a:buClr>
              <a:buSzPct val="100000"/>
              <a:buFont typeface="Wingdings" panose="05000000000000000000" pitchFamily="2" charset="2"/>
              <a:buChar char="§"/>
              <a:tabLst/>
              <a:defRPr/>
            </a:pPr>
            <a:endParaRPr kumimoji="0" lang="fr" sz="11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endParaRPr>
          </a:p>
          <a:p>
            <a:endParaRPr lang="fr-FR" dirty="0"/>
          </a:p>
        </p:txBody>
      </p:sp>
    </p:spTree>
    <p:extLst>
      <p:ext uri="{BB962C8B-B14F-4D97-AF65-F5344CB8AC3E}">
        <p14:creationId xmlns:p14="http://schemas.microsoft.com/office/powerpoint/2010/main" xmlns="" val="819708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fr"/>
              <a:t>forêt de cote =&gt; menacées par croissances dmographique &amp; activités péri urbaines</a:t>
            </a:r>
          </a:p>
        </p:txBody>
      </p:sp>
    </p:spTree>
    <p:extLst>
      <p:ext uri="{BB962C8B-B14F-4D97-AF65-F5344CB8AC3E}">
        <p14:creationId xmlns:p14="http://schemas.microsoft.com/office/powerpoint/2010/main" xmlns="" val="181012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dirty="0">
                <a:solidFill>
                  <a:schemeClr val="dk1"/>
                </a:solidFill>
              </a:rPr>
              <a:t>Guadeloupe : </a:t>
            </a:r>
          </a:p>
          <a:p>
            <a:pPr lvl="0" rtl="0">
              <a:spcBef>
                <a:spcPts val="0"/>
              </a:spcBef>
              <a:buClr>
                <a:schemeClr val="dk1"/>
              </a:buClr>
              <a:buSzPct val="100000"/>
              <a:buFont typeface="Arial"/>
              <a:buNone/>
            </a:pPr>
            <a:r>
              <a:rPr lang="fr" dirty="0">
                <a:solidFill>
                  <a:schemeClr val="dk1"/>
                </a:solidFill>
              </a:rPr>
              <a:t>- 9 380 ha de forêts mésophiles (très appauvries par l’homme =&gt; cueillette, défriche pour cultiver terres) + 36 181 ha de forêts hygrophiles</a:t>
            </a:r>
          </a:p>
          <a:p>
            <a:pPr marL="171450" lvl="0" indent="-171450" rtl="0">
              <a:spcBef>
                <a:spcPts val="0"/>
              </a:spcBef>
              <a:buClr>
                <a:schemeClr val="dk1"/>
              </a:buClr>
              <a:buSzPct val="100000"/>
              <a:buFontTx/>
              <a:buChar char="-"/>
            </a:pPr>
            <a:r>
              <a:rPr lang="fr" dirty="0" smtClean="0">
                <a:solidFill>
                  <a:schemeClr val="dk1"/>
                </a:solidFill>
              </a:rPr>
              <a:t>300 </a:t>
            </a:r>
            <a:r>
              <a:rPr lang="fr" dirty="0">
                <a:solidFill>
                  <a:schemeClr val="dk1"/>
                </a:solidFill>
              </a:rPr>
              <a:t>espèces d’arbres et arbustes. Biodiversité bien préservé notamment grâce au Parc National de Guadeloupe (PNG</a:t>
            </a:r>
            <a:r>
              <a:rPr lang="fr" dirty="0" smtClean="0">
                <a:solidFill>
                  <a:schemeClr val="dk1"/>
                </a:solidFill>
              </a:rPr>
              <a:t>)</a:t>
            </a: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lang="fr" dirty="0" smtClean="0">
                <a:solidFill>
                  <a:schemeClr val="dk1"/>
                </a:solidFill>
              </a:rPr>
              <a:t>- </a:t>
            </a:r>
            <a:r>
              <a:rPr lang="fr" sz="1100" dirty="0" smtClean="0"/>
              <a:t>Diversité floristique remarquable (PNG) (</a:t>
            </a:r>
            <a:r>
              <a:rPr lang="fr-FR" sz="1100" dirty="0" smtClean="0"/>
              <a:t>Critère</a:t>
            </a:r>
            <a:r>
              <a:rPr lang="fr" sz="1100" dirty="0" smtClean="0"/>
              <a:t> 4)</a:t>
            </a:r>
          </a:p>
          <a:p>
            <a:pPr marL="0" lvl="0" indent="0" rtl="0">
              <a:spcBef>
                <a:spcPts val="0"/>
              </a:spcBef>
              <a:buClr>
                <a:schemeClr val="dk1"/>
              </a:buClr>
              <a:buSzPct val="100000"/>
              <a:buFontTx/>
              <a:buNone/>
            </a:pPr>
            <a:endParaRPr lang="fr" dirty="0" smtClean="0">
              <a:solidFill>
                <a:schemeClr val="dk1"/>
              </a:solidFill>
            </a:endParaRPr>
          </a:p>
          <a:p>
            <a:pPr marL="0" lvl="0" indent="0" rtl="0">
              <a:spcBef>
                <a:spcPts val="0"/>
              </a:spcBef>
              <a:buClr>
                <a:schemeClr val="dk1"/>
              </a:buClr>
              <a:buSzPct val="100000"/>
              <a:buFontTx/>
              <a:buNone/>
            </a:pPr>
            <a:r>
              <a:rPr lang="fr" dirty="0" smtClean="0">
                <a:solidFill>
                  <a:schemeClr val="dk1"/>
                </a:solidFill>
              </a:rPr>
              <a:t>La Réunion :</a:t>
            </a: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lang="fr" sz="1100" dirty="0" smtClean="0">
                <a:solidFill>
                  <a:srgbClr val="000000"/>
                </a:solidFill>
              </a:rPr>
              <a:t>La forêt tropicale dense de moyenne altitude est la forêt la plus présente sur l’île en terme de surface. Elle participe à la retenue du sol victime d’une forte érosion</a:t>
            </a:r>
            <a:r>
              <a:rPr lang="fr" sz="1100" baseline="0" dirty="0" smtClean="0">
                <a:solidFill>
                  <a:srgbClr val="000000"/>
                </a:solidFill>
              </a:rPr>
              <a:t> </a:t>
            </a:r>
            <a:r>
              <a:rPr lang="fr" sz="1100" dirty="0" smtClean="0">
                <a:solidFill>
                  <a:srgbClr val="000000"/>
                </a:solidFill>
              </a:rPr>
              <a:t>(</a:t>
            </a:r>
            <a:r>
              <a:rPr lang="fr-FR" sz="1100" b="1" dirty="0" smtClean="0">
                <a:solidFill>
                  <a:srgbClr val="000000"/>
                </a:solidFill>
              </a:rPr>
              <a:t>Critère</a:t>
            </a:r>
            <a:r>
              <a:rPr lang="fr" sz="1100" b="1" dirty="0" smtClean="0">
                <a:solidFill>
                  <a:srgbClr val="000000"/>
                </a:solidFill>
              </a:rPr>
              <a:t> 5</a:t>
            </a:r>
            <a:r>
              <a:rPr lang="fr" sz="1100" dirty="0" smtClean="0">
                <a:solidFill>
                  <a:srgbClr val="000000"/>
                </a:solidFill>
              </a:rPr>
              <a:t>)</a:t>
            </a: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endParaRPr lang="fr" sz="1100" dirty="0" smtClean="0">
              <a:solidFill>
                <a:srgbClr val="000000"/>
              </a:solidFill>
            </a:endParaRP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lang="fr" sz="1100" dirty="0" smtClean="0">
                <a:solidFill>
                  <a:srgbClr val="000000"/>
                </a:solidFill>
              </a:rPr>
              <a:t>Précisions pour la Martinique :</a:t>
            </a: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lang="fr" sz="1100" dirty="0" smtClean="0"/>
              <a:t>22 435 ha (Nord et centre), là où le relief est plus élevé et les précipitations plus importantes.</a:t>
            </a: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lang="fr" sz="1100" dirty="0" smtClean="0"/>
              <a:t>550 m³/ha de productivité </a:t>
            </a:r>
            <a:r>
              <a:rPr lang="fr" sz="1100" dirty="0" smtClean="0">
                <a:sym typeface="Wingdings" panose="05000000000000000000" pitchFamily="2" charset="2"/>
              </a:rPr>
              <a:t></a:t>
            </a:r>
            <a:r>
              <a:rPr lang="fr" sz="1100" dirty="0" smtClean="0"/>
              <a:t> Capacité de stockage du C (</a:t>
            </a:r>
            <a:r>
              <a:rPr lang="fr-FR" sz="1100" dirty="0" smtClean="0"/>
              <a:t>Critère</a:t>
            </a:r>
            <a:r>
              <a:rPr lang="fr" sz="1100" dirty="0" smtClean="0"/>
              <a:t> 1)</a:t>
            </a:r>
            <a:r>
              <a:rPr lang="fr" sz="1100" baseline="0" dirty="0" smtClean="0"/>
              <a:t> </a:t>
            </a:r>
            <a:r>
              <a:rPr lang="fr-FR" sz="1100" dirty="0" smtClean="0">
                <a:solidFill>
                  <a:srgbClr val="000000"/>
                </a:solidFill>
              </a:rPr>
              <a:t>(beaucoup plus que les autres forêts) </a:t>
            </a:r>
            <a:endParaRPr lang="fr" sz="1100" dirty="0" smtClean="0">
              <a:solidFill>
                <a:srgbClr val="000000"/>
              </a:solidFill>
            </a:endParaRP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lang="fr" sz="1100" dirty="0" smtClean="0"/>
              <a:t>Réserve biologique de la montagne Pelée (</a:t>
            </a:r>
            <a:r>
              <a:rPr lang="fr-FR" sz="1100" dirty="0" smtClean="0"/>
              <a:t>Critère</a:t>
            </a:r>
            <a:r>
              <a:rPr lang="fr" sz="1100" dirty="0" smtClean="0"/>
              <a:t>s 3 et 4) car grande diversité biologique du fait de la nivellation importante sur de courtes distances</a:t>
            </a:r>
          </a:p>
          <a:p>
            <a:pPr marL="0" lvl="0" indent="0" rtl="0">
              <a:spcBef>
                <a:spcPts val="0"/>
              </a:spcBef>
              <a:buClr>
                <a:schemeClr val="dk1"/>
              </a:buClr>
              <a:buSzPct val="100000"/>
              <a:buFontTx/>
              <a:buNone/>
            </a:pPr>
            <a:endParaRPr lang="fr" dirty="0">
              <a:solidFill>
                <a:schemeClr val="dk1"/>
              </a:solidFill>
            </a:endParaRPr>
          </a:p>
          <a:p>
            <a:pPr>
              <a:spcBef>
                <a:spcPts val="0"/>
              </a:spcBef>
              <a:buNone/>
            </a:pPr>
            <a:endParaRPr dirty="0"/>
          </a:p>
        </p:txBody>
      </p:sp>
    </p:spTree>
    <p:extLst>
      <p:ext uri="{BB962C8B-B14F-4D97-AF65-F5344CB8AC3E}">
        <p14:creationId xmlns:p14="http://schemas.microsoft.com/office/powerpoint/2010/main" xmlns="" val="736623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fr" sz="1100" u="sng" dirty="0" smtClean="0"/>
              <a:t>La Réunion :</a:t>
            </a:r>
          </a:p>
          <a:p>
            <a:pPr lvl="0" rtl="0">
              <a:spcBef>
                <a:spcPts val="0"/>
              </a:spcBef>
              <a:buNone/>
            </a:pPr>
            <a:r>
              <a:rPr lang="fr" sz="1100" dirty="0" smtClean="0"/>
              <a:t>682 salariés employés ou encadrés par l’ONF et 134 emplois forestiers hors ONF. (</a:t>
            </a:r>
            <a:r>
              <a:rPr lang="fr-FR" sz="1100" b="1" dirty="0" smtClean="0"/>
              <a:t>Critère</a:t>
            </a:r>
            <a:r>
              <a:rPr lang="fr" sz="1100" b="1" dirty="0" smtClean="0"/>
              <a:t> 6)</a:t>
            </a:r>
          </a:p>
          <a:p>
            <a:pPr lvl="0" rtl="0">
              <a:spcBef>
                <a:spcPts val="0"/>
              </a:spcBef>
              <a:buNone/>
            </a:pPr>
            <a:r>
              <a:rPr lang="fr" sz="1100" u="sng" dirty="0" smtClean="0"/>
              <a:t>Polynésie française</a:t>
            </a:r>
            <a:r>
              <a:rPr lang="fr" sz="1100" dirty="0" smtClean="0"/>
              <a:t>:  forêts encore peu connues car pas d’inventaire forestier réalisés sur ce territoire</a:t>
            </a:r>
          </a:p>
          <a:p>
            <a:pPr lvl="0" rtl="0">
              <a:spcBef>
                <a:spcPts val="0"/>
              </a:spcBef>
              <a:buNone/>
            </a:pPr>
            <a:r>
              <a:rPr lang="fr" sz="1100" dirty="0" smtClean="0"/>
              <a:t>espèces envahissantes= perturbation majeure (</a:t>
            </a:r>
            <a:r>
              <a:rPr lang="fr-FR" sz="1100" dirty="0" smtClean="0"/>
              <a:t>Critère</a:t>
            </a:r>
            <a:r>
              <a:rPr lang="fr" sz="1100" dirty="0" smtClean="0"/>
              <a:t> 2)</a:t>
            </a:r>
          </a:p>
          <a:p>
            <a:pPr lvl="0" rtl="0">
              <a:spcBef>
                <a:spcPts val="0"/>
              </a:spcBef>
              <a:buNone/>
            </a:pPr>
            <a:r>
              <a:rPr lang="fr" sz="1100" dirty="0" smtClean="0"/>
              <a:t>Pas d’aires protégées consacrées au forêts (</a:t>
            </a:r>
            <a:r>
              <a:rPr lang="fr-FR" sz="1100" dirty="0" smtClean="0"/>
              <a:t>Critère</a:t>
            </a:r>
            <a:r>
              <a:rPr lang="fr" sz="1100" dirty="0" smtClean="0"/>
              <a:t> 5)</a:t>
            </a:r>
          </a:p>
          <a:p>
            <a:pPr>
              <a:spcBef>
                <a:spcPts val="0"/>
              </a:spcBef>
              <a:buNone/>
            </a:pPr>
            <a:r>
              <a:rPr lang="fr" sz="1100" dirty="0" smtClean="0"/>
              <a:t>propriété forestière majoritairement privée (</a:t>
            </a:r>
            <a:r>
              <a:rPr lang="fr-FR" sz="1100" dirty="0" smtClean="0"/>
              <a:t>Critère</a:t>
            </a:r>
            <a:r>
              <a:rPr lang="fr" sz="1100" dirty="0" smtClean="0"/>
              <a:t> 6) =&gt; difficulté à mettre en place des politiques de gestion (</a:t>
            </a:r>
            <a:r>
              <a:rPr lang="fr-FR" sz="1100" dirty="0" smtClean="0"/>
              <a:t>Critère</a:t>
            </a:r>
            <a:r>
              <a:rPr lang="fr" sz="1100" dirty="0" smtClean="0"/>
              <a:t> A)</a:t>
            </a:r>
          </a:p>
          <a:p>
            <a:pPr>
              <a:spcBef>
                <a:spcPts val="0"/>
              </a:spcBef>
              <a:buNone/>
            </a:pPr>
            <a:endParaRPr dirty="0"/>
          </a:p>
        </p:txBody>
      </p:sp>
    </p:spTree>
    <p:extLst>
      <p:ext uri="{BB962C8B-B14F-4D97-AF65-F5344CB8AC3E}">
        <p14:creationId xmlns:p14="http://schemas.microsoft.com/office/powerpoint/2010/main" xmlns="" val="4081141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57952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fr" dirty="0" smtClean="0"/>
              <a:t>Mayotte :</a:t>
            </a:r>
          </a:p>
          <a:p>
            <a:pPr marL="171450" lvl="0" indent="-171450" rtl="0">
              <a:spcBef>
                <a:spcPts val="0"/>
              </a:spcBef>
              <a:buFontTx/>
              <a:buChar char="-"/>
            </a:pPr>
            <a:r>
              <a:rPr lang="fr-FR" baseline="0" dirty="0" smtClean="0"/>
              <a:t>H</a:t>
            </a:r>
            <a:r>
              <a:rPr lang="fr" baseline="0" dirty="0" smtClean="0"/>
              <a:t>a de forêt </a:t>
            </a:r>
            <a:r>
              <a:rPr kumimoji="0" lang="fr" sz="12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cantonnée aux réserves forestières de Majimbini et du Mont Bénara, entre 300 et 550 m d’altitude </a:t>
            </a:r>
          </a:p>
          <a:p>
            <a:pPr marL="171450" lvl="0" indent="-171450" rtl="0">
              <a:spcBef>
                <a:spcPts val="0"/>
              </a:spcBef>
              <a:buFontTx/>
              <a:buChar char="-"/>
            </a:pPr>
            <a:r>
              <a:rPr kumimoji="0" lang="fr" sz="12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Perturabations : (défrichement, incendies, urbanisation, coupes illégales et charbonnage), et biotiques : plantes exotiques invasives (30 espèces ligneuses sur 350 introduites, lianes</a:t>
            </a:r>
          </a:p>
          <a:p>
            <a:pPr marL="0" lvl="0" indent="0" rtl="0">
              <a:spcBef>
                <a:spcPts val="0"/>
              </a:spcBef>
              <a:buFontTx/>
              <a:buNone/>
            </a:pPr>
            <a:r>
              <a:rPr kumimoji="0" lang="fr" sz="12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-Filière bois (bois d’œuvre : 1 scierie, production marginale), 20 000 tonnes de bois prélevées par an par producteurs d’ylang-ylang et population (bois de chauffe), et charbonnage clandestin</a:t>
            </a:r>
          </a:p>
          <a:p>
            <a:pPr marL="0" lvl="0" indent="0" rtl="0">
              <a:spcBef>
                <a:spcPts val="0"/>
              </a:spcBef>
              <a:buFontTx/>
              <a:buNone/>
            </a:pPr>
            <a:r>
              <a:rPr kumimoji="0" lang="fr" sz="12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 </a:t>
            </a:r>
            <a:r>
              <a:rPr kumimoji="0" lang="fr-FR" sz="12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Peu d’emplois car filières illégales ; utilisation traditionnelle des plantes sylvestres par la population, arbres sacrés; pratique de l’agroforesterie vivrière ; potentiel touristique peu valorisé (Critère 6)</a:t>
            </a:r>
          </a:p>
          <a:p>
            <a:pPr marL="0" marR="0" lvl="0" indent="0" algn="l" defTabSz="914400" rtl="0" eaLnBrk="1" fontAlgn="auto" latinLnBrk="0" hangingPunct="1">
              <a:lnSpc>
                <a:spcPct val="100000"/>
              </a:lnSpc>
              <a:spcBef>
                <a:spcPts val="0"/>
              </a:spcBef>
              <a:spcAft>
                <a:spcPts val="0"/>
              </a:spcAft>
              <a:buClrTx/>
              <a:buSzTx/>
              <a:buFontTx/>
              <a:buNone/>
              <a:tabLst/>
              <a:defRPr/>
            </a:pPr>
            <a:r>
              <a:rPr lang="fr" dirty="0" smtClean="0"/>
              <a:t>- </a:t>
            </a:r>
            <a:r>
              <a:rPr lang="fr" sz="1100" dirty="0" smtClean="0"/>
              <a:t>Code forestier régi par la DAAF : réglementations sur les défrichements, incendies et prélèvements de bois ; Orientations Forestières du Département de Mayotte validées en janvier 2014, et crédits européens FEADER vont permettre de mettre en place ces plans de gestion (</a:t>
            </a:r>
            <a:r>
              <a:rPr lang="fr-FR" sz="1100" dirty="0" smtClean="0"/>
              <a:t>Critère</a:t>
            </a:r>
            <a:r>
              <a:rPr lang="fr" sz="1100" dirty="0" smtClean="0"/>
              <a:t> A)</a:t>
            </a:r>
          </a:p>
          <a:p>
            <a:pPr marL="0" lvl="0" indent="0" rtl="0">
              <a:spcBef>
                <a:spcPts val="0"/>
              </a:spcBef>
              <a:buFontTx/>
              <a:buNone/>
            </a:pPr>
            <a:endParaRPr lang="fr" dirty="0" smtClean="0"/>
          </a:p>
          <a:p>
            <a:pPr lvl="0" rtl="0">
              <a:spcBef>
                <a:spcPts val="0"/>
              </a:spcBef>
              <a:buNone/>
            </a:pPr>
            <a:endParaRPr lang="fr" dirty="0" smtClean="0"/>
          </a:p>
          <a:p>
            <a:pPr lvl="0" rtl="0">
              <a:spcBef>
                <a:spcPts val="0"/>
              </a:spcBef>
              <a:buNone/>
            </a:pPr>
            <a:r>
              <a:rPr lang="fr" dirty="0" smtClean="0"/>
              <a:t>Guyane: majorité des forêts de “l’intérieur” =&gt; zone peu connue</a:t>
            </a:r>
          </a:p>
          <a:p>
            <a:pPr lvl="0" rtl="0">
              <a:spcBef>
                <a:spcPts val="0"/>
              </a:spcBef>
              <a:buNone/>
            </a:pPr>
            <a:r>
              <a:rPr lang="fr" dirty="0" smtClean="0"/>
              <a:t>- pas de perturbation naturelle</a:t>
            </a:r>
          </a:p>
          <a:p>
            <a:pPr lvl="0" rtl="0">
              <a:spcBef>
                <a:spcPts val="0"/>
              </a:spcBef>
              <a:buNone/>
            </a:pPr>
            <a:r>
              <a:rPr lang="fr" dirty="0" smtClean="0"/>
              <a:t>- *gérée par l’ONF = 2.4millions d’ha confié pour p° mais seulement =&gt; </a:t>
            </a:r>
            <a:r>
              <a:rPr lang="fr" sz="1200" dirty="0" smtClean="0">
                <a:solidFill>
                  <a:schemeClr val="dk1"/>
                </a:solidFill>
              </a:rPr>
              <a:t>826 000ha exploité =&gt; potentiel +++ </a:t>
            </a:r>
          </a:p>
          <a:p>
            <a:pPr lvl="0" rtl="0">
              <a:spcBef>
                <a:spcPts val="0"/>
              </a:spcBef>
              <a:buNone/>
            </a:pPr>
            <a:endParaRPr dirty="0" smtClean="0"/>
          </a:p>
        </p:txBody>
      </p:sp>
    </p:spTree>
    <p:extLst>
      <p:ext uri="{BB962C8B-B14F-4D97-AF65-F5344CB8AC3E}">
        <p14:creationId xmlns:p14="http://schemas.microsoft.com/office/powerpoint/2010/main" xmlns="" val="66962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dirty="0" smtClean="0"/>
              <a:t>Polynésie française</a:t>
            </a:r>
            <a:r>
              <a:rPr lang="fr" baseline="0" dirty="0" smtClean="0"/>
              <a:t> :</a:t>
            </a:r>
            <a:r>
              <a:rPr lang="fr" dirty="0" smtClean="0"/>
              <a:t> il n’y a généralement pas de données quantitatives concernant les types de forêts car aucun inventaire forestier n’a été réalisé sur ce territoire. De plus, c’est un territoire complètement éclater sur une grande surface donc il est difficile d’estimer une superficie forestière globale sur 5 archipels et 120 îles. aussi forêt gérées par des privés (85% superficie)</a:t>
            </a:r>
          </a:p>
          <a:p>
            <a:pPr marL="0" marR="0" indent="0" algn="l" defTabSz="914400" rtl="0" eaLnBrk="1" fontAlgn="auto" latinLnBrk="0" hangingPunct="1">
              <a:lnSpc>
                <a:spcPct val="100000"/>
              </a:lnSpc>
              <a:spcBef>
                <a:spcPts val="0"/>
              </a:spcBef>
              <a:spcAft>
                <a:spcPts val="0"/>
              </a:spcAft>
              <a:buClrTx/>
              <a:buSzTx/>
              <a:buFontTx/>
              <a:buNone/>
              <a:tabLst/>
              <a:defRPr/>
            </a:pPr>
            <a:r>
              <a:rPr lang="fr" dirty="0" smtClean="0"/>
              <a:t>- </a:t>
            </a:r>
            <a:r>
              <a:rPr lang="fr-FR" dirty="0" smtClean="0"/>
              <a:t>L</a:t>
            </a:r>
            <a:r>
              <a:rPr lang="fr" dirty="0" smtClean="0"/>
              <a:t>ocalisation forêts</a:t>
            </a:r>
            <a:r>
              <a:rPr lang="fr" baseline="0" dirty="0" smtClean="0"/>
              <a:t> humides de basses et moyennes altitudes :</a:t>
            </a:r>
            <a:r>
              <a:rPr lang="fr-FR" baseline="0" dirty="0" smtClean="0"/>
              <a:t> îles Sous-le-Vent et îles hautes </a:t>
            </a:r>
            <a:endParaRPr lang="fr" dirty="0" smtClean="0"/>
          </a:p>
          <a:p>
            <a:endParaRPr lang="fr-FR" dirty="0" smtClean="0"/>
          </a:p>
          <a:p>
            <a:r>
              <a:rPr lang="fr-FR" dirty="0" smtClean="0"/>
              <a:t>Nouvelle-Calédonie :</a:t>
            </a:r>
          </a:p>
          <a:p>
            <a:pPr marL="171450" indent="-171450">
              <a:buFontTx/>
              <a:buChar char="-"/>
            </a:pPr>
            <a:r>
              <a:rPr kumimoji="0" lang="fr" sz="11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20% de la surface de la Grande Terre (364 000 ha)</a:t>
            </a:r>
          </a:p>
          <a:p>
            <a:pPr marL="171450" indent="-171450">
              <a:buFontTx/>
              <a:buChar char="-"/>
            </a:pPr>
            <a:r>
              <a:rPr kumimoji="0" lang="fr" sz="11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Arial"/>
                <a:sym typeface="Arial"/>
              </a:rPr>
              <a:t>Localisation : </a:t>
            </a:r>
            <a:r>
              <a:rPr lang="fr" sz="1100" kern="1200" dirty="0" smtClean="0">
                <a:solidFill>
                  <a:prstClr val="black">
                    <a:lumMod val="85000"/>
                    <a:lumOff val="15000"/>
                  </a:prstClr>
                </a:solidFill>
                <a:latin typeface="Garamond" panose="02020404030301010803"/>
                <a:ea typeface="+mn-ea"/>
                <a:cs typeface="+mn-cs"/>
              </a:rPr>
              <a:t>Vallées et pentes de la chaîne moyenne de la Grande Terre, dans le Grand Sud sous forme de reliques forestières souvent localisés dans des talwegs </a:t>
            </a:r>
          </a:p>
          <a:p>
            <a:pPr marL="0" indent="0">
              <a:buFontTx/>
              <a:buNone/>
            </a:pPr>
            <a:r>
              <a:rPr lang="fr" sz="1100" kern="1200" dirty="0" smtClean="0">
                <a:solidFill>
                  <a:prstClr val="black">
                    <a:lumMod val="85000"/>
                    <a:lumOff val="15000"/>
                  </a:prstClr>
                </a:solidFill>
                <a:latin typeface="Garamond" panose="02020404030301010803"/>
                <a:ea typeface="+mn-ea"/>
                <a:cs typeface="+mn-cs"/>
              </a:rPr>
              <a:t>-Trafic</a:t>
            </a:r>
            <a:r>
              <a:rPr lang="fr" sz="1100" kern="1200" baseline="0" dirty="0" smtClean="0">
                <a:solidFill>
                  <a:prstClr val="black">
                    <a:lumMod val="85000"/>
                    <a:lumOff val="15000"/>
                  </a:prstClr>
                </a:solidFill>
                <a:latin typeface="Garamond" panose="02020404030301010803"/>
                <a:ea typeface="+mn-ea"/>
                <a:cs typeface="+mn-cs"/>
              </a:rPr>
              <a:t> d’espèces végétales et animales : </a:t>
            </a:r>
            <a:r>
              <a:rPr lang="fr" sz="1100" kern="1200" dirty="0" smtClean="0">
                <a:solidFill>
                  <a:prstClr val="black">
                    <a:lumMod val="85000"/>
                    <a:lumOff val="15000"/>
                  </a:prstClr>
                </a:solidFill>
                <a:latin typeface="Garamond" panose="02020404030301010803"/>
                <a:ea typeface="+mn-ea"/>
                <a:cs typeface="+mn-cs"/>
              </a:rPr>
              <a:t>(orchidées, palmiers) (geckos, perruches) + espèce introduite : cerf rusa</a:t>
            </a:r>
            <a:endParaRPr lang="fr-FR" dirty="0"/>
          </a:p>
        </p:txBody>
      </p:sp>
    </p:spTree>
    <p:extLst>
      <p:ext uri="{BB962C8B-B14F-4D97-AF65-F5344CB8AC3E}">
        <p14:creationId xmlns:p14="http://schemas.microsoft.com/office/powerpoint/2010/main" xmlns="" val="225982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dirty="0" smtClean="0">
                <a:solidFill>
                  <a:schemeClr val="dk1"/>
                </a:solidFill>
              </a:rPr>
              <a:t>Guadeloupe </a:t>
            </a:r>
            <a:r>
              <a:rPr lang="fr" dirty="0">
                <a:solidFill>
                  <a:schemeClr val="dk1"/>
                </a:solidFill>
              </a:rPr>
              <a:t>: </a:t>
            </a:r>
            <a:endParaRPr lang="fr" dirty="0" smtClean="0">
              <a:solidFill>
                <a:schemeClr val="dk1"/>
              </a:solidFill>
            </a:endParaRPr>
          </a:p>
          <a:p>
            <a:pPr lvl="0" rtl="0">
              <a:spcBef>
                <a:spcPts val="0"/>
              </a:spcBef>
              <a:buClr>
                <a:schemeClr val="dk1"/>
              </a:buClr>
              <a:buSzPct val="100000"/>
              <a:buFont typeface="Arial"/>
              <a:buNone/>
            </a:pPr>
            <a:r>
              <a:rPr lang="fr" dirty="0" smtClean="0">
                <a:solidFill>
                  <a:schemeClr val="dk1"/>
                </a:solidFill>
              </a:rPr>
              <a:t>- </a:t>
            </a:r>
            <a:r>
              <a:rPr lang="fr" sz="1100" dirty="0" smtClean="0"/>
              <a:t>situées en Grande terre (sols calcaires) et Basse-Terre (sols volcaniques) </a:t>
            </a:r>
            <a:endParaRPr lang="fr" dirty="0">
              <a:solidFill>
                <a:schemeClr val="dk1"/>
              </a:solidFill>
            </a:endParaRPr>
          </a:p>
          <a:p>
            <a:pPr lvl="0" rtl="0">
              <a:spcBef>
                <a:spcPts val="0"/>
              </a:spcBef>
              <a:buClr>
                <a:schemeClr val="dk1"/>
              </a:buClr>
              <a:buSzPct val="100000"/>
              <a:buFont typeface="Arial"/>
              <a:buNone/>
            </a:pPr>
            <a:r>
              <a:rPr lang="fr" dirty="0">
                <a:solidFill>
                  <a:schemeClr val="dk1"/>
                </a:solidFill>
              </a:rPr>
              <a:t>- Action de l’homme : charbon de bois, paturage, agriculture et urbanisation</a:t>
            </a:r>
          </a:p>
          <a:p>
            <a:pPr lvl="0" rtl="0">
              <a:spcBef>
                <a:spcPts val="0"/>
              </a:spcBef>
              <a:buClr>
                <a:schemeClr val="dk1"/>
              </a:buClr>
              <a:buFont typeface="Arial"/>
              <a:buNone/>
            </a:pPr>
            <a:endParaRPr dirty="0">
              <a:solidFill>
                <a:schemeClr val="dk1"/>
              </a:solidFill>
            </a:endParaRPr>
          </a:p>
        </p:txBody>
      </p:sp>
    </p:spTree>
    <p:extLst>
      <p:ext uri="{BB962C8B-B14F-4D97-AF65-F5344CB8AC3E}">
        <p14:creationId xmlns:p14="http://schemas.microsoft.com/office/powerpoint/2010/main" xmlns="" val="371894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lvl="0" rtl="0">
              <a:spcBef>
                <a:spcPts val="0"/>
              </a:spcBef>
              <a:buClr>
                <a:schemeClr val="dk1"/>
              </a:buClr>
              <a:buSzPct val="100000"/>
              <a:buFont typeface="Arial"/>
              <a:buNone/>
            </a:pPr>
            <a:r>
              <a:rPr lang="fr" dirty="0" smtClean="0">
                <a:solidFill>
                  <a:schemeClr val="dk1"/>
                </a:solidFill>
              </a:rPr>
              <a:t>La Réunion :</a:t>
            </a: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fr" dirty="0" smtClean="0">
                <a:solidFill>
                  <a:schemeClr val="dk1"/>
                </a:solidFill>
              </a:rPr>
              <a:t>-</a:t>
            </a:r>
            <a:r>
              <a:rPr lang="fr" sz="1100" dirty="0" smtClean="0"/>
              <a:t>Les forêts semi-sèches sont recensées uniquement à La Réunion puisque disparues du reste des Mascareignes</a:t>
            </a:r>
          </a:p>
          <a:p>
            <a:pPr lvl="0" rtl="0">
              <a:spcBef>
                <a:spcPts val="0"/>
              </a:spcBef>
              <a:buClr>
                <a:schemeClr val="dk1"/>
              </a:buClr>
              <a:buSzPct val="100000"/>
              <a:buFont typeface="Arial"/>
              <a:buNone/>
            </a:pPr>
            <a:r>
              <a:rPr lang="fr" dirty="0" smtClean="0">
                <a:solidFill>
                  <a:schemeClr val="dk1"/>
                </a:solidFill>
              </a:rPr>
              <a:t>-</a:t>
            </a:r>
            <a:r>
              <a:rPr lang="fr" sz="1100" dirty="0" smtClean="0"/>
              <a:t>des 56 800 ha, il ne reste que 3 300 ha de la surface originelle dont environ 260 ha sur le site de la Grande Chaloupe</a:t>
            </a:r>
            <a:endParaRPr lang="fr" dirty="0" smtClean="0">
              <a:solidFill>
                <a:schemeClr val="dk1"/>
              </a:solidFill>
            </a:endParaRPr>
          </a:p>
          <a:p>
            <a:endParaRPr lang="fr-FR" dirty="0"/>
          </a:p>
        </p:txBody>
      </p:sp>
    </p:spTree>
    <p:extLst>
      <p:ext uri="{BB962C8B-B14F-4D97-AF65-F5344CB8AC3E}">
        <p14:creationId xmlns:p14="http://schemas.microsoft.com/office/powerpoint/2010/main" xmlns="" val="214904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dirty="0" smtClean="0">
                <a:solidFill>
                  <a:schemeClr val="dk1"/>
                </a:solidFill>
              </a:rPr>
              <a:t>Nouvelle-Calédonie :</a:t>
            </a:r>
          </a:p>
          <a:p>
            <a:pPr lvl="0" rtl="0">
              <a:spcBef>
                <a:spcPts val="0"/>
              </a:spcBef>
              <a:buClr>
                <a:schemeClr val="dk1"/>
              </a:buClr>
              <a:buSzPct val="100000"/>
              <a:buFont typeface="Arial"/>
              <a:buNone/>
            </a:pPr>
            <a:r>
              <a:rPr lang="fr" dirty="0" smtClean="0">
                <a:solidFill>
                  <a:schemeClr val="dk1"/>
                </a:solidFill>
              </a:rPr>
              <a:t>-</a:t>
            </a:r>
            <a:r>
              <a:rPr lang="fr" sz="1100" dirty="0" smtClean="0"/>
              <a:t>1% de sa superficie initiale (20 000ha)</a:t>
            </a:r>
          </a:p>
          <a:p>
            <a:pPr lvl="0" rtl="0">
              <a:spcBef>
                <a:spcPts val="0"/>
              </a:spcBef>
              <a:buClr>
                <a:schemeClr val="dk1"/>
              </a:buClr>
              <a:buSzPct val="100000"/>
              <a:buFont typeface="Arial"/>
              <a:buNone/>
            </a:pPr>
            <a:r>
              <a:rPr lang="fr" sz="1100" dirty="0" smtClean="0">
                <a:solidFill>
                  <a:schemeClr val="dk1"/>
                </a:solidFill>
              </a:rPr>
              <a:t>-</a:t>
            </a:r>
            <a:r>
              <a:rPr lang="fr-FR" sz="1100" dirty="0" smtClean="0">
                <a:solidFill>
                  <a:schemeClr val="dk1"/>
                </a:solidFill>
              </a:rPr>
              <a:t>Côte Ouest de la Grande-Terre (Critère 1)</a:t>
            </a: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fr" dirty="0" smtClean="0">
                <a:solidFill>
                  <a:schemeClr val="dk1"/>
                </a:solidFill>
              </a:rPr>
              <a:t>-</a:t>
            </a:r>
            <a:r>
              <a:rPr lang="fr" sz="1100" dirty="0" smtClean="0"/>
              <a:t>Altitude inférieure à 300 m, avec moins de 1100 mm par an de pluie</a:t>
            </a:r>
          </a:p>
          <a:p>
            <a:pPr marL="0" lvl="0" indent="0" rtl="0">
              <a:spcBef>
                <a:spcPts val="0"/>
              </a:spcBef>
              <a:buClr>
                <a:schemeClr val="dk1"/>
              </a:buClr>
              <a:buSzPct val="100000"/>
              <a:buFontTx/>
              <a:buNone/>
            </a:pPr>
            <a:r>
              <a:rPr lang="fr" sz="1100" dirty="0" smtClean="0"/>
              <a:t>-</a:t>
            </a:r>
            <a:r>
              <a:rPr lang="fr" sz="1100" baseline="0" dirty="0" smtClean="0"/>
              <a:t> </a:t>
            </a:r>
            <a:r>
              <a:rPr lang="fr" sz="1100" dirty="0" smtClean="0"/>
              <a:t>Deva est le plus grand site avec 470 ha</a:t>
            </a:r>
          </a:p>
          <a:p>
            <a:pPr marL="0" lvl="0" indent="0" rtl="0">
              <a:spcBef>
                <a:spcPts val="0"/>
              </a:spcBef>
              <a:buClr>
                <a:schemeClr val="dk1"/>
              </a:buClr>
              <a:buSzPct val="100000"/>
              <a:buFontTx/>
              <a:buNone/>
            </a:pPr>
            <a:r>
              <a:rPr lang="fr" sz="1100" dirty="0" smtClean="0">
                <a:solidFill>
                  <a:schemeClr val="dk1"/>
                </a:solidFill>
              </a:rPr>
              <a:t>- Programme FS : </a:t>
            </a:r>
            <a:r>
              <a:rPr lang="fr" sz="1100" dirty="0" smtClean="0"/>
              <a:t>(connaissance, protection de certains espaces, restauration des milieux ou valorisation auprès des usagers)</a:t>
            </a:r>
            <a:endParaRPr lang="fr" dirty="0" smtClean="0">
              <a:solidFill>
                <a:schemeClr val="dk1"/>
              </a:solidFill>
            </a:endParaRPr>
          </a:p>
          <a:p>
            <a:pPr lvl="0" rtl="0">
              <a:spcBef>
                <a:spcPts val="0"/>
              </a:spcBef>
              <a:buClr>
                <a:schemeClr val="dk1"/>
              </a:buClr>
              <a:buSzPct val="100000"/>
              <a:buFont typeface="Arial"/>
              <a:buNone/>
            </a:pPr>
            <a:endParaRPr lang="fr" dirty="0" smtClean="0">
              <a:solidFill>
                <a:schemeClr val="dk1"/>
              </a:solidFill>
            </a:endParaRPr>
          </a:p>
          <a:p>
            <a:pPr lvl="0" rtl="0">
              <a:spcBef>
                <a:spcPts val="0"/>
              </a:spcBef>
              <a:buClr>
                <a:schemeClr val="dk1"/>
              </a:buClr>
              <a:buSzPct val="100000"/>
              <a:buFont typeface="Arial"/>
              <a:buNone/>
            </a:pPr>
            <a:r>
              <a:rPr lang="fr" dirty="0" smtClean="0">
                <a:solidFill>
                  <a:schemeClr val="dk1"/>
                </a:solidFill>
              </a:rPr>
              <a:t>Saint-Martin :</a:t>
            </a:r>
          </a:p>
          <a:p>
            <a:pPr lvl="0" rtl="0">
              <a:spcBef>
                <a:spcPts val="0"/>
              </a:spcBef>
              <a:buClr>
                <a:schemeClr val="dk1"/>
              </a:buClr>
              <a:buSzPct val="100000"/>
              <a:buFont typeface="Arial"/>
              <a:buNone/>
            </a:pPr>
            <a:r>
              <a:rPr lang="fr" dirty="0" smtClean="0">
                <a:solidFill>
                  <a:schemeClr val="dk1"/>
                </a:solidFill>
              </a:rPr>
              <a:t>- Peu de données sur la forêt</a:t>
            </a:r>
          </a:p>
          <a:p>
            <a:pPr lvl="0" rtl="0">
              <a:spcBef>
                <a:spcPts val="0"/>
              </a:spcBef>
              <a:buNone/>
            </a:pPr>
            <a:r>
              <a:rPr lang="fr" dirty="0" smtClean="0"/>
              <a:t>- Peu de documents sont disponibles sur internet quant aux typologies ou à la gestion des forêts de l’île</a:t>
            </a:r>
          </a:p>
          <a:p>
            <a:pPr lvl="0" rtl="0">
              <a:spcBef>
                <a:spcPts val="0"/>
              </a:spcBef>
              <a:buNone/>
            </a:pPr>
            <a:r>
              <a:rPr lang="fr" dirty="0" smtClean="0"/>
              <a:t>- D’après les données fournies par les cartes de la Collectivité de Saint-Martin et les informations fournies par la Réserve Naturelle</a:t>
            </a:r>
          </a:p>
          <a:p>
            <a:pPr>
              <a:spcBef>
                <a:spcPts val="0"/>
              </a:spcBef>
              <a:buNone/>
            </a:pPr>
            <a:r>
              <a:rPr lang="fr" dirty="0" smtClean="0"/>
              <a:t>- Ce plan de gestion ne concerne que 113,6 ha de forêt</a:t>
            </a:r>
          </a:p>
          <a:p>
            <a:pPr>
              <a:spcBef>
                <a:spcPts val="0"/>
              </a:spcBef>
              <a:buNone/>
            </a:pPr>
            <a:endParaRPr dirty="0"/>
          </a:p>
        </p:txBody>
      </p:sp>
    </p:spTree>
    <p:extLst>
      <p:ext uri="{BB962C8B-B14F-4D97-AF65-F5344CB8AC3E}">
        <p14:creationId xmlns:p14="http://schemas.microsoft.com/office/powerpoint/2010/main" xmlns="" val="268204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fr" dirty="0"/>
              <a:t>Guadeloupe : </a:t>
            </a:r>
          </a:p>
          <a:p>
            <a:pPr lvl="0" rtl="0">
              <a:spcBef>
                <a:spcPts val="0"/>
              </a:spcBef>
              <a:buNone/>
            </a:pPr>
            <a:r>
              <a:rPr lang="fr" dirty="0"/>
              <a:t>- Cyclones =&gt; Hugo (1989) et dean (2007) avaient déjà infligés de gros dégats, jusqu’a des pertes de biomasses de 86 % sur palétuvier rouge</a:t>
            </a:r>
          </a:p>
          <a:p>
            <a:pPr lvl="0" rtl="0">
              <a:spcBef>
                <a:spcPts val="0"/>
              </a:spcBef>
              <a:buNone/>
            </a:pPr>
            <a:endParaRPr lang="fr-FR" dirty="0" smtClean="0"/>
          </a:p>
          <a:p>
            <a:pPr lvl="0" rtl="0">
              <a:spcBef>
                <a:spcPts val="0"/>
              </a:spcBef>
              <a:buNone/>
            </a:pPr>
            <a:r>
              <a:rPr lang="fr-FR" dirty="0" smtClean="0"/>
              <a:t>Martinique :</a:t>
            </a:r>
          </a:p>
          <a:p>
            <a:pPr lvl="0" rtl="0">
              <a:spcBef>
                <a:spcPts val="0"/>
              </a:spcBef>
              <a:buNone/>
            </a:pPr>
            <a:r>
              <a:rPr lang="fr" sz="1100" dirty="0" smtClean="0">
                <a:sym typeface="Wingdings" panose="05000000000000000000" pitchFamily="2" charset="2"/>
              </a:rPr>
              <a:t></a:t>
            </a:r>
            <a:r>
              <a:rPr lang="fr" sz="1100" dirty="0" smtClean="0"/>
              <a:t> dont  la moitié  sur sédiment sableux et l’autre sur sédiment argilo-sableux principalement dans la baie de Fort-de-France. </a:t>
            </a:r>
            <a:endParaRPr dirty="0"/>
          </a:p>
          <a:p>
            <a:pPr marL="171450" lvl="0" indent="-171450" rtl="0">
              <a:spcBef>
                <a:spcPts val="0"/>
              </a:spcBef>
              <a:buFontTx/>
              <a:buChar char="-"/>
            </a:pPr>
            <a:r>
              <a:rPr lang="fr-FR" dirty="0" smtClean="0"/>
              <a:t>B</a:t>
            </a:r>
            <a:r>
              <a:rPr lang="fr" dirty="0" smtClean="0"/>
              <a:t>ouclier littoral : </a:t>
            </a:r>
            <a:r>
              <a:rPr lang="fr" sz="1100" dirty="0" smtClean="0"/>
              <a:t>contre les cyclones (de nombreux travaux par Daniel Imbert) notamment dans un contexte de réchauffement climatique </a:t>
            </a:r>
          </a:p>
          <a:p>
            <a:pPr marL="171450" lvl="0" indent="-171450" rtl="0">
              <a:spcBef>
                <a:spcPts val="0"/>
              </a:spcBef>
              <a:buFontTx/>
              <a:buChar char="-"/>
            </a:pPr>
            <a:r>
              <a:rPr lang="fr" sz="1100" dirty="0" smtClean="0"/>
              <a:t>Réserve</a:t>
            </a:r>
            <a:r>
              <a:rPr lang="fr" sz="1100" baseline="0" dirty="0" smtClean="0"/>
              <a:t> : </a:t>
            </a:r>
            <a:r>
              <a:rPr lang="fr" sz="1100" dirty="0" smtClean="0"/>
              <a:t>(bassin d’alevinage) et d’oiseau + zone tampon permettant d’éviter l'envasement du littoral . </a:t>
            </a:r>
          </a:p>
          <a:p>
            <a:pPr marL="171450" lvl="0" indent="-171450" rtl="0">
              <a:spcBef>
                <a:spcPts val="0"/>
              </a:spcBef>
              <a:buFontTx/>
              <a:buChar char="-"/>
            </a:pPr>
            <a:r>
              <a:rPr lang="fr" sz="1100" dirty="0" smtClean="0"/>
              <a:t>4.9 (notamment terrains du conservatoire du littoral, ZNIEFF, APB)</a:t>
            </a:r>
            <a:endParaRPr lang="fr" dirty="0" smtClean="0"/>
          </a:p>
          <a:p>
            <a:pPr lvl="0" rtl="0">
              <a:spcBef>
                <a:spcPts val="0"/>
              </a:spcBef>
              <a:buNone/>
            </a:pPr>
            <a:endParaRPr dirty="0"/>
          </a:p>
          <a:p>
            <a:pPr lvl="0" rtl="0">
              <a:spcBef>
                <a:spcPts val="0"/>
              </a:spcBef>
              <a:buNone/>
            </a:pPr>
            <a:r>
              <a:rPr lang="fr" dirty="0"/>
              <a:t>Polynésie: 4,2 ha est selon le doc EFESE de B.Riera sinon aucune donnée </a:t>
            </a:r>
          </a:p>
        </p:txBody>
      </p:sp>
    </p:spTree>
    <p:extLst>
      <p:ext uri="{BB962C8B-B14F-4D97-AF65-F5344CB8AC3E}">
        <p14:creationId xmlns:p14="http://schemas.microsoft.com/office/powerpoint/2010/main" xmlns="" val="121015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lvl="0" rtl="0">
              <a:spcBef>
                <a:spcPts val="0"/>
              </a:spcBef>
              <a:buNone/>
            </a:pPr>
            <a:r>
              <a:rPr lang="fr" dirty="0" smtClean="0"/>
              <a:t>Saint-Martin :</a:t>
            </a:r>
          </a:p>
          <a:p>
            <a:pPr lvl="0" rtl="0">
              <a:spcBef>
                <a:spcPts val="0"/>
              </a:spcBef>
              <a:buNone/>
            </a:pPr>
            <a:r>
              <a:rPr lang="fr" dirty="0" smtClean="0"/>
              <a:t>- Participent à la production d’eau propre et à la lutte contre l’érosion</a:t>
            </a:r>
          </a:p>
          <a:p>
            <a:pPr marL="171450" lvl="0" indent="-171450" rtl="0">
              <a:spcBef>
                <a:spcPts val="0"/>
              </a:spcBef>
              <a:buFontTx/>
              <a:buChar char="-"/>
            </a:pPr>
            <a:r>
              <a:rPr lang="fr" dirty="0" smtClean="0"/>
              <a:t>La population a en effet presque quintuplé en 30 ans avec un fort développement touristique et les aménagements urbains nécessaires</a:t>
            </a:r>
          </a:p>
          <a:p>
            <a:pPr marL="0" lvl="0" indent="0" rtl="0">
              <a:spcBef>
                <a:spcPts val="0"/>
              </a:spcBef>
              <a:buFontTx/>
              <a:buNone/>
            </a:pPr>
            <a:endParaRPr lang="fr" dirty="0" smtClean="0"/>
          </a:p>
          <a:p>
            <a:pPr lvl="0" rtl="0">
              <a:spcBef>
                <a:spcPts val="0"/>
              </a:spcBef>
              <a:buNone/>
            </a:pPr>
            <a:r>
              <a:rPr lang="fr" dirty="0" smtClean="0"/>
              <a:t>Guyane =&gt; mouvements de traits de cote et des apports d’alluvions d’Amazonie =&gt; flctuation de la srface (surtt des fluctuations naturelles)</a:t>
            </a:r>
          </a:p>
          <a:p>
            <a:pPr>
              <a:spcBef>
                <a:spcPts val="0"/>
              </a:spcBef>
              <a:buNone/>
            </a:pPr>
            <a:r>
              <a:rPr lang="fr" dirty="0" smtClean="0"/>
              <a:t>=&gt; rôle d filtre des alluvions +polluant / maintien des côtes/érosion</a:t>
            </a:r>
          </a:p>
          <a:p>
            <a:pPr marL="0" lvl="0" indent="0" rtl="0">
              <a:spcBef>
                <a:spcPts val="0"/>
              </a:spcBef>
              <a:buFontTx/>
              <a:buNone/>
            </a:pPr>
            <a:endParaRPr lang="fr" dirty="0" smtClean="0"/>
          </a:p>
          <a:p>
            <a:pPr marL="0" lvl="0" indent="0" rtl="0">
              <a:spcBef>
                <a:spcPts val="0"/>
              </a:spcBef>
              <a:buFontTx/>
              <a:buNone/>
            </a:pPr>
            <a:r>
              <a:rPr lang="fr" dirty="0" smtClean="0"/>
              <a:t>Mayotte</a:t>
            </a:r>
            <a:r>
              <a:rPr lang="fr" baseline="0" dirty="0" smtClean="0"/>
              <a:t> :</a:t>
            </a:r>
          </a:p>
          <a:p>
            <a:pPr marL="0" lvl="0" indent="0" rtl="0">
              <a:spcBef>
                <a:spcPts val="0"/>
              </a:spcBef>
              <a:buFontTx/>
              <a:buNone/>
            </a:pPr>
            <a:r>
              <a:rPr lang="fr" baseline="0" dirty="0" smtClean="0"/>
              <a:t>-</a:t>
            </a:r>
            <a:r>
              <a:rPr lang="fr" sz="1100" kern="1200" dirty="0" smtClean="0">
                <a:solidFill>
                  <a:prstClr val="black">
                    <a:lumMod val="85000"/>
                    <a:lumOff val="15000"/>
                  </a:prstClr>
                </a:solidFill>
                <a:latin typeface="Garamond" panose="02020404030301010803"/>
                <a:ea typeface="+mn-ea"/>
                <a:cs typeface="+mn-cs"/>
              </a:rPr>
              <a:t>dans les baies de Grande Terre et Petite Terre, dans la zone de balancement des marées</a:t>
            </a:r>
          </a:p>
          <a:p>
            <a:pPr marL="0" lvl="0" indent="0" rtl="0">
              <a:spcBef>
                <a:spcPts val="0"/>
              </a:spcBef>
              <a:buFontTx/>
              <a:buNone/>
            </a:pPr>
            <a:r>
              <a:rPr lang="fr" sz="1100" kern="1200" dirty="0" smtClean="0">
                <a:solidFill>
                  <a:prstClr val="black">
                    <a:lumMod val="85000"/>
                    <a:lumOff val="15000"/>
                  </a:prstClr>
                </a:solidFill>
                <a:latin typeface="Garamond" panose="02020404030301010803"/>
                <a:ea typeface="+mn-ea"/>
                <a:cs typeface="+mn-cs"/>
              </a:rPr>
              <a:t>-perturbation</a:t>
            </a:r>
            <a:r>
              <a:rPr lang="fr" sz="1100" kern="1200" baseline="0" dirty="0" smtClean="0">
                <a:solidFill>
                  <a:prstClr val="black">
                    <a:lumMod val="85000"/>
                    <a:lumOff val="15000"/>
                  </a:prstClr>
                </a:solidFill>
                <a:latin typeface="Garamond" panose="02020404030301010803"/>
                <a:ea typeface="+mn-ea"/>
                <a:cs typeface="+mn-cs"/>
              </a:rPr>
              <a:t> par envasement : </a:t>
            </a:r>
            <a:r>
              <a:rPr lang="fr" sz="1100" kern="1200" dirty="0" smtClean="0">
                <a:solidFill>
                  <a:prstClr val="black">
                    <a:lumMod val="85000"/>
                    <a:lumOff val="15000"/>
                  </a:prstClr>
                </a:solidFill>
                <a:latin typeface="Garamond" panose="02020404030301010803"/>
                <a:ea typeface="+mn-ea"/>
                <a:cs typeface="+mn-cs"/>
              </a:rPr>
              <a:t>par ruissellement des eaux de pluie sur zones érodées en amont </a:t>
            </a:r>
            <a:endParaRPr lang="fr" baseline="0" dirty="0" smtClean="0"/>
          </a:p>
          <a:p>
            <a:pPr marL="0" lvl="0" indent="0" rtl="0">
              <a:spcBef>
                <a:spcPts val="0"/>
              </a:spcBef>
              <a:buFontTx/>
              <a:buNone/>
            </a:pPr>
            <a:endParaRPr lang="fr" dirty="0" smtClean="0"/>
          </a:p>
          <a:p>
            <a:endParaRPr lang="fr-FR" dirty="0"/>
          </a:p>
        </p:txBody>
      </p:sp>
    </p:spTree>
    <p:extLst>
      <p:ext uri="{BB962C8B-B14F-4D97-AF65-F5344CB8AC3E}">
        <p14:creationId xmlns:p14="http://schemas.microsoft.com/office/powerpoint/2010/main" xmlns="" val="3704402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smtClean="0"/>
              <a:pPr/>
              <a:t>5/8/2014</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2019299" y="2641598"/>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9242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32154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fr-FR" smtClean="0"/>
              <a:t>Modifiez le style du titre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047127" y="310514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6169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7836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fr-FR" smtClean="0"/>
              <a:t>Modifiez le style du titre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407713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fr-FR" smtClean="0"/>
              <a:t>Modifiez le style du titre</a:t>
            </a:r>
            <a:endParaRPr lang="en-US" dirty="0"/>
          </a:p>
        </p:txBody>
      </p:sp>
      <p:sp>
        <p:nvSpPr>
          <p:cNvPr id="14"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007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1"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047127" y="257175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6895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68772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6647918" y="742950"/>
            <a:ext cx="0" cy="36576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09067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xmlns="" val="215142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‹N°›</a:t>
            </a:fld>
            <a:endParaRPr lang="en-US" dirty="0"/>
          </a:p>
        </p:txBody>
      </p:sp>
    </p:spTree>
    <p:extLst>
      <p:ext uri="{BB962C8B-B14F-4D97-AF65-F5344CB8AC3E}">
        <p14:creationId xmlns:p14="http://schemas.microsoft.com/office/powerpoint/2010/main" xmlns="" val="70264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fr-FR" smtClean="0"/>
              <a:t>Modifiez le style du titre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1509542" y="2782939"/>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891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‹N°›</a:t>
            </a:fld>
            <a:endParaRPr lang="en-US" dirty="0"/>
          </a:p>
        </p:txBody>
      </p:sp>
    </p:spTree>
    <p:extLst>
      <p:ext uri="{BB962C8B-B14F-4D97-AF65-F5344CB8AC3E}">
        <p14:creationId xmlns:p14="http://schemas.microsoft.com/office/powerpoint/2010/main" xmlns="" val="213902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8" name="Straight Connector 17"/>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844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3842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274008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fr-FR" smtClean="0"/>
              <a:t>Modifiez le style du titre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1047127" y="2184400"/>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8463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04888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0" y="0"/>
            <a:ext cx="9141619" cy="5142161"/>
          </a:xfrm>
          <a:prstGeom prst="rect">
            <a:avLst/>
          </a:prstGeom>
        </p:spPr>
      </p:pic>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5/8/2014</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424841423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926830" y="1403349"/>
            <a:ext cx="5326723" cy="1339849"/>
          </a:xfrm>
          <a:prstGeom prst="rect">
            <a:avLst/>
          </a:prstGeom>
        </p:spPr>
        <p:txBody>
          <a:bodyPr lIns="91425" tIns="91425" rIns="91425" bIns="91425" anchor="b" anchorCtr="0">
            <a:noAutofit/>
          </a:bodyPr>
          <a:lstStyle/>
          <a:p>
            <a:pPr>
              <a:spcBef>
                <a:spcPts val="0"/>
              </a:spcBef>
            </a:pPr>
            <a:r>
              <a:rPr lang="fr-FR" b="1" dirty="0"/>
              <a:t>Données et indicateurs pour </a:t>
            </a:r>
            <a:r>
              <a:rPr lang="fr-FR" b="1" dirty="0" smtClean="0"/>
              <a:t>l’Outre-Mer</a:t>
            </a:r>
            <a:endParaRPr lang="fr" dirty="0"/>
          </a:p>
        </p:txBody>
      </p:sp>
      <p:sp>
        <p:nvSpPr>
          <p:cNvPr id="24" name="Shape 24"/>
          <p:cNvSpPr txBox="1">
            <a:spLocks noGrp="1"/>
          </p:cNvSpPr>
          <p:nvPr>
            <p:ph type="subTitle" idx="1"/>
          </p:nvPr>
        </p:nvSpPr>
        <p:spPr>
          <a:prstGeom prst="rect">
            <a:avLst/>
          </a:prstGeom>
        </p:spPr>
        <p:txBody>
          <a:bodyPr lIns="91425" tIns="91425" rIns="91425" bIns="91425" anchor="t" anchorCtr="0">
            <a:noAutofit/>
          </a:bodyPr>
          <a:lstStyle/>
          <a:p>
            <a:pPr>
              <a:spcBef>
                <a:spcPts val="0"/>
              </a:spcBef>
              <a:buNone/>
            </a:pPr>
            <a:r>
              <a:rPr lang="fr" dirty="0" smtClean="0"/>
              <a:t>SIDEP 2014 </a:t>
            </a:r>
            <a:r>
              <a:rPr lang="fr" dirty="0"/>
              <a:t>pour le projet IGDOM</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174" y="482886"/>
            <a:ext cx="7202185" cy="1038746"/>
          </a:xfrm>
          <a:prstGeom prst="rect">
            <a:avLst/>
          </a:prstGeom>
        </p:spPr>
        <p:txBody>
          <a:bodyPr wrap="square">
            <a:spAutoFit/>
          </a:bodyPr>
          <a:lstStyle/>
          <a:p>
            <a:pPr marL="214313" lvl="0" indent="-214313" defTabSz="342900">
              <a:spcAft>
                <a:spcPts val="450"/>
              </a:spcAft>
              <a:buClr>
                <a:prstClr val="black"/>
              </a:buClr>
              <a:buSzPct val="100000"/>
            </a:pPr>
            <a:endParaRPr lang="fr" sz="1050" b="1" kern="1200" dirty="0" smtClean="0">
              <a:solidFill>
                <a:prstClr val="black">
                  <a:lumMod val="85000"/>
                  <a:lumOff val="15000"/>
                </a:prstClr>
              </a:solidFill>
              <a:latin typeface="Garamond" panose="02020404030301010803"/>
              <a:ea typeface="+mn-ea"/>
              <a:cs typeface="+mn-cs"/>
            </a:endParaRPr>
          </a:p>
          <a:p>
            <a:pPr marL="214313" lvl="0" indent="-214313" defTabSz="342900">
              <a:spcAft>
                <a:spcPts val="450"/>
              </a:spcAft>
              <a:buClr>
                <a:prstClr val="black"/>
              </a:buClr>
              <a:buSzPct val="100000"/>
            </a:pPr>
            <a:endParaRPr lang="fr" b="1" kern="1200" dirty="0">
              <a:solidFill>
                <a:prstClr val="black">
                  <a:lumMod val="85000"/>
                  <a:lumOff val="15000"/>
                </a:prstClr>
              </a:solidFill>
              <a:latin typeface="Garamond" panose="02020404030301010803"/>
              <a:ea typeface="+mn-ea"/>
              <a:cs typeface="+mn-cs"/>
            </a:endParaRPr>
          </a:p>
          <a:p>
            <a:pPr marL="214313" lvl="0" indent="-214313" defTabSz="342900">
              <a:spcAft>
                <a:spcPts val="450"/>
              </a:spcAft>
              <a:buClr>
                <a:prstClr val="black"/>
              </a:buClr>
              <a:buSzPct val="122222"/>
            </a:pPr>
            <a:endParaRPr lang="fr" b="1" kern="1200" dirty="0">
              <a:solidFill>
                <a:prstClr val="black">
                  <a:lumMod val="85000"/>
                  <a:lumOff val="15000"/>
                </a:prstClr>
              </a:solidFill>
              <a:latin typeface="Garamond" panose="02020404030301010803"/>
              <a:ea typeface="+mn-ea"/>
              <a:cs typeface="+mn-cs"/>
            </a:endParaRPr>
          </a:p>
          <a:p>
            <a:pPr marL="214313" lvl="0" indent="-214313" defTabSz="342900">
              <a:spcAft>
                <a:spcPts val="450"/>
              </a:spcAft>
              <a:buClr>
                <a:prstClr val="black"/>
              </a:buClr>
              <a:buSzPct val="100000"/>
            </a:pPr>
            <a:endParaRPr lang="fr" sz="1050" kern="1200" dirty="0">
              <a:solidFill>
                <a:prstClr val="black">
                  <a:lumMod val="85000"/>
                  <a:lumOff val="15000"/>
                </a:prstClr>
              </a:solidFill>
              <a:latin typeface="Garamond" panose="02020404030301010803"/>
              <a:ea typeface="+mn-ea"/>
              <a:cs typeface="+mn-cs"/>
            </a:endParaRPr>
          </a:p>
        </p:txBody>
      </p:sp>
      <p:sp>
        <p:nvSpPr>
          <p:cNvPr id="4" name="Rectangle 3"/>
          <p:cNvSpPr/>
          <p:nvPr/>
        </p:nvSpPr>
        <p:spPr>
          <a:xfrm>
            <a:off x="876967" y="684759"/>
            <a:ext cx="6364705" cy="4047262"/>
          </a:xfrm>
          <a:prstGeom prst="rect">
            <a:avLst/>
          </a:prstGeom>
        </p:spPr>
        <p:txBody>
          <a:bodyPr wrap="square">
            <a:spAutoFit/>
          </a:bodyPr>
          <a:lstStyle/>
          <a:p>
            <a:pPr lvl="0" defTabSz="342900">
              <a:spcAft>
                <a:spcPts val="450"/>
              </a:spcAft>
              <a:buClr>
                <a:srgbClr val="D9B247"/>
              </a:buClr>
              <a:buSzPct val="115000"/>
            </a:pPr>
            <a:r>
              <a:rPr lang="fr-FR" sz="1600" b="1" kern="1200" dirty="0">
                <a:solidFill>
                  <a:prstClr val="black">
                    <a:lumMod val="85000"/>
                    <a:lumOff val="15000"/>
                  </a:prstClr>
                </a:solidFill>
                <a:latin typeface="Garamond" panose="02020404030301010803"/>
                <a:ea typeface="+mn-ea"/>
                <a:cs typeface="+mn-cs"/>
              </a:rPr>
              <a:t>La Réunion : </a:t>
            </a:r>
          </a:p>
          <a:p>
            <a:pPr marL="214313" lvl="0" indent="-214313" defTabSz="342900">
              <a:spcAft>
                <a:spcPts val="450"/>
              </a:spcAft>
              <a:buClr>
                <a:srgbClr val="D9B247"/>
              </a:buClr>
              <a:buSzPct val="115000"/>
              <a:buFont typeface="Wingdings" panose="05000000000000000000" pitchFamily="2" charset="2"/>
              <a:buChar char="§"/>
            </a:pPr>
            <a:r>
              <a:rPr lang="fr-FR" sz="1600" kern="1200" dirty="0">
                <a:solidFill>
                  <a:prstClr val="black">
                    <a:lumMod val="85000"/>
                    <a:lumOff val="15000"/>
                  </a:prstClr>
                </a:solidFill>
                <a:latin typeface="Garamond" panose="02020404030301010803"/>
                <a:ea typeface="+mn-ea"/>
                <a:cs typeface="+mn-cs"/>
              </a:rPr>
              <a:t>3 300 ha </a:t>
            </a:r>
          </a:p>
          <a:p>
            <a:pPr marL="214313" lvl="0" indent="-214313" defTabSz="342900">
              <a:spcAft>
                <a:spcPts val="450"/>
              </a:spcAft>
              <a:buClr>
                <a:srgbClr val="D9B247"/>
              </a:buClr>
              <a:buSzPct val="115000"/>
              <a:buFont typeface="Wingdings" panose="05000000000000000000" pitchFamily="2" charset="2"/>
              <a:buChar char="§"/>
            </a:pPr>
            <a:r>
              <a:rPr lang="fr-FR" sz="1600" kern="1200" dirty="0">
                <a:solidFill>
                  <a:prstClr val="black">
                    <a:lumMod val="85000"/>
                    <a:lumOff val="15000"/>
                  </a:prstClr>
                </a:solidFill>
                <a:latin typeface="Garamond" panose="02020404030301010803"/>
                <a:ea typeface="+mn-ea"/>
                <a:cs typeface="+mn-cs"/>
              </a:rPr>
              <a:t>Volume sur pied : </a:t>
            </a:r>
            <a:r>
              <a:rPr lang="fr-FR" sz="1600" kern="1200" dirty="0" smtClean="0">
                <a:solidFill>
                  <a:prstClr val="black">
                    <a:lumMod val="85000"/>
                    <a:lumOff val="15000"/>
                  </a:prstClr>
                </a:solidFill>
                <a:latin typeface="Garamond" panose="02020404030301010803"/>
                <a:ea typeface="+mn-ea"/>
                <a:cs typeface="+mn-cs"/>
              </a:rPr>
              <a:t>20m</a:t>
            </a:r>
            <a:r>
              <a:rPr lang="fr" sz="1600" dirty="0"/>
              <a:t>³</a:t>
            </a:r>
            <a:r>
              <a:rPr lang="fr-FR" sz="1600" kern="1200" dirty="0" smtClean="0">
                <a:solidFill>
                  <a:prstClr val="black">
                    <a:lumMod val="85000"/>
                    <a:lumOff val="15000"/>
                  </a:prstClr>
                </a:solidFill>
                <a:latin typeface="Garamond" panose="02020404030301010803"/>
                <a:ea typeface="+mn-ea"/>
                <a:cs typeface="+mn-cs"/>
              </a:rPr>
              <a:t>/ha (Critère </a:t>
            </a:r>
            <a:r>
              <a:rPr lang="fr-FR" sz="1600" kern="1200" dirty="0">
                <a:solidFill>
                  <a:prstClr val="black">
                    <a:lumMod val="85000"/>
                    <a:lumOff val="15000"/>
                  </a:prstClr>
                </a:solidFill>
                <a:latin typeface="Garamond" panose="02020404030301010803"/>
                <a:ea typeface="+mn-ea"/>
                <a:cs typeface="+mn-cs"/>
              </a:rPr>
              <a:t>1)</a:t>
            </a:r>
          </a:p>
          <a:p>
            <a:pPr marL="214313" lvl="0" indent="-214313" defTabSz="342900">
              <a:spcAft>
                <a:spcPts val="450"/>
              </a:spcAft>
              <a:buClr>
                <a:srgbClr val="D9B247"/>
              </a:buClr>
              <a:buSzPct val="115000"/>
              <a:buFont typeface="Wingdings" panose="05000000000000000000" pitchFamily="2" charset="2"/>
              <a:buChar char="§"/>
            </a:pPr>
            <a:r>
              <a:rPr lang="fr-FR" sz="1600" kern="1200" dirty="0">
                <a:solidFill>
                  <a:prstClr val="black">
                    <a:lumMod val="85000"/>
                    <a:lumOff val="15000"/>
                  </a:prstClr>
                </a:solidFill>
                <a:latin typeface="Garamond" panose="02020404030301010803"/>
                <a:ea typeface="+mn-ea"/>
                <a:cs typeface="+mn-cs"/>
              </a:rPr>
              <a:t>Dégradations diverses et menaces d'origines anthropiques et biologiques </a:t>
            </a:r>
            <a:r>
              <a:rPr lang="fr-FR" sz="1600" kern="1200" dirty="0" smtClean="0">
                <a:solidFill>
                  <a:prstClr val="black">
                    <a:lumMod val="85000"/>
                    <a:lumOff val="15000"/>
                  </a:prstClr>
                </a:solidFill>
                <a:latin typeface="Garamond" panose="02020404030301010803"/>
                <a:ea typeface="+mn-ea"/>
                <a:cs typeface="+mn-cs"/>
              </a:rPr>
              <a:t>(Critère </a:t>
            </a:r>
            <a:r>
              <a:rPr lang="fr-FR" sz="1600" kern="1200" dirty="0">
                <a:solidFill>
                  <a:prstClr val="black">
                    <a:lumMod val="85000"/>
                    <a:lumOff val="15000"/>
                  </a:prstClr>
                </a:solidFill>
                <a:latin typeface="Garamond" panose="02020404030301010803"/>
                <a:ea typeface="+mn-ea"/>
                <a:cs typeface="+mn-cs"/>
              </a:rPr>
              <a:t>2)</a:t>
            </a:r>
          </a:p>
          <a:p>
            <a:pPr marL="214313" lvl="0" indent="-214313" defTabSz="342900">
              <a:spcAft>
                <a:spcPts val="450"/>
              </a:spcAft>
              <a:buClr>
                <a:prstClr val="black"/>
              </a:buClr>
              <a:buSzPct val="115000"/>
            </a:pPr>
            <a:endParaRPr lang="fr-FR" sz="400" kern="1200" dirty="0">
              <a:solidFill>
                <a:prstClr val="black">
                  <a:lumMod val="85000"/>
                  <a:lumOff val="15000"/>
                </a:prstClr>
              </a:solidFill>
              <a:latin typeface="Garamond" panose="02020404030301010803"/>
              <a:ea typeface="+mn-ea"/>
              <a:cs typeface="+mn-cs"/>
            </a:endParaRPr>
          </a:p>
          <a:p>
            <a:pPr marL="214313" lvl="0" indent="-214313" defTabSz="342900">
              <a:spcAft>
                <a:spcPts val="450"/>
              </a:spcAft>
              <a:buClr>
                <a:prstClr val="black"/>
              </a:buClr>
              <a:buSzPct val="100000"/>
            </a:pPr>
            <a:r>
              <a:rPr lang="fr-FR" sz="1600" b="1" kern="1200" dirty="0">
                <a:solidFill>
                  <a:prstClr val="black">
                    <a:lumMod val="85000"/>
                    <a:lumOff val="15000"/>
                  </a:prstClr>
                </a:solidFill>
                <a:latin typeface="Garamond" panose="02020404030301010803"/>
                <a:ea typeface="+mn-ea"/>
                <a:cs typeface="+mn-cs"/>
              </a:rPr>
              <a:t>Mayotte :</a:t>
            </a:r>
          </a:p>
          <a:p>
            <a:pPr marL="214313" lvl="0" indent="-214313" defTabSz="342900">
              <a:spcAft>
                <a:spcPts val="450"/>
              </a:spcAft>
              <a:buClr>
                <a:srgbClr val="D9B247"/>
              </a:buClr>
              <a:buSzPct val="100000"/>
              <a:buFont typeface="Wingdings" panose="05000000000000000000" pitchFamily="2" charset="2"/>
              <a:buChar char="§"/>
            </a:pPr>
            <a:r>
              <a:rPr lang="fr-FR" sz="1600" kern="1200" dirty="0">
                <a:solidFill>
                  <a:prstClr val="black">
                    <a:lumMod val="85000"/>
                    <a:lumOff val="15000"/>
                  </a:prstClr>
                </a:solidFill>
                <a:latin typeface="Garamond" panose="02020404030301010803"/>
                <a:ea typeface="+mn-ea"/>
                <a:cs typeface="+mn-cs"/>
              </a:rPr>
              <a:t>360 ha, sur les côtes rocheuses</a:t>
            </a:r>
          </a:p>
          <a:p>
            <a:pPr marL="214313" lvl="0" indent="-214313" defTabSz="342900">
              <a:spcAft>
                <a:spcPts val="450"/>
              </a:spcAft>
              <a:buClr>
                <a:srgbClr val="D9B247"/>
              </a:buClr>
              <a:buSzPct val="100000"/>
              <a:buFont typeface="Wingdings" panose="05000000000000000000" pitchFamily="2" charset="2"/>
              <a:buChar char="§"/>
            </a:pPr>
            <a:r>
              <a:rPr lang="fr-FR" sz="1600" kern="1200" dirty="0">
                <a:solidFill>
                  <a:prstClr val="black">
                    <a:lumMod val="85000"/>
                    <a:lumOff val="15000"/>
                  </a:prstClr>
                </a:solidFill>
                <a:latin typeface="Garamond" panose="02020404030301010803"/>
                <a:ea typeface="+mn-ea"/>
                <a:cs typeface="+mn-cs"/>
              </a:rPr>
              <a:t>70 espèces d’arbres et d’arbustes natifs </a:t>
            </a:r>
            <a:r>
              <a:rPr lang="fr-FR" sz="1600" kern="1200" dirty="0" smtClean="0">
                <a:solidFill>
                  <a:prstClr val="black">
                    <a:lumMod val="85000"/>
                    <a:lumOff val="15000"/>
                  </a:prstClr>
                </a:solidFill>
                <a:latin typeface="Garamond" panose="02020404030301010803"/>
                <a:ea typeface="+mn-ea"/>
                <a:cs typeface="+mn-cs"/>
              </a:rPr>
              <a:t>(Critère </a:t>
            </a:r>
            <a:r>
              <a:rPr lang="fr-FR" sz="1600" kern="1200" dirty="0">
                <a:solidFill>
                  <a:prstClr val="black">
                    <a:lumMod val="85000"/>
                    <a:lumOff val="15000"/>
                  </a:prstClr>
                </a:solidFill>
                <a:latin typeface="Garamond" panose="02020404030301010803"/>
                <a:ea typeface="+mn-ea"/>
                <a:cs typeface="+mn-cs"/>
              </a:rPr>
              <a:t>4</a:t>
            </a:r>
            <a:r>
              <a:rPr lang="fr-FR" sz="1600" kern="1200" dirty="0" smtClean="0">
                <a:solidFill>
                  <a:prstClr val="black">
                    <a:lumMod val="85000"/>
                    <a:lumOff val="15000"/>
                  </a:prstClr>
                </a:solidFill>
                <a:latin typeface="Garamond" panose="02020404030301010803"/>
                <a:ea typeface="+mn-ea"/>
                <a:cs typeface="+mn-cs"/>
              </a:rPr>
              <a:t>)</a:t>
            </a:r>
          </a:p>
          <a:p>
            <a:pPr lvl="0" defTabSz="342900">
              <a:spcAft>
                <a:spcPts val="450"/>
              </a:spcAft>
              <a:buClr>
                <a:srgbClr val="D9B247"/>
              </a:buClr>
              <a:buSzPct val="100000"/>
            </a:pPr>
            <a:endParaRPr lang="fr-FR" sz="1600" kern="1200" dirty="0">
              <a:solidFill>
                <a:prstClr val="black">
                  <a:lumMod val="85000"/>
                  <a:lumOff val="15000"/>
                </a:prstClr>
              </a:solidFill>
              <a:latin typeface="Garamond" panose="02020404030301010803"/>
              <a:ea typeface="+mn-ea"/>
              <a:cs typeface="+mn-cs"/>
            </a:endParaRPr>
          </a:p>
          <a:p>
            <a:pPr marL="214313" lvl="0" indent="-214313" defTabSz="342900">
              <a:spcAft>
                <a:spcPts val="450"/>
              </a:spcAft>
              <a:buClr>
                <a:prstClr val="black"/>
              </a:buClr>
              <a:buSzPct val="100000"/>
            </a:pPr>
            <a:r>
              <a:rPr lang="fr-FR" sz="1600" b="1" kern="1200" dirty="0" smtClean="0">
                <a:solidFill>
                  <a:prstClr val="black">
                    <a:lumMod val="85000"/>
                    <a:lumOff val="15000"/>
                  </a:prstClr>
                </a:solidFill>
                <a:latin typeface="Garamond" panose="02020404030301010803"/>
              </a:rPr>
              <a:t>Wallis et Futuna </a:t>
            </a:r>
            <a:r>
              <a:rPr lang="fr-FR" sz="1600" b="1" kern="1200" dirty="0">
                <a:solidFill>
                  <a:prstClr val="black">
                    <a:lumMod val="85000"/>
                    <a:lumOff val="15000"/>
                  </a:prstClr>
                </a:solidFill>
                <a:latin typeface="Garamond" panose="02020404030301010803"/>
              </a:rPr>
              <a:t>:</a:t>
            </a:r>
          </a:p>
          <a:p>
            <a:pPr marL="214313" lvl="0" indent="-214313" defTabSz="342900">
              <a:spcAft>
                <a:spcPts val="450"/>
              </a:spcAft>
              <a:buClr>
                <a:srgbClr val="D9B247"/>
              </a:buClr>
              <a:buSzPct val="100000"/>
              <a:buFont typeface="Wingdings" panose="05000000000000000000" pitchFamily="2" charset="2"/>
              <a:buChar char="§"/>
            </a:pPr>
            <a:r>
              <a:rPr lang="fr-FR" sz="1600" kern="1200" dirty="0" smtClean="0">
                <a:solidFill>
                  <a:prstClr val="black">
                    <a:lumMod val="85000"/>
                    <a:lumOff val="15000"/>
                  </a:prstClr>
                </a:solidFill>
                <a:latin typeface="Garamond" panose="02020404030301010803"/>
              </a:rPr>
              <a:t>7 068 ha (Critère 1)</a:t>
            </a:r>
            <a:endParaRPr lang="fr-FR" sz="1600" kern="1200" dirty="0">
              <a:solidFill>
                <a:prstClr val="black">
                  <a:lumMod val="85000"/>
                  <a:lumOff val="15000"/>
                </a:prstClr>
              </a:solidFill>
              <a:latin typeface="Garamond" panose="02020404030301010803"/>
            </a:endParaRPr>
          </a:p>
          <a:p>
            <a:pPr marL="214313" lvl="0" indent="-214313" defTabSz="342900">
              <a:spcAft>
                <a:spcPts val="450"/>
              </a:spcAft>
              <a:buClr>
                <a:srgbClr val="D9B247"/>
              </a:buClr>
              <a:buSzPct val="100000"/>
              <a:buFont typeface="Wingdings" panose="05000000000000000000" pitchFamily="2" charset="2"/>
              <a:buChar char="§"/>
            </a:pPr>
            <a:r>
              <a:rPr lang="fr-FR" sz="1600" kern="1200" dirty="0" smtClean="0">
                <a:solidFill>
                  <a:prstClr val="black">
                    <a:lumMod val="85000"/>
                    <a:lumOff val="15000"/>
                  </a:prstClr>
                </a:solidFill>
                <a:latin typeface="Garamond" panose="02020404030301010803"/>
              </a:rPr>
              <a:t>Faible endémisme (</a:t>
            </a:r>
            <a:r>
              <a:rPr lang="fr-FR" sz="1600" kern="1200" dirty="0">
                <a:solidFill>
                  <a:prstClr val="black">
                    <a:lumMod val="85000"/>
                    <a:lumOff val="15000"/>
                  </a:prstClr>
                </a:solidFill>
                <a:latin typeface="Garamond" panose="02020404030301010803"/>
              </a:rPr>
              <a:t>Critère 4)</a:t>
            </a:r>
          </a:p>
          <a:p>
            <a:pPr lvl="0" defTabSz="342900">
              <a:spcAft>
                <a:spcPts val="450"/>
              </a:spcAft>
              <a:buClr>
                <a:srgbClr val="D9B247"/>
              </a:buClr>
              <a:buSzPct val="100000"/>
            </a:pPr>
            <a:endParaRPr lang="fr-FR" sz="1600" kern="1200" dirty="0">
              <a:solidFill>
                <a:prstClr val="black">
                  <a:lumMod val="85000"/>
                  <a:lumOff val="15000"/>
                </a:prstClr>
              </a:solidFill>
              <a:latin typeface="Garamond" panose="02020404030301010803"/>
              <a:ea typeface="+mn-ea"/>
              <a:cs typeface="+mn-cs"/>
            </a:endParaRPr>
          </a:p>
        </p:txBody>
      </p:sp>
    </p:spTree>
    <p:extLst>
      <p:ext uri="{BB962C8B-B14F-4D97-AF65-F5344CB8AC3E}">
        <p14:creationId xmlns:p14="http://schemas.microsoft.com/office/powerpoint/2010/main" xmlns="" val="3359363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a:spLocks noGrp="1"/>
          </p:cNvSpPr>
          <p:nvPr>
            <p:ph type="body" idx="1"/>
          </p:nvPr>
        </p:nvSpPr>
        <p:spPr>
          <a:xfrm>
            <a:off x="673767" y="268099"/>
            <a:ext cx="8197967" cy="4090929"/>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sz="1100" dirty="0" smtClean="0"/>
              <a:t> </a:t>
            </a:r>
            <a:endParaRPr lang="fr" sz="1100" b="1" dirty="0"/>
          </a:p>
          <a:p>
            <a:pPr lvl="0" rtl="0">
              <a:spcBef>
                <a:spcPts val="0"/>
              </a:spcBef>
              <a:buClr>
                <a:schemeClr val="dk1"/>
              </a:buClr>
              <a:buSzPct val="122222"/>
              <a:buFont typeface="Arial"/>
              <a:buNone/>
            </a:pPr>
            <a:r>
              <a:rPr lang="fr" sz="1200" b="1" dirty="0"/>
              <a:t>Nouvelle-Calédonie :</a:t>
            </a:r>
          </a:p>
          <a:p>
            <a:pPr lvl="0" indent="-228600" rtl="0">
              <a:lnSpc>
                <a:spcPct val="115000"/>
              </a:lnSpc>
              <a:spcBef>
                <a:spcPts val="0"/>
              </a:spcBef>
              <a:buSzPct val="122222"/>
              <a:buFont typeface="Wingdings" panose="05000000000000000000" pitchFamily="2" charset="2"/>
              <a:buChar char="§"/>
            </a:pPr>
            <a:r>
              <a:rPr lang="fr" sz="1200" dirty="0" smtClean="0"/>
              <a:t>Environ </a:t>
            </a:r>
            <a:r>
              <a:rPr lang="fr" sz="1200" dirty="0"/>
              <a:t>20 000 ha </a:t>
            </a:r>
            <a:endParaRPr lang="fr" sz="1200" dirty="0" smtClean="0"/>
          </a:p>
          <a:p>
            <a:pPr lvl="0" indent="-228600" rtl="0">
              <a:lnSpc>
                <a:spcPct val="115000"/>
              </a:lnSpc>
              <a:spcBef>
                <a:spcPts val="0"/>
              </a:spcBef>
              <a:buSzPct val="122222"/>
              <a:buFont typeface="Wingdings" panose="05000000000000000000" pitchFamily="2" charset="2"/>
              <a:buChar char="§"/>
            </a:pPr>
            <a:r>
              <a:rPr lang="fr" sz="1200" dirty="0" smtClean="0"/>
              <a:t>56</a:t>
            </a:r>
            <a:r>
              <a:rPr lang="fr" sz="1200" dirty="0"/>
              <a:t>% des espèces endémiques recensées </a:t>
            </a:r>
            <a:r>
              <a:rPr lang="fr" sz="1200" dirty="0" smtClean="0"/>
              <a:t>(</a:t>
            </a:r>
            <a:r>
              <a:rPr lang="fr-FR" sz="1200" dirty="0" smtClean="0"/>
              <a:t>Critère</a:t>
            </a:r>
            <a:r>
              <a:rPr lang="fr" sz="1200" dirty="0" smtClean="0"/>
              <a:t> </a:t>
            </a:r>
            <a:r>
              <a:rPr lang="fr" sz="1200" dirty="0"/>
              <a:t>4)</a:t>
            </a:r>
          </a:p>
          <a:p>
            <a:pPr lvl="0" indent="-228600" rtl="0">
              <a:lnSpc>
                <a:spcPct val="115000"/>
              </a:lnSpc>
              <a:spcBef>
                <a:spcPts val="0"/>
              </a:spcBef>
              <a:buSzPct val="122222"/>
              <a:buFont typeface="Wingdings" panose="05000000000000000000" pitchFamily="2" charset="2"/>
              <a:buChar char="§"/>
            </a:pPr>
            <a:r>
              <a:rPr lang="fr" sz="1200" dirty="0" smtClean="0"/>
              <a:t>Sites </a:t>
            </a:r>
            <a:r>
              <a:rPr lang="fr" sz="1200" dirty="0"/>
              <a:t>fragmentés </a:t>
            </a:r>
            <a:r>
              <a:rPr lang="fr" sz="1200" dirty="0" smtClean="0"/>
              <a:t>et </a:t>
            </a:r>
            <a:r>
              <a:rPr lang="fr" sz="1200" dirty="0"/>
              <a:t>faible capacité de propagation </a:t>
            </a:r>
            <a:r>
              <a:rPr lang="fr" sz="1200" dirty="0" smtClean="0"/>
              <a:t>naturelle</a:t>
            </a:r>
          </a:p>
          <a:p>
            <a:pPr lvl="0" indent="-228600" rtl="0">
              <a:lnSpc>
                <a:spcPct val="115000"/>
              </a:lnSpc>
              <a:spcBef>
                <a:spcPts val="0"/>
              </a:spcBef>
              <a:buSzPct val="122222"/>
              <a:buFont typeface="Wingdings" panose="05000000000000000000" pitchFamily="2" charset="2"/>
              <a:buChar char="§"/>
            </a:pPr>
            <a:r>
              <a:rPr lang="fr" sz="1200" dirty="0" smtClean="0"/>
              <a:t>Menace : augmentation </a:t>
            </a:r>
            <a:r>
              <a:rPr lang="fr" sz="1200" dirty="0"/>
              <a:t>des troupeaux (Ouest), </a:t>
            </a:r>
            <a:r>
              <a:rPr lang="fr" sz="1200" dirty="0" smtClean="0"/>
              <a:t>introduction </a:t>
            </a:r>
            <a:r>
              <a:rPr lang="fr" sz="1200" dirty="0"/>
              <a:t>d’espèces, </a:t>
            </a:r>
            <a:r>
              <a:rPr lang="fr" sz="1200" dirty="0" smtClean="0"/>
              <a:t> </a:t>
            </a:r>
            <a:r>
              <a:rPr lang="fr" sz="1200" dirty="0"/>
              <a:t>feux de brousses </a:t>
            </a:r>
            <a:r>
              <a:rPr lang="fr" sz="1200" dirty="0" smtClean="0"/>
              <a:t>(</a:t>
            </a:r>
            <a:r>
              <a:rPr lang="fr-FR" sz="1200" dirty="0" smtClean="0"/>
              <a:t>Critère</a:t>
            </a:r>
            <a:r>
              <a:rPr lang="fr" sz="1200" dirty="0" smtClean="0"/>
              <a:t> </a:t>
            </a:r>
            <a:r>
              <a:rPr lang="fr" sz="1200" dirty="0"/>
              <a:t>2)</a:t>
            </a:r>
          </a:p>
          <a:p>
            <a:pPr lvl="0" indent="-228600" rtl="0">
              <a:lnSpc>
                <a:spcPct val="115000"/>
              </a:lnSpc>
              <a:spcBef>
                <a:spcPts val="0"/>
              </a:spcBef>
              <a:buSzPct val="122222"/>
              <a:buFont typeface="Wingdings" panose="05000000000000000000" pitchFamily="2" charset="2"/>
              <a:buChar char="§"/>
            </a:pPr>
            <a:r>
              <a:rPr lang="fr" sz="1200" dirty="0" smtClean="0"/>
              <a:t>Programme </a:t>
            </a:r>
            <a:r>
              <a:rPr lang="fr" sz="1200" dirty="0"/>
              <a:t>forêt sèche (1999</a:t>
            </a:r>
            <a:r>
              <a:rPr lang="fr" sz="1200" dirty="0" smtClean="0"/>
              <a:t>)</a:t>
            </a:r>
          </a:p>
          <a:p>
            <a:pPr lvl="0" indent="-228600" rtl="0">
              <a:lnSpc>
                <a:spcPct val="115000"/>
              </a:lnSpc>
              <a:spcBef>
                <a:spcPts val="0"/>
              </a:spcBef>
              <a:buSzPct val="122222"/>
              <a:buFont typeface="Wingdings" panose="05000000000000000000" pitchFamily="2" charset="2"/>
              <a:buChar char="§"/>
            </a:pPr>
            <a:endParaRPr lang="fr" sz="1200" dirty="0" smtClean="0"/>
          </a:p>
          <a:p>
            <a:pPr marL="0" lvl="0" indent="0">
              <a:buClr>
                <a:srgbClr val="D9B247"/>
              </a:buClr>
              <a:buSzPct val="122222"/>
              <a:buNone/>
            </a:pPr>
            <a:r>
              <a:rPr lang="fr-FR" sz="1200" b="1" dirty="0">
                <a:solidFill>
                  <a:prstClr val="black">
                    <a:lumMod val="85000"/>
                    <a:lumOff val="15000"/>
                  </a:prstClr>
                </a:solidFill>
              </a:rPr>
              <a:t>Saint-Martin :</a:t>
            </a:r>
          </a:p>
          <a:p>
            <a:pPr lvl="0">
              <a:buClr>
                <a:srgbClr val="D9B247"/>
              </a:buClr>
              <a:buSzPct val="122222"/>
              <a:buFont typeface="Wingdings" panose="05000000000000000000" pitchFamily="2" charset="2"/>
              <a:buChar char="§"/>
            </a:pPr>
            <a:r>
              <a:rPr lang="fr-FR" sz="1200" dirty="0" smtClean="0">
                <a:solidFill>
                  <a:prstClr val="black">
                    <a:lumMod val="85000"/>
                    <a:lumOff val="15000"/>
                  </a:prstClr>
                </a:solidFill>
              </a:rPr>
              <a:t>Totalité de la forêt de l’île (Critère 1)</a:t>
            </a:r>
            <a:endParaRPr lang="fr-FR" sz="1200" dirty="0">
              <a:solidFill>
                <a:prstClr val="black">
                  <a:lumMod val="85000"/>
                  <a:lumOff val="15000"/>
                </a:prstClr>
              </a:solidFill>
            </a:endParaRPr>
          </a:p>
          <a:p>
            <a:pPr lvl="0">
              <a:buClr>
                <a:srgbClr val="D9B247"/>
              </a:buClr>
              <a:buSzPct val="122222"/>
              <a:buFont typeface="Wingdings" panose="05000000000000000000" pitchFamily="2" charset="2"/>
              <a:buChar char="§"/>
            </a:pPr>
            <a:r>
              <a:rPr lang="fr-FR" sz="1200" dirty="0" smtClean="0">
                <a:solidFill>
                  <a:prstClr val="black">
                    <a:lumMod val="85000"/>
                    <a:lumOff val="15000"/>
                  </a:prstClr>
                </a:solidFill>
              </a:rPr>
              <a:t>Plan de </a:t>
            </a:r>
            <a:r>
              <a:rPr lang="fr-FR" sz="1200" dirty="0">
                <a:solidFill>
                  <a:prstClr val="black">
                    <a:lumMod val="85000"/>
                    <a:lumOff val="15000"/>
                  </a:prstClr>
                </a:solidFill>
              </a:rPr>
              <a:t>gestion sur 5 ans par la Réserve </a:t>
            </a:r>
            <a:r>
              <a:rPr lang="fr-FR" sz="1200" dirty="0" smtClean="0">
                <a:solidFill>
                  <a:prstClr val="black">
                    <a:lumMod val="85000"/>
                    <a:lumOff val="15000"/>
                  </a:prstClr>
                </a:solidFill>
              </a:rPr>
              <a:t>Naturelle (Critères </a:t>
            </a:r>
            <a:r>
              <a:rPr lang="fr-FR" sz="1200" dirty="0">
                <a:solidFill>
                  <a:prstClr val="black">
                    <a:lumMod val="85000"/>
                    <a:lumOff val="15000"/>
                  </a:prstClr>
                </a:solidFill>
              </a:rPr>
              <a:t>A + </a:t>
            </a:r>
            <a:r>
              <a:rPr lang="fr-FR" sz="1200" dirty="0" smtClean="0">
                <a:solidFill>
                  <a:prstClr val="black">
                    <a:lumMod val="85000"/>
                    <a:lumOff val="15000"/>
                  </a:prstClr>
                </a:solidFill>
              </a:rPr>
              <a:t>4)</a:t>
            </a:r>
            <a:endParaRPr lang="fr-FR" sz="1200" dirty="0">
              <a:solidFill>
                <a:prstClr val="black">
                  <a:lumMod val="85000"/>
                  <a:lumOff val="15000"/>
                </a:prstClr>
              </a:solidFill>
            </a:endParaRPr>
          </a:p>
          <a:p>
            <a:pPr lvl="0">
              <a:buClr>
                <a:srgbClr val="D9B247"/>
              </a:buClr>
              <a:buSzPct val="122222"/>
              <a:buFont typeface="Wingdings" panose="05000000000000000000" pitchFamily="2" charset="2"/>
              <a:buChar char="§"/>
            </a:pPr>
            <a:r>
              <a:rPr lang="fr-FR" sz="1200" dirty="0" smtClean="0">
                <a:solidFill>
                  <a:prstClr val="black">
                    <a:lumMod val="85000"/>
                    <a:lumOff val="15000"/>
                  </a:prstClr>
                </a:solidFill>
              </a:rPr>
              <a:t>Peu </a:t>
            </a:r>
            <a:r>
              <a:rPr lang="fr-FR" sz="1200" dirty="0">
                <a:solidFill>
                  <a:prstClr val="black">
                    <a:lumMod val="85000"/>
                    <a:lumOff val="15000"/>
                  </a:prstClr>
                </a:solidFill>
              </a:rPr>
              <a:t>ou pas d’exploitation </a:t>
            </a:r>
            <a:r>
              <a:rPr lang="fr-FR" sz="1200" dirty="0" smtClean="0">
                <a:solidFill>
                  <a:prstClr val="black">
                    <a:lumMod val="85000"/>
                    <a:lumOff val="15000"/>
                  </a:prstClr>
                </a:solidFill>
              </a:rPr>
              <a:t>forestière (Critère 3)</a:t>
            </a:r>
            <a:endParaRPr lang="fr-FR" sz="1200" dirty="0">
              <a:solidFill>
                <a:prstClr val="black">
                  <a:lumMod val="85000"/>
                  <a:lumOff val="15000"/>
                </a:prstClr>
              </a:solidFill>
            </a:endParaRPr>
          </a:p>
          <a:p>
            <a:pPr lvl="0" indent="-228600" rtl="0">
              <a:lnSpc>
                <a:spcPct val="115000"/>
              </a:lnSpc>
              <a:spcBef>
                <a:spcPts val="0"/>
              </a:spcBef>
              <a:buSzPct val="122222"/>
              <a:buFont typeface="Wingdings" panose="05000000000000000000" pitchFamily="2" charset="2"/>
              <a:buChar char="§"/>
            </a:pPr>
            <a:endParaRPr lang="fr" sz="1100" dirty="0" smtClean="0"/>
          </a:p>
          <a:p>
            <a:pPr marL="0" indent="0">
              <a:buNone/>
            </a:pPr>
            <a:r>
              <a:rPr lang="fr-FR" sz="1200" b="1" dirty="0" smtClean="0"/>
              <a:t>TAAF </a:t>
            </a:r>
            <a:r>
              <a:rPr lang="fr-FR" sz="1200" b="1" dirty="0"/>
              <a:t>:</a:t>
            </a:r>
          </a:p>
          <a:p>
            <a:r>
              <a:rPr lang="fr-FR" sz="1200" dirty="0"/>
              <a:t>Forêt sèche indigène à euphorbe sur Europa </a:t>
            </a:r>
          </a:p>
          <a:p>
            <a:r>
              <a:rPr lang="fr-FR" sz="1200" dirty="0" smtClean="0"/>
              <a:t>Perturbations </a:t>
            </a:r>
            <a:r>
              <a:rPr lang="fr-FR" sz="1200" dirty="0"/>
              <a:t>naturelles (</a:t>
            </a:r>
            <a:r>
              <a:rPr lang="fr-FR" sz="1200" dirty="0" smtClean="0"/>
              <a:t>cyclone) </a:t>
            </a:r>
            <a:r>
              <a:rPr lang="fr-FR" sz="1200" dirty="0"/>
              <a:t>; perturbations d’origine anthropique (chèvres introduites se nourrissant d’euphorbe ; sisal </a:t>
            </a:r>
            <a:r>
              <a:rPr lang="fr-FR" sz="1200" dirty="0" smtClean="0"/>
              <a:t>envahissant l’île) </a:t>
            </a:r>
            <a:r>
              <a:rPr lang="fr-FR" sz="1200" dirty="0"/>
              <a:t>(critère 2)</a:t>
            </a:r>
          </a:p>
          <a:p>
            <a:pPr lvl="0" indent="-228600" rtl="0">
              <a:lnSpc>
                <a:spcPct val="115000"/>
              </a:lnSpc>
              <a:spcBef>
                <a:spcPts val="0"/>
              </a:spcBef>
              <a:buSzPct val="122222"/>
              <a:buFont typeface="Wingdings" panose="05000000000000000000" pitchFamily="2" charset="2"/>
              <a:buChar char="§"/>
            </a:pPr>
            <a:endParaRPr lang="fr" sz="1100" dirty="0"/>
          </a:p>
          <a:p>
            <a:pPr lvl="0" indent="-228600" rtl="0">
              <a:lnSpc>
                <a:spcPct val="115000"/>
              </a:lnSpc>
              <a:spcBef>
                <a:spcPts val="0"/>
              </a:spcBef>
              <a:buSzPct val="122222"/>
              <a:buFont typeface="Wingdings" panose="05000000000000000000" pitchFamily="2" charset="2"/>
              <a:buChar char="§"/>
            </a:pPr>
            <a:endParaRPr lang="fr" sz="1100" dirty="0"/>
          </a:p>
          <a:p>
            <a:pPr lvl="0" rtl="0">
              <a:spcBef>
                <a:spcPts val="0"/>
              </a:spcBef>
              <a:buClr>
                <a:schemeClr val="dk1"/>
              </a:buClr>
              <a:buFont typeface="Arial"/>
              <a:buNone/>
            </a:pPr>
            <a:endParaRPr sz="800" dirty="0"/>
          </a:p>
          <a:p>
            <a:pPr>
              <a:spcBef>
                <a:spcPts val="0"/>
              </a:spcBef>
              <a:buNone/>
            </a:pPr>
            <a:endParaRPr sz="1600"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1773" y="1263316"/>
            <a:ext cx="3928310" cy="2946232"/>
          </a:xfrm>
          <a:prstGeom prst="rect">
            <a:avLst/>
          </a:prstGeom>
        </p:spPr>
      </p:pic>
      <p:sp>
        <p:nvSpPr>
          <p:cNvPr id="4" name="ZoneTexte 3"/>
          <p:cNvSpPr txBox="1"/>
          <p:nvPr/>
        </p:nvSpPr>
        <p:spPr>
          <a:xfrm>
            <a:off x="571500" y="4209548"/>
            <a:ext cx="2914580" cy="261610"/>
          </a:xfrm>
          <a:prstGeom prst="rect">
            <a:avLst/>
          </a:prstGeom>
          <a:noFill/>
        </p:spPr>
        <p:txBody>
          <a:bodyPr wrap="none" rtlCol="0">
            <a:spAutoFit/>
          </a:bodyPr>
          <a:lstStyle/>
          <a:p>
            <a:r>
              <a:rPr lang="fr-FR" sz="1100" b="1" dirty="0" smtClean="0">
                <a:latin typeface="+mn-lt"/>
              </a:rPr>
              <a:t>Mangrove de Guadeloupe (</a:t>
            </a:r>
            <a:r>
              <a:rPr lang="fr-FR" sz="1100" b="1" dirty="0" err="1" smtClean="0">
                <a:latin typeface="+mn-lt"/>
              </a:rPr>
              <a:t>Maxiscience</a:t>
            </a:r>
            <a:r>
              <a:rPr lang="fr-FR" sz="1100" b="1" dirty="0" smtClean="0">
                <a:latin typeface="+mn-lt"/>
              </a:rPr>
              <a:t>, ND)</a:t>
            </a:r>
            <a:endParaRPr lang="fr-FR" sz="1100" b="1" dirty="0">
              <a:latin typeface="+mn-lt"/>
            </a:endParaRPr>
          </a:p>
        </p:txBody>
      </p:sp>
      <p:sp>
        <p:nvSpPr>
          <p:cNvPr id="6" name="ZoneTexte 5"/>
          <p:cNvSpPr txBox="1"/>
          <p:nvPr/>
        </p:nvSpPr>
        <p:spPr>
          <a:xfrm>
            <a:off x="4630083" y="4123785"/>
            <a:ext cx="2832827" cy="276999"/>
          </a:xfrm>
          <a:prstGeom prst="rect">
            <a:avLst/>
          </a:prstGeom>
          <a:noFill/>
        </p:spPr>
        <p:txBody>
          <a:bodyPr wrap="none" rtlCol="0">
            <a:spAutoFit/>
          </a:bodyPr>
          <a:lstStyle/>
          <a:p>
            <a:r>
              <a:rPr lang="fr-FR" sz="1200" b="1" dirty="0" smtClean="0">
                <a:latin typeface="+mn-lt"/>
              </a:rPr>
              <a:t>Mangrove de Mayotte (</a:t>
            </a:r>
            <a:r>
              <a:rPr lang="fr-FR" sz="1200" b="1" dirty="0" err="1" smtClean="0">
                <a:latin typeface="+mn-lt"/>
              </a:rPr>
              <a:t>ilemayotte</a:t>
            </a:r>
            <a:r>
              <a:rPr lang="fr-FR" sz="1200" b="1" dirty="0" smtClean="0">
                <a:latin typeface="+mn-lt"/>
              </a:rPr>
              <a:t>, ND)</a:t>
            </a:r>
            <a:endParaRPr lang="fr-FR" sz="1200" b="1" dirty="0">
              <a:latin typeface="+mn-lt"/>
            </a:endParaRPr>
          </a:p>
        </p:txBody>
      </p:sp>
      <p:pic>
        <p:nvPicPr>
          <p:cNvPr id="7" name="Image 6"/>
          <p:cNvPicPr>
            <a:picLocks noChangeAspect="1"/>
          </p:cNvPicPr>
          <p:nvPr/>
        </p:nvPicPr>
        <p:blipFill>
          <a:blip r:embed="rId3"/>
          <a:stretch>
            <a:fillRect/>
          </a:stretch>
        </p:blipFill>
        <p:spPr>
          <a:xfrm>
            <a:off x="4760356" y="1359568"/>
            <a:ext cx="3641558" cy="2731169"/>
          </a:xfrm>
          <a:prstGeom prst="rect">
            <a:avLst/>
          </a:prstGeom>
        </p:spPr>
      </p:pic>
      <p:sp>
        <p:nvSpPr>
          <p:cNvPr id="8" name="Rectangle 7"/>
          <p:cNvSpPr/>
          <p:nvPr/>
        </p:nvSpPr>
        <p:spPr>
          <a:xfrm>
            <a:off x="3880198" y="554295"/>
            <a:ext cx="1718932" cy="523220"/>
          </a:xfrm>
          <a:prstGeom prst="rect">
            <a:avLst/>
          </a:prstGeom>
        </p:spPr>
        <p:txBody>
          <a:bodyPr wrap="none">
            <a:spAutoFit/>
          </a:bodyPr>
          <a:lstStyle/>
          <a:p>
            <a:r>
              <a:rPr lang="fr" sz="2800" b="1" kern="1200" dirty="0">
                <a:ln w="3175" cmpd="sng">
                  <a:noFill/>
                </a:ln>
                <a:solidFill>
                  <a:schemeClr val="accent3">
                    <a:lumMod val="75000"/>
                  </a:schemeClr>
                </a:solidFill>
                <a:latin typeface="Garamond" panose="02020404030301010803"/>
                <a:ea typeface="+mj-ea"/>
                <a:cs typeface="+mj-cs"/>
              </a:rPr>
              <a:t>Mangrove</a:t>
            </a:r>
            <a:endParaRPr lang="fr-FR" sz="2800" dirty="0">
              <a:solidFill>
                <a:schemeClr val="accent3">
                  <a:lumMod val="75000"/>
                </a:schemeClr>
              </a:solidFill>
            </a:endParaRPr>
          </a:p>
        </p:txBody>
      </p:sp>
    </p:spTree>
    <p:extLst>
      <p:ext uri="{BB962C8B-B14F-4D97-AF65-F5344CB8AC3E}">
        <p14:creationId xmlns:p14="http://schemas.microsoft.com/office/powerpoint/2010/main" xmlns="" val="2507922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Shape 61"/>
          <p:cNvSpPr txBox="1">
            <a:spLocks noGrp="1"/>
          </p:cNvSpPr>
          <p:nvPr>
            <p:ph type="body" idx="1"/>
          </p:nvPr>
        </p:nvSpPr>
        <p:spPr>
          <a:xfrm>
            <a:off x="604553" y="564838"/>
            <a:ext cx="8229600" cy="4278300"/>
          </a:xfrm>
          <a:prstGeom prst="rect">
            <a:avLst/>
          </a:prstGeom>
        </p:spPr>
        <p:txBody>
          <a:bodyPr lIns="91425" tIns="91425" rIns="91425" bIns="91425" anchor="t" anchorCtr="0">
            <a:noAutofit/>
          </a:bodyPr>
          <a:lstStyle/>
          <a:p>
            <a:pPr marL="0" lvl="0" indent="0">
              <a:buNone/>
            </a:pPr>
            <a:r>
              <a:rPr lang="fr" sz="1400" b="1" dirty="0"/>
              <a:t>Guadeloupe :</a:t>
            </a:r>
          </a:p>
          <a:p>
            <a:pPr lvl="0">
              <a:buFont typeface="Wingdings" panose="05000000000000000000" pitchFamily="2" charset="2"/>
              <a:buChar char="§"/>
            </a:pPr>
            <a:r>
              <a:rPr lang="fr" sz="1400" dirty="0"/>
              <a:t>8 000 ha en côtes basses, protégées des vagues </a:t>
            </a:r>
          </a:p>
          <a:p>
            <a:pPr lvl="0">
              <a:buFont typeface="Wingdings" panose="05000000000000000000" pitchFamily="2" charset="2"/>
              <a:buChar char="§"/>
            </a:pPr>
            <a:r>
              <a:rPr lang="fr" sz="1400" dirty="0"/>
              <a:t>Menace cyclonique + pollution domestique </a:t>
            </a:r>
            <a:r>
              <a:rPr lang="fr" sz="1400" dirty="0" smtClean="0"/>
              <a:t>(</a:t>
            </a:r>
            <a:r>
              <a:rPr lang="fr-FR" sz="1400" dirty="0" smtClean="0"/>
              <a:t>Critère</a:t>
            </a:r>
            <a:r>
              <a:rPr lang="fr" sz="1400" dirty="0" smtClean="0"/>
              <a:t> 2)</a:t>
            </a:r>
            <a:endParaRPr lang="fr" sz="1400" dirty="0"/>
          </a:p>
          <a:p>
            <a:pPr lvl="0">
              <a:buFont typeface="Wingdings" panose="05000000000000000000" pitchFamily="2" charset="2"/>
              <a:buChar char="§"/>
            </a:pPr>
            <a:r>
              <a:rPr lang="fr" sz="1400" dirty="0"/>
              <a:t>Faune très variée </a:t>
            </a:r>
            <a:r>
              <a:rPr lang="fr" sz="1400" dirty="0" smtClean="0"/>
              <a:t> (</a:t>
            </a:r>
            <a:r>
              <a:rPr lang="fr-FR" sz="1400" dirty="0" smtClean="0"/>
              <a:t>Critère</a:t>
            </a:r>
            <a:r>
              <a:rPr lang="fr" sz="1400" dirty="0" smtClean="0"/>
              <a:t> 4)</a:t>
            </a:r>
            <a:endParaRPr lang="fr" sz="1400" dirty="0"/>
          </a:p>
          <a:p>
            <a:pPr marL="0" lvl="0" indent="0" rtl="0">
              <a:spcBef>
                <a:spcPts val="0"/>
              </a:spcBef>
              <a:buNone/>
            </a:pPr>
            <a:endParaRPr lang="fr" sz="1400" b="1" dirty="0" smtClean="0"/>
          </a:p>
          <a:p>
            <a:pPr marL="0" lvl="0" indent="0" rtl="0">
              <a:spcBef>
                <a:spcPts val="0"/>
              </a:spcBef>
              <a:buNone/>
            </a:pPr>
            <a:r>
              <a:rPr lang="fr" sz="1400" b="1" dirty="0" smtClean="0"/>
              <a:t>Martinique :</a:t>
            </a:r>
          </a:p>
          <a:p>
            <a:pPr lvl="0" rtl="0">
              <a:spcBef>
                <a:spcPts val="0"/>
              </a:spcBef>
              <a:buFont typeface="Wingdings" panose="05000000000000000000" pitchFamily="2" charset="2"/>
              <a:buChar char="§"/>
            </a:pPr>
            <a:r>
              <a:rPr lang="fr" sz="1400" dirty="0" smtClean="0"/>
              <a:t>2 023 ha</a:t>
            </a:r>
          </a:p>
          <a:p>
            <a:pPr lvl="0" rtl="0">
              <a:spcBef>
                <a:spcPts val="0"/>
              </a:spcBef>
              <a:buFont typeface="Wingdings" panose="05000000000000000000" pitchFamily="2" charset="2"/>
              <a:buChar char="§"/>
            </a:pPr>
            <a:r>
              <a:rPr lang="fr" sz="1400" dirty="0" smtClean="0"/>
              <a:t>Fonction </a:t>
            </a:r>
            <a:r>
              <a:rPr lang="fr" sz="1400" dirty="0"/>
              <a:t>de bouclier littoral </a:t>
            </a:r>
            <a:r>
              <a:rPr lang="fr" sz="1400" dirty="0" smtClean="0"/>
              <a:t>et Réserve </a:t>
            </a:r>
            <a:r>
              <a:rPr lang="fr" sz="1400" dirty="0"/>
              <a:t>pour certaines espèces de poisson </a:t>
            </a:r>
            <a:endParaRPr lang="fr" sz="1400" dirty="0" smtClean="0"/>
          </a:p>
          <a:p>
            <a:pPr lvl="0" rtl="0">
              <a:spcBef>
                <a:spcPts val="0"/>
              </a:spcBef>
              <a:buFont typeface="Wingdings" panose="05000000000000000000" pitchFamily="2" charset="2"/>
              <a:buChar char="§"/>
            </a:pPr>
            <a:r>
              <a:rPr lang="fr" sz="1400" dirty="0" smtClean="0"/>
              <a:t>Productivité </a:t>
            </a:r>
            <a:r>
              <a:rPr lang="fr" sz="1400" dirty="0"/>
              <a:t>(matériel sur pied) de </a:t>
            </a:r>
            <a:r>
              <a:rPr lang="fr" sz="1400" dirty="0" smtClean="0"/>
              <a:t>196m³ </a:t>
            </a:r>
            <a:r>
              <a:rPr lang="fr" sz="1400" dirty="0"/>
              <a:t>/ ha</a:t>
            </a:r>
            <a:r>
              <a:rPr lang="fr" sz="1400" dirty="0" smtClean="0"/>
              <a:t>.</a:t>
            </a:r>
          </a:p>
          <a:p>
            <a:pPr lvl="0" rtl="0">
              <a:spcBef>
                <a:spcPts val="0"/>
              </a:spcBef>
              <a:buFont typeface="Wingdings" panose="05000000000000000000" pitchFamily="2" charset="2"/>
              <a:buChar char="§"/>
            </a:pPr>
            <a:r>
              <a:rPr lang="fr" sz="1400" dirty="0" smtClean="0"/>
              <a:t>Zones </a:t>
            </a:r>
            <a:r>
              <a:rPr lang="fr" sz="1400" dirty="0"/>
              <a:t>protégées : Site RAMSAR étang des salines avec des mangroves sur les </a:t>
            </a:r>
            <a:r>
              <a:rPr lang="fr" sz="1400" dirty="0" smtClean="0"/>
              <a:t>bordures</a:t>
            </a:r>
            <a:endParaRPr lang="fr" sz="1400" dirty="0"/>
          </a:p>
          <a:p>
            <a:pPr lvl="0" rtl="0">
              <a:spcBef>
                <a:spcPts val="0"/>
              </a:spcBef>
              <a:buFont typeface="Wingdings" panose="05000000000000000000" pitchFamily="2" charset="2"/>
              <a:buChar char="§"/>
            </a:pPr>
            <a:r>
              <a:rPr lang="fr-FR" sz="1400" dirty="0" smtClean="0"/>
              <a:t>Critère</a:t>
            </a:r>
            <a:r>
              <a:rPr lang="fr" sz="1400" dirty="0" smtClean="0"/>
              <a:t>s </a:t>
            </a:r>
            <a:r>
              <a:rPr lang="fr" sz="1400" dirty="0"/>
              <a:t>2 = 2.4 : Surface de forêts et autres terres boisées endommagées par les cyclones ?</a:t>
            </a:r>
          </a:p>
          <a:p>
            <a:pPr lvl="0" rtl="0">
              <a:spcBef>
                <a:spcPts val="0"/>
              </a:spcBef>
              <a:buFont typeface="Wingdings" panose="05000000000000000000" pitchFamily="2" charset="2"/>
              <a:buChar char="§"/>
            </a:pPr>
            <a:r>
              <a:rPr lang="fr-FR" sz="1400" dirty="0" smtClean="0"/>
              <a:t>Critère</a:t>
            </a:r>
            <a:r>
              <a:rPr lang="fr" sz="1400" dirty="0" smtClean="0"/>
              <a:t> </a:t>
            </a:r>
            <a:r>
              <a:rPr lang="fr" sz="1400" dirty="0"/>
              <a:t>4 = 4.5 : Bois mort au sol ? 4.7 : Fragmentation du territoire forestier en ensembles élémentaires ? 4.9 Les zones protégées pour conserver la </a:t>
            </a:r>
            <a:r>
              <a:rPr lang="fr" sz="1400" dirty="0" smtClean="0"/>
              <a:t>biodiversité</a:t>
            </a:r>
            <a:endParaRPr lang="fr" sz="1400" dirty="0"/>
          </a:p>
          <a:p>
            <a:pPr lvl="0" rtl="0">
              <a:spcBef>
                <a:spcPts val="0"/>
              </a:spcBef>
              <a:buFont typeface="Wingdings" panose="05000000000000000000" pitchFamily="2" charset="2"/>
              <a:buChar char="§"/>
            </a:pPr>
            <a:r>
              <a:rPr lang="fr-FR" sz="1400" dirty="0" smtClean="0"/>
              <a:t>Critère</a:t>
            </a:r>
            <a:r>
              <a:rPr lang="fr" sz="1400" dirty="0" smtClean="0"/>
              <a:t> </a:t>
            </a:r>
            <a:r>
              <a:rPr lang="fr" sz="1400" dirty="0"/>
              <a:t>5 : Fonction de protection </a:t>
            </a:r>
            <a:r>
              <a:rPr lang="fr" sz="1400" dirty="0" smtClean="0"/>
              <a:t>! </a:t>
            </a:r>
          </a:p>
          <a:p>
            <a:pPr lvl="0" rtl="0">
              <a:spcBef>
                <a:spcPts val="0"/>
              </a:spcBef>
              <a:buFont typeface="Wingdings" panose="05000000000000000000" pitchFamily="2" charset="2"/>
              <a:buChar char="§"/>
            </a:pPr>
            <a:endParaRPr lang="fr" sz="1200" dirty="0"/>
          </a:p>
          <a:p>
            <a:pPr lvl="0" rtl="0">
              <a:spcBef>
                <a:spcPts val="0"/>
              </a:spcBef>
              <a:buNone/>
            </a:pPr>
            <a:endParaRPr sz="1200" b="1" u="sng" dirty="0"/>
          </a:p>
          <a:p>
            <a:pPr lvl="0" rtl="0">
              <a:spcBef>
                <a:spcPts val="0"/>
              </a:spcBef>
              <a:buNone/>
            </a:pPr>
            <a:endParaRPr sz="1200" dirty="0"/>
          </a:p>
          <a:p>
            <a:pPr>
              <a:spcBef>
                <a:spcPts val="0"/>
              </a:spcBef>
              <a:buNone/>
            </a:pPr>
            <a:endParaRPr sz="1200"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209" y="452472"/>
            <a:ext cx="8106311" cy="4691028"/>
          </a:xfrm>
          <a:prstGeom prst="rect">
            <a:avLst/>
          </a:prstGeom>
        </p:spPr>
        <p:txBody>
          <a:bodyPr wrap="square">
            <a:spAutoFit/>
          </a:bodyPr>
          <a:lstStyle/>
          <a:p>
            <a:pPr lvl="0" defTabSz="342900">
              <a:spcAft>
                <a:spcPts val="450"/>
              </a:spcAft>
              <a:buClr>
                <a:schemeClr val="accent1"/>
              </a:buClr>
              <a:buSzPct val="115000"/>
            </a:pPr>
            <a:r>
              <a:rPr lang="fr" sz="1200" b="1" kern="1200" dirty="0">
                <a:solidFill>
                  <a:prstClr val="black">
                    <a:lumMod val="85000"/>
                    <a:lumOff val="15000"/>
                  </a:prstClr>
                </a:solidFill>
                <a:latin typeface="Garamond" panose="02020404030301010803"/>
                <a:ea typeface="+mn-ea"/>
                <a:cs typeface="+mn-cs"/>
              </a:rPr>
              <a:t>Saint-Martin :</a:t>
            </a:r>
          </a:p>
          <a:p>
            <a:pPr marL="214313" lvl="0" indent="-214313" defTabSz="342900">
              <a:spcAft>
                <a:spcPts val="450"/>
              </a:spcAft>
              <a:buClr>
                <a:schemeClr val="accent1"/>
              </a:buClr>
              <a:buSzPct val="115000"/>
              <a:buFont typeface="Wingdings" panose="05000000000000000000" pitchFamily="2" charset="2"/>
              <a:buChar char="§"/>
            </a:pPr>
            <a:r>
              <a:rPr lang="fr" sz="1200" kern="1200" dirty="0" smtClean="0">
                <a:solidFill>
                  <a:prstClr val="black">
                    <a:lumMod val="85000"/>
                    <a:lumOff val="15000"/>
                  </a:prstClr>
                </a:solidFill>
                <a:latin typeface="Garamond" panose="02020404030301010803"/>
                <a:ea typeface="+mn-ea"/>
                <a:cs typeface="+mn-cs"/>
              </a:rPr>
              <a:t>26,2 </a:t>
            </a:r>
            <a:r>
              <a:rPr lang="fr" sz="1200" kern="1200" dirty="0">
                <a:solidFill>
                  <a:prstClr val="black">
                    <a:lumMod val="85000"/>
                    <a:lumOff val="15000"/>
                  </a:prstClr>
                </a:solidFill>
                <a:latin typeface="Garamond" panose="02020404030301010803"/>
                <a:ea typeface="+mn-ea"/>
                <a:cs typeface="+mn-cs"/>
              </a:rPr>
              <a:t>ha </a:t>
            </a:r>
            <a:r>
              <a:rPr lang="fr" sz="1200" kern="1200" dirty="0" smtClean="0">
                <a:solidFill>
                  <a:prstClr val="black">
                    <a:lumMod val="85000"/>
                    <a:lumOff val="15000"/>
                  </a:prstClr>
                </a:solidFill>
                <a:latin typeface="Garamond" panose="02020404030301010803"/>
                <a:ea typeface="+mn-ea"/>
                <a:cs typeface="+mn-cs"/>
              </a:rPr>
              <a:t>situés dans la Réserve Naturelle (</a:t>
            </a:r>
            <a:r>
              <a:rPr lang="fr-FR" sz="1200" kern="1200" dirty="0" smtClean="0">
                <a:solidFill>
                  <a:prstClr val="black">
                    <a:lumMod val="85000"/>
                    <a:lumOff val="15000"/>
                  </a:prstClr>
                </a:solidFill>
                <a:latin typeface="Garamond" panose="02020404030301010803"/>
                <a:ea typeface="+mn-ea"/>
                <a:cs typeface="+mn-cs"/>
              </a:rPr>
              <a:t>Critère</a:t>
            </a:r>
            <a:r>
              <a:rPr lang="fr" sz="1200" kern="1200" dirty="0" smtClean="0">
                <a:solidFill>
                  <a:prstClr val="black">
                    <a:lumMod val="85000"/>
                    <a:lumOff val="15000"/>
                  </a:prstClr>
                </a:solidFill>
                <a:latin typeface="Garamond" panose="02020404030301010803"/>
                <a:ea typeface="+mn-ea"/>
                <a:cs typeface="+mn-cs"/>
              </a:rPr>
              <a:t> 1)</a:t>
            </a:r>
          </a:p>
          <a:p>
            <a:pPr marL="214313" lvl="0" indent="-214313" defTabSz="342900">
              <a:spcAft>
                <a:spcPts val="450"/>
              </a:spcAft>
              <a:buClr>
                <a:schemeClr val="accent1"/>
              </a:buClr>
              <a:buSzPct val="115000"/>
              <a:buFont typeface="Wingdings" panose="05000000000000000000" pitchFamily="2" charset="2"/>
              <a:buChar char="§"/>
            </a:pPr>
            <a:r>
              <a:rPr lang="fr" sz="1200" kern="1200" dirty="0">
                <a:solidFill>
                  <a:prstClr val="black">
                    <a:lumMod val="85000"/>
                    <a:lumOff val="15000"/>
                  </a:prstClr>
                </a:solidFill>
                <a:latin typeface="Garamond" panose="02020404030301010803"/>
              </a:rPr>
              <a:t>Perte de près de 45% des mangroves en 30 ans </a:t>
            </a:r>
            <a:r>
              <a:rPr lang="fr" sz="1200" kern="1200" dirty="0">
                <a:solidFill>
                  <a:prstClr val="black">
                    <a:lumMod val="85000"/>
                    <a:lumOff val="15000"/>
                  </a:prstClr>
                </a:solidFill>
                <a:latin typeface="Garamond" panose="02020404030301010803"/>
                <a:sym typeface="Wingdings" panose="05000000000000000000" pitchFamily="2" charset="2"/>
              </a:rPr>
              <a:t> </a:t>
            </a:r>
            <a:r>
              <a:rPr lang="fr" sz="1200" kern="1200" dirty="0">
                <a:solidFill>
                  <a:prstClr val="black">
                    <a:lumMod val="85000"/>
                    <a:lumOff val="15000"/>
                  </a:prstClr>
                </a:solidFill>
                <a:latin typeface="Garamond" panose="02020404030301010803"/>
              </a:rPr>
              <a:t>augmentation de la démographie (</a:t>
            </a:r>
            <a:r>
              <a:rPr lang="fr-FR" sz="1200" kern="1200" dirty="0">
                <a:solidFill>
                  <a:prstClr val="black">
                    <a:lumMod val="85000"/>
                    <a:lumOff val="15000"/>
                  </a:prstClr>
                </a:solidFill>
                <a:latin typeface="Garamond" panose="02020404030301010803"/>
              </a:rPr>
              <a:t>Critère</a:t>
            </a:r>
            <a:r>
              <a:rPr lang="fr" sz="1200" kern="1200" dirty="0">
                <a:solidFill>
                  <a:prstClr val="black">
                    <a:lumMod val="85000"/>
                    <a:lumOff val="15000"/>
                  </a:prstClr>
                </a:solidFill>
                <a:latin typeface="Garamond" panose="02020404030301010803"/>
              </a:rPr>
              <a:t> 2</a:t>
            </a:r>
            <a:r>
              <a:rPr lang="fr" sz="1200" kern="1200" dirty="0" smtClean="0">
                <a:solidFill>
                  <a:prstClr val="black">
                    <a:lumMod val="85000"/>
                    <a:lumOff val="15000"/>
                  </a:prstClr>
                </a:solidFill>
                <a:latin typeface="Garamond" panose="02020404030301010803"/>
              </a:rPr>
              <a:t>)</a:t>
            </a:r>
          </a:p>
          <a:p>
            <a:pPr marL="214313" indent="-214313" defTabSz="342900">
              <a:spcAft>
                <a:spcPts val="450"/>
              </a:spcAft>
              <a:buClr>
                <a:schemeClr val="accent1"/>
              </a:buClr>
              <a:buSzPct val="115000"/>
              <a:buFont typeface="Wingdings" panose="05000000000000000000" pitchFamily="2" charset="2"/>
              <a:buChar char="§"/>
            </a:pPr>
            <a:r>
              <a:rPr lang="fr" sz="1200" kern="1200" dirty="0">
                <a:solidFill>
                  <a:prstClr val="black">
                    <a:lumMod val="85000"/>
                    <a:lumOff val="15000"/>
                  </a:prstClr>
                </a:solidFill>
                <a:latin typeface="Garamond" panose="02020404030301010803"/>
              </a:rPr>
              <a:t>Rôle de protection (eau, érosion) (</a:t>
            </a:r>
            <a:r>
              <a:rPr lang="fr-FR" sz="1200" kern="1200" dirty="0">
                <a:solidFill>
                  <a:prstClr val="black">
                    <a:lumMod val="85000"/>
                    <a:lumOff val="15000"/>
                  </a:prstClr>
                </a:solidFill>
                <a:latin typeface="Garamond" panose="02020404030301010803"/>
              </a:rPr>
              <a:t>Critère</a:t>
            </a:r>
            <a:r>
              <a:rPr lang="fr" sz="1200" kern="1200" dirty="0">
                <a:solidFill>
                  <a:prstClr val="black">
                    <a:lumMod val="85000"/>
                    <a:lumOff val="15000"/>
                  </a:prstClr>
                </a:solidFill>
                <a:latin typeface="Garamond" panose="02020404030301010803"/>
              </a:rPr>
              <a:t> 5)</a:t>
            </a:r>
          </a:p>
          <a:p>
            <a:pPr marL="214313" lvl="0" indent="-214313" defTabSz="342900">
              <a:spcAft>
                <a:spcPts val="450"/>
              </a:spcAft>
              <a:buClr>
                <a:schemeClr val="accent1"/>
              </a:buClr>
              <a:buSzPct val="115000"/>
              <a:buFont typeface="Wingdings" panose="05000000000000000000" pitchFamily="2" charset="2"/>
              <a:buChar char="§"/>
            </a:pPr>
            <a:r>
              <a:rPr lang="fr" sz="1200" kern="1200" dirty="0" smtClean="0">
                <a:solidFill>
                  <a:prstClr val="black">
                    <a:lumMod val="85000"/>
                    <a:lumOff val="15000"/>
                  </a:prstClr>
                </a:solidFill>
                <a:latin typeface="Garamond" panose="02020404030301010803"/>
                <a:ea typeface="+mn-ea"/>
                <a:cs typeface="+mn-cs"/>
              </a:rPr>
              <a:t>Gestion </a:t>
            </a:r>
            <a:r>
              <a:rPr lang="fr" sz="1200" kern="1200" dirty="0">
                <a:solidFill>
                  <a:prstClr val="black">
                    <a:lumMod val="85000"/>
                    <a:lumOff val="15000"/>
                  </a:prstClr>
                </a:solidFill>
                <a:latin typeface="Garamond" panose="02020404030301010803"/>
                <a:ea typeface="+mn-ea"/>
                <a:cs typeface="+mn-cs"/>
              </a:rPr>
              <a:t>par la </a:t>
            </a:r>
            <a:r>
              <a:rPr lang="fr" sz="1200" kern="1200" dirty="0" smtClean="0">
                <a:solidFill>
                  <a:prstClr val="black">
                    <a:lumMod val="85000"/>
                    <a:lumOff val="15000"/>
                  </a:prstClr>
                </a:solidFill>
                <a:latin typeface="Garamond" panose="02020404030301010803"/>
                <a:ea typeface="+mn-ea"/>
                <a:cs typeface="+mn-cs"/>
              </a:rPr>
              <a:t>réserve (</a:t>
            </a:r>
            <a:r>
              <a:rPr lang="fr-FR" sz="1200" kern="1200" dirty="0" smtClean="0">
                <a:solidFill>
                  <a:prstClr val="black">
                    <a:lumMod val="85000"/>
                    <a:lumOff val="15000"/>
                  </a:prstClr>
                </a:solidFill>
                <a:latin typeface="Garamond" panose="02020404030301010803"/>
                <a:ea typeface="+mn-ea"/>
                <a:cs typeface="+mn-cs"/>
              </a:rPr>
              <a:t>Critère</a:t>
            </a:r>
            <a:r>
              <a:rPr lang="fr" sz="1200" kern="1200" dirty="0" smtClean="0">
                <a:solidFill>
                  <a:prstClr val="black">
                    <a:lumMod val="85000"/>
                    <a:lumOff val="15000"/>
                  </a:prstClr>
                </a:solidFill>
                <a:latin typeface="Garamond" panose="02020404030301010803"/>
                <a:ea typeface="+mn-ea"/>
                <a:cs typeface="+mn-cs"/>
              </a:rPr>
              <a:t>s A)</a:t>
            </a:r>
          </a:p>
          <a:p>
            <a:pPr marL="214313" lvl="0" indent="-214313" defTabSz="342900">
              <a:spcAft>
                <a:spcPts val="450"/>
              </a:spcAft>
              <a:buClr>
                <a:schemeClr val="accent1"/>
              </a:buClr>
              <a:buSzPct val="115000"/>
              <a:buFont typeface="Wingdings" panose="05000000000000000000" pitchFamily="2" charset="2"/>
              <a:buChar char="§"/>
            </a:pPr>
            <a:endParaRPr lang="fr" sz="1200" kern="1200" dirty="0">
              <a:solidFill>
                <a:prstClr val="black">
                  <a:lumMod val="85000"/>
                  <a:lumOff val="15000"/>
                </a:prstClr>
              </a:solidFill>
              <a:latin typeface="Garamond" panose="02020404030301010803"/>
              <a:ea typeface="+mn-ea"/>
              <a:cs typeface="+mn-cs"/>
            </a:endParaRPr>
          </a:p>
          <a:p>
            <a:pPr lvl="0" defTabSz="342900">
              <a:spcAft>
                <a:spcPts val="450"/>
              </a:spcAft>
              <a:buClr>
                <a:srgbClr val="D9B247"/>
              </a:buClr>
              <a:buSzPct val="100000"/>
            </a:pPr>
            <a:r>
              <a:rPr lang="fr" sz="1200" b="1" kern="1200" dirty="0" smtClean="0">
                <a:solidFill>
                  <a:prstClr val="black">
                    <a:lumMod val="85000"/>
                    <a:lumOff val="15000"/>
                  </a:prstClr>
                </a:solidFill>
                <a:latin typeface="Garamond" panose="02020404030301010803"/>
                <a:ea typeface="+mn-ea"/>
                <a:cs typeface="+mn-cs"/>
              </a:rPr>
              <a:t>Guyane </a:t>
            </a:r>
            <a:r>
              <a:rPr lang="fr" sz="1200" b="1" kern="1200" dirty="0">
                <a:solidFill>
                  <a:prstClr val="black">
                    <a:lumMod val="85000"/>
                    <a:lumOff val="15000"/>
                  </a:prstClr>
                </a:solidFill>
                <a:latin typeface="Garamond" panose="02020404030301010803"/>
                <a:ea typeface="+mn-ea"/>
                <a:cs typeface="+mn-cs"/>
              </a:rPr>
              <a:t>: </a:t>
            </a:r>
            <a:endParaRPr lang="fr" sz="1200" b="1" kern="1200" dirty="0" smtClean="0">
              <a:solidFill>
                <a:prstClr val="black">
                  <a:lumMod val="85000"/>
                  <a:lumOff val="15000"/>
                </a:prstClr>
              </a:solidFill>
              <a:latin typeface="Garamond" panose="02020404030301010803"/>
              <a:ea typeface="+mn-ea"/>
              <a:cs typeface="+mn-cs"/>
            </a:endParaRPr>
          </a:p>
          <a:p>
            <a:pPr marL="171450" lvl="0" indent="-171450" defTabSz="342900">
              <a:spcAft>
                <a:spcPts val="450"/>
              </a:spcAft>
              <a:buClr>
                <a:srgbClr val="D9B247"/>
              </a:buClr>
              <a:buSzPct val="100000"/>
              <a:buFont typeface="Wingdings" panose="05000000000000000000" pitchFamily="2" charset="2"/>
              <a:buChar char="§"/>
            </a:pPr>
            <a:r>
              <a:rPr lang="fr" sz="1200" kern="1200" dirty="0" smtClean="0">
                <a:solidFill>
                  <a:prstClr val="black">
                    <a:lumMod val="85000"/>
                    <a:lumOff val="15000"/>
                  </a:prstClr>
                </a:solidFill>
                <a:latin typeface="Garamond" panose="02020404030301010803"/>
                <a:ea typeface="+mn-ea"/>
                <a:cs typeface="+mn-cs"/>
              </a:rPr>
              <a:t> 60 000 ha </a:t>
            </a:r>
            <a:r>
              <a:rPr lang="fr" sz="1200" kern="1200" dirty="0">
                <a:solidFill>
                  <a:prstClr val="black">
                    <a:lumMod val="85000"/>
                    <a:lumOff val="15000"/>
                  </a:prstClr>
                </a:solidFill>
                <a:latin typeface="Garamond" panose="02020404030301010803"/>
                <a:ea typeface="+mn-ea"/>
                <a:cs typeface="+mn-cs"/>
              </a:rPr>
              <a:t>(côte + estuaires)</a:t>
            </a:r>
          </a:p>
          <a:p>
            <a:pPr marL="214313" lvl="0" indent="-214313" defTabSz="342900">
              <a:spcAft>
                <a:spcPts val="450"/>
              </a:spcAft>
              <a:buClr>
                <a:srgbClr val="D9B247"/>
              </a:buClr>
              <a:buSzPct val="100000"/>
              <a:buFont typeface="Wingdings" panose="05000000000000000000" pitchFamily="2" charset="2"/>
              <a:buChar char="§"/>
            </a:pPr>
            <a:r>
              <a:rPr lang="fr-FR" sz="1200" kern="1200" dirty="0" smtClean="0">
                <a:solidFill>
                  <a:prstClr val="black">
                    <a:lumMod val="85000"/>
                    <a:lumOff val="15000"/>
                  </a:prstClr>
                </a:solidFill>
                <a:latin typeface="Garamond" panose="02020404030301010803"/>
                <a:ea typeface="+mn-ea"/>
                <a:cs typeface="+mn-cs"/>
              </a:rPr>
              <a:t>Critère</a:t>
            </a:r>
            <a:r>
              <a:rPr lang="fr" sz="1200" kern="1200" dirty="0" smtClean="0">
                <a:solidFill>
                  <a:prstClr val="black">
                    <a:lumMod val="85000"/>
                    <a:lumOff val="15000"/>
                  </a:prstClr>
                </a:solidFill>
                <a:latin typeface="Garamond" panose="02020404030301010803"/>
                <a:ea typeface="+mn-ea"/>
                <a:cs typeface="+mn-cs"/>
              </a:rPr>
              <a:t> </a:t>
            </a:r>
            <a:r>
              <a:rPr lang="fr" sz="1200" kern="1200" dirty="0">
                <a:solidFill>
                  <a:prstClr val="black">
                    <a:lumMod val="85000"/>
                    <a:lumOff val="15000"/>
                  </a:prstClr>
                </a:solidFill>
                <a:latin typeface="Garamond" panose="02020404030301010803"/>
                <a:ea typeface="+mn-ea"/>
                <a:cs typeface="+mn-cs"/>
              </a:rPr>
              <a:t>2 pertinent: perturbation par alluvions</a:t>
            </a:r>
          </a:p>
          <a:p>
            <a:pPr marL="214313" lvl="0" indent="-214313" defTabSz="342900">
              <a:spcAft>
                <a:spcPts val="450"/>
              </a:spcAft>
              <a:buClr>
                <a:srgbClr val="D9B247"/>
              </a:buClr>
              <a:buSzPct val="100000"/>
              <a:buFont typeface="Wingdings" panose="05000000000000000000" pitchFamily="2" charset="2"/>
              <a:buChar char="§"/>
            </a:pPr>
            <a:r>
              <a:rPr lang="fr-FR" sz="1200" kern="1200" dirty="0" smtClean="0">
                <a:solidFill>
                  <a:prstClr val="black">
                    <a:lumMod val="85000"/>
                    <a:lumOff val="15000"/>
                  </a:prstClr>
                </a:solidFill>
                <a:latin typeface="Garamond" panose="02020404030301010803"/>
                <a:ea typeface="+mn-ea"/>
                <a:cs typeface="+mn-cs"/>
              </a:rPr>
              <a:t>Critère</a:t>
            </a:r>
            <a:r>
              <a:rPr lang="fr" sz="1200" kern="1200" dirty="0" smtClean="0">
                <a:solidFill>
                  <a:prstClr val="black">
                    <a:lumMod val="85000"/>
                    <a:lumOff val="15000"/>
                  </a:prstClr>
                </a:solidFill>
                <a:latin typeface="Garamond" panose="02020404030301010803"/>
                <a:ea typeface="+mn-ea"/>
                <a:cs typeface="+mn-cs"/>
              </a:rPr>
              <a:t> </a:t>
            </a:r>
            <a:r>
              <a:rPr lang="fr" sz="1200" kern="1200" dirty="0">
                <a:solidFill>
                  <a:prstClr val="black">
                    <a:lumMod val="85000"/>
                    <a:lumOff val="15000"/>
                  </a:prstClr>
                </a:solidFill>
                <a:latin typeface="Garamond" panose="02020404030301010803"/>
                <a:ea typeface="+mn-ea"/>
                <a:cs typeface="+mn-cs"/>
              </a:rPr>
              <a:t>5: rôle protecteur+ filtre</a:t>
            </a:r>
          </a:p>
          <a:p>
            <a:pPr lvl="0" defTabSz="342900">
              <a:spcAft>
                <a:spcPts val="450"/>
              </a:spcAft>
              <a:buClr>
                <a:schemeClr val="accent1"/>
              </a:buClr>
              <a:buSzPct val="115000"/>
            </a:pPr>
            <a:endParaRPr lang="fr" sz="1200" b="1" kern="1200" dirty="0" smtClean="0">
              <a:solidFill>
                <a:prstClr val="black">
                  <a:lumMod val="85000"/>
                  <a:lumOff val="15000"/>
                </a:prstClr>
              </a:solidFill>
              <a:latin typeface="Garamond" panose="02020404030301010803"/>
              <a:ea typeface="+mn-ea"/>
              <a:cs typeface="+mn-cs"/>
            </a:endParaRPr>
          </a:p>
          <a:p>
            <a:pPr lvl="0" defTabSz="342900">
              <a:spcAft>
                <a:spcPts val="450"/>
              </a:spcAft>
              <a:buClr>
                <a:schemeClr val="accent1"/>
              </a:buClr>
              <a:buSzPct val="100000"/>
            </a:pPr>
            <a:r>
              <a:rPr lang="fr" sz="1200" b="1" kern="1200" dirty="0">
                <a:solidFill>
                  <a:prstClr val="black">
                    <a:lumMod val="85000"/>
                    <a:lumOff val="15000"/>
                  </a:prstClr>
                </a:solidFill>
                <a:latin typeface="Garamond" panose="02020404030301010803"/>
                <a:ea typeface="+mn-ea"/>
                <a:cs typeface="+mn-cs"/>
              </a:rPr>
              <a:t>Mayotte :</a:t>
            </a:r>
          </a:p>
          <a:p>
            <a:pPr marL="214313" lvl="0" indent="-214313" defTabSz="342900">
              <a:spcAft>
                <a:spcPts val="450"/>
              </a:spcAft>
              <a:buClr>
                <a:schemeClr val="accent1"/>
              </a:buClr>
              <a:buSzPct val="100000"/>
              <a:buFont typeface="Wingdings" panose="05000000000000000000" pitchFamily="2" charset="2"/>
              <a:buChar char="§"/>
            </a:pPr>
            <a:r>
              <a:rPr lang="fr" sz="1200" kern="1200" dirty="0">
                <a:solidFill>
                  <a:prstClr val="black">
                    <a:lumMod val="85000"/>
                    <a:lumOff val="15000"/>
                  </a:prstClr>
                </a:solidFill>
                <a:latin typeface="Garamond" panose="02020404030301010803"/>
                <a:ea typeface="+mn-ea"/>
                <a:cs typeface="+mn-cs"/>
              </a:rPr>
              <a:t>720 </a:t>
            </a:r>
            <a:r>
              <a:rPr lang="fr" sz="1200" kern="1200" dirty="0" smtClean="0">
                <a:solidFill>
                  <a:prstClr val="black">
                    <a:lumMod val="85000"/>
                    <a:lumOff val="15000"/>
                  </a:prstClr>
                </a:solidFill>
                <a:latin typeface="Garamond" panose="02020404030301010803"/>
                <a:ea typeface="+mn-ea"/>
                <a:cs typeface="+mn-cs"/>
              </a:rPr>
              <a:t>ha </a:t>
            </a:r>
            <a:r>
              <a:rPr lang="fr" sz="1200" kern="1200" dirty="0" smtClean="0">
                <a:solidFill>
                  <a:prstClr val="black">
                    <a:lumMod val="85000"/>
                    <a:lumOff val="15000"/>
                  </a:prstClr>
                </a:solidFill>
                <a:latin typeface="Garamond" panose="02020404030301010803"/>
                <a:ea typeface="+mn-ea"/>
                <a:cs typeface="+mn-cs"/>
                <a:sym typeface="Wingdings" panose="05000000000000000000" pitchFamily="2" charset="2"/>
              </a:rPr>
              <a:t> </a:t>
            </a:r>
            <a:r>
              <a:rPr lang="fr" sz="1200" kern="1200" dirty="0" smtClean="0">
                <a:solidFill>
                  <a:prstClr val="black">
                    <a:lumMod val="85000"/>
                    <a:lumOff val="15000"/>
                  </a:prstClr>
                </a:solidFill>
                <a:latin typeface="Garamond" panose="02020404030301010803"/>
                <a:ea typeface="+mn-ea"/>
                <a:cs typeface="+mn-cs"/>
              </a:rPr>
              <a:t>surface </a:t>
            </a:r>
            <a:r>
              <a:rPr lang="fr" sz="1200" kern="1200" dirty="0">
                <a:solidFill>
                  <a:prstClr val="black">
                    <a:lumMod val="85000"/>
                    <a:lumOff val="15000"/>
                  </a:prstClr>
                </a:solidFill>
                <a:latin typeface="Garamond" panose="02020404030301010803"/>
                <a:ea typeface="+mn-ea"/>
                <a:cs typeface="+mn-cs"/>
              </a:rPr>
              <a:t>en diminution</a:t>
            </a:r>
          </a:p>
          <a:p>
            <a:pPr marL="214313" lvl="0" indent="-214313" defTabSz="342900">
              <a:spcAft>
                <a:spcPts val="450"/>
              </a:spcAft>
              <a:buClr>
                <a:schemeClr val="accent1"/>
              </a:buClr>
              <a:buSzPct val="100000"/>
              <a:buFont typeface="Wingdings" panose="05000000000000000000" pitchFamily="2" charset="2"/>
              <a:buChar char="§"/>
            </a:pPr>
            <a:r>
              <a:rPr lang="fr" sz="1200" kern="1200" dirty="0">
                <a:solidFill>
                  <a:prstClr val="black">
                    <a:lumMod val="85000"/>
                    <a:lumOff val="15000"/>
                  </a:prstClr>
                </a:solidFill>
                <a:latin typeface="Garamond" panose="02020404030301010803"/>
                <a:ea typeface="+mn-ea"/>
                <a:cs typeface="+mn-cs"/>
              </a:rPr>
              <a:t>Perturbations : aménagements urbains, pollution, </a:t>
            </a:r>
            <a:r>
              <a:rPr lang="fr" sz="1200" kern="1200" dirty="0" smtClean="0">
                <a:solidFill>
                  <a:prstClr val="black">
                    <a:lumMod val="85000"/>
                    <a:lumOff val="15000"/>
                  </a:prstClr>
                </a:solidFill>
                <a:latin typeface="Garamond" panose="02020404030301010803"/>
                <a:ea typeface="+mn-ea"/>
                <a:cs typeface="+mn-cs"/>
              </a:rPr>
              <a:t>envasement (</a:t>
            </a:r>
            <a:r>
              <a:rPr lang="fr-FR" sz="1200" kern="1200" dirty="0" smtClean="0">
                <a:solidFill>
                  <a:prstClr val="black">
                    <a:lumMod val="85000"/>
                    <a:lumOff val="15000"/>
                  </a:prstClr>
                </a:solidFill>
                <a:latin typeface="Garamond" panose="02020404030301010803"/>
                <a:ea typeface="+mn-ea"/>
                <a:cs typeface="+mn-cs"/>
              </a:rPr>
              <a:t>Critère</a:t>
            </a:r>
            <a:r>
              <a:rPr lang="fr" sz="1200" kern="1200" dirty="0" smtClean="0">
                <a:solidFill>
                  <a:prstClr val="black">
                    <a:lumMod val="85000"/>
                    <a:lumOff val="15000"/>
                  </a:prstClr>
                </a:solidFill>
                <a:latin typeface="Garamond" panose="02020404030301010803"/>
                <a:ea typeface="+mn-ea"/>
                <a:cs typeface="+mn-cs"/>
              </a:rPr>
              <a:t> </a:t>
            </a:r>
            <a:r>
              <a:rPr lang="fr" sz="1200" kern="1200" dirty="0">
                <a:solidFill>
                  <a:prstClr val="black">
                    <a:lumMod val="85000"/>
                    <a:lumOff val="15000"/>
                  </a:prstClr>
                </a:solidFill>
                <a:latin typeface="Garamond" panose="02020404030301010803"/>
                <a:ea typeface="+mn-ea"/>
                <a:cs typeface="+mn-cs"/>
              </a:rPr>
              <a:t>2)</a:t>
            </a:r>
          </a:p>
          <a:p>
            <a:pPr marL="214313" lvl="0" indent="-214313" defTabSz="342900">
              <a:spcAft>
                <a:spcPts val="450"/>
              </a:spcAft>
              <a:buClr>
                <a:schemeClr val="accent1"/>
              </a:buClr>
              <a:buSzPct val="100000"/>
              <a:buFont typeface="Wingdings" panose="05000000000000000000" pitchFamily="2" charset="2"/>
              <a:buChar char="§"/>
            </a:pPr>
            <a:r>
              <a:rPr lang="fr" sz="1200" kern="1200" dirty="0">
                <a:solidFill>
                  <a:prstClr val="black">
                    <a:lumMod val="85000"/>
                    <a:lumOff val="15000"/>
                  </a:prstClr>
                </a:solidFill>
                <a:latin typeface="Garamond" panose="02020404030301010803"/>
                <a:ea typeface="+mn-ea"/>
                <a:cs typeface="+mn-cs"/>
              </a:rPr>
              <a:t>7 espèces de </a:t>
            </a:r>
            <a:r>
              <a:rPr lang="fr" sz="1200" kern="1200" dirty="0" smtClean="0">
                <a:solidFill>
                  <a:prstClr val="black">
                    <a:lumMod val="85000"/>
                    <a:lumOff val="15000"/>
                  </a:prstClr>
                </a:solidFill>
                <a:latin typeface="Garamond" panose="02020404030301010803"/>
                <a:ea typeface="+mn-ea"/>
                <a:cs typeface="+mn-cs"/>
              </a:rPr>
              <a:t>palétuvier</a:t>
            </a:r>
            <a:r>
              <a:rPr lang="fr" sz="1200" kern="1200" dirty="0">
                <a:solidFill>
                  <a:prstClr val="black">
                    <a:lumMod val="85000"/>
                    <a:lumOff val="15000"/>
                  </a:prstClr>
                </a:solidFill>
                <a:latin typeface="Garamond" panose="02020404030301010803"/>
                <a:ea typeface="+mn-ea"/>
                <a:cs typeface="+mn-cs"/>
              </a:rPr>
              <a:t> </a:t>
            </a:r>
            <a:r>
              <a:rPr lang="fr" sz="1200" kern="1200" dirty="0" smtClean="0">
                <a:solidFill>
                  <a:prstClr val="black">
                    <a:lumMod val="85000"/>
                    <a:lumOff val="15000"/>
                  </a:prstClr>
                </a:solidFill>
                <a:latin typeface="Garamond" panose="02020404030301010803"/>
                <a:ea typeface="+mn-ea"/>
                <a:cs typeface="+mn-cs"/>
                <a:sym typeface="Wingdings" panose="05000000000000000000" pitchFamily="2" charset="2"/>
              </a:rPr>
              <a:t></a:t>
            </a:r>
            <a:r>
              <a:rPr lang="fr" sz="1200" kern="1200" dirty="0" smtClean="0">
                <a:solidFill>
                  <a:prstClr val="black">
                    <a:lumMod val="85000"/>
                    <a:lumOff val="15000"/>
                  </a:prstClr>
                </a:solidFill>
                <a:latin typeface="Garamond" panose="02020404030301010803"/>
                <a:ea typeface="+mn-ea"/>
                <a:cs typeface="+mn-cs"/>
              </a:rPr>
              <a:t> </a:t>
            </a:r>
            <a:r>
              <a:rPr lang="fr" sz="1200" kern="1200" dirty="0">
                <a:solidFill>
                  <a:prstClr val="black">
                    <a:lumMod val="85000"/>
                    <a:lumOff val="15000"/>
                  </a:prstClr>
                </a:solidFill>
                <a:latin typeface="Garamond" panose="02020404030301010803"/>
                <a:ea typeface="+mn-ea"/>
                <a:cs typeface="+mn-cs"/>
              </a:rPr>
              <a:t>zonation de la végétation </a:t>
            </a:r>
            <a:r>
              <a:rPr lang="fr" sz="1200" kern="1200" dirty="0" smtClean="0">
                <a:solidFill>
                  <a:prstClr val="black">
                    <a:lumMod val="85000"/>
                    <a:lumOff val="15000"/>
                  </a:prstClr>
                </a:solidFill>
                <a:latin typeface="Garamond" panose="02020404030301010803"/>
                <a:ea typeface="+mn-ea"/>
                <a:cs typeface="+mn-cs"/>
              </a:rPr>
              <a:t>(</a:t>
            </a:r>
            <a:r>
              <a:rPr lang="fr-FR" sz="1200" kern="1200" dirty="0" smtClean="0">
                <a:solidFill>
                  <a:prstClr val="black">
                    <a:lumMod val="85000"/>
                    <a:lumOff val="15000"/>
                  </a:prstClr>
                </a:solidFill>
                <a:latin typeface="Garamond" panose="02020404030301010803"/>
                <a:ea typeface="+mn-ea"/>
                <a:cs typeface="+mn-cs"/>
              </a:rPr>
              <a:t>Critère</a:t>
            </a:r>
            <a:r>
              <a:rPr lang="fr" sz="1200" kern="1200" dirty="0" smtClean="0">
                <a:solidFill>
                  <a:prstClr val="black">
                    <a:lumMod val="85000"/>
                    <a:lumOff val="15000"/>
                  </a:prstClr>
                </a:solidFill>
                <a:latin typeface="Garamond" panose="02020404030301010803"/>
                <a:ea typeface="+mn-ea"/>
                <a:cs typeface="+mn-cs"/>
              </a:rPr>
              <a:t> </a:t>
            </a:r>
            <a:r>
              <a:rPr lang="fr" sz="1200" kern="1200" dirty="0">
                <a:solidFill>
                  <a:prstClr val="black">
                    <a:lumMod val="85000"/>
                    <a:lumOff val="15000"/>
                  </a:prstClr>
                </a:solidFill>
                <a:latin typeface="Garamond" panose="02020404030301010803"/>
                <a:ea typeface="+mn-ea"/>
                <a:cs typeface="+mn-cs"/>
              </a:rPr>
              <a:t>4)</a:t>
            </a:r>
          </a:p>
          <a:p>
            <a:pPr marL="214313" lvl="0" indent="-214313" defTabSz="342900">
              <a:spcAft>
                <a:spcPts val="450"/>
              </a:spcAft>
              <a:buClr>
                <a:schemeClr val="accent1"/>
              </a:buClr>
              <a:buSzPct val="100000"/>
              <a:buFont typeface="Wingdings" panose="05000000000000000000" pitchFamily="2" charset="2"/>
              <a:buChar char="§"/>
            </a:pPr>
            <a:r>
              <a:rPr lang="fr" sz="1200" kern="1200" dirty="0">
                <a:solidFill>
                  <a:prstClr val="black">
                    <a:lumMod val="85000"/>
                    <a:lumOff val="15000"/>
                  </a:prstClr>
                </a:solidFill>
                <a:latin typeface="Garamond" panose="02020404030301010803"/>
                <a:ea typeface="+mn-ea"/>
                <a:cs typeface="+mn-cs"/>
              </a:rPr>
              <a:t>Majorité de la mangrove détenue et protégée par le Conservatoire du Littoral et le Conseil Général ; programmes de restauration et de sensibilisation </a:t>
            </a:r>
            <a:r>
              <a:rPr lang="fr" sz="1200" kern="1200" dirty="0" smtClean="0">
                <a:solidFill>
                  <a:prstClr val="black">
                    <a:lumMod val="85000"/>
                    <a:lumOff val="15000"/>
                  </a:prstClr>
                </a:solidFill>
                <a:latin typeface="Garamond" panose="02020404030301010803"/>
                <a:ea typeface="+mn-ea"/>
                <a:cs typeface="+mn-cs"/>
              </a:rPr>
              <a:t>(</a:t>
            </a:r>
            <a:r>
              <a:rPr lang="fr-FR" sz="1200" kern="1200" dirty="0" smtClean="0">
                <a:solidFill>
                  <a:prstClr val="black">
                    <a:lumMod val="85000"/>
                    <a:lumOff val="15000"/>
                  </a:prstClr>
                </a:solidFill>
                <a:latin typeface="Garamond" panose="02020404030301010803"/>
                <a:ea typeface="+mn-ea"/>
                <a:cs typeface="+mn-cs"/>
              </a:rPr>
              <a:t>Critère</a:t>
            </a:r>
            <a:r>
              <a:rPr lang="fr" sz="1200" kern="1200" dirty="0" smtClean="0">
                <a:solidFill>
                  <a:prstClr val="black">
                    <a:lumMod val="85000"/>
                    <a:lumOff val="15000"/>
                  </a:prstClr>
                </a:solidFill>
                <a:latin typeface="Garamond" panose="02020404030301010803"/>
                <a:ea typeface="+mn-ea"/>
                <a:cs typeface="+mn-cs"/>
              </a:rPr>
              <a:t> </a:t>
            </a:r>
            <a:r>
              <a:rPr lang="fr" sz="1200" kern="1200" dirty="0">
                <a:solidFill>
                  <a:prstClr val="black">
                    <a:lumMod val="85000"/>
                    <a:lumOff val="15000"/>
                  </a:prstClr>
                </a:solidFill>
                <a:latin typeface="Garamond" panose="02020404030301010803"/>
                <a:ea typeface="+mn-ea"/>
                <a:cs typeface="+mn-cs"/>
              </a:rPr>
              <a:t>A)</a:t>
            </a:r>
          </a:p>
          <a:p>
            <a:pPr marL="214313" lvl="0" indent="-214313" defTabSz="342900">
              <a:spcAft>
                <a:spcPts val="450"/>
              </a:spcAft>
              <a:buClr>
                <a:srgbClr val="D9B247"/>
              </a:buClr>
              <a:buSzPct val="115000"/>
            </a:pPr>
            <a:endParaRPr lang="fr" sz="1200" kern="1200" dirty="0" smtClean="0">
              <a:solidFill>
                <a:prstClr val="black">
                  <a:lumMod val="85000"/>
                  <a:lumOff val="15000"/>
                </a:prstClr>
              </a:solidFill>
              <a:latin typeface="Garamond" panose="02020404030301010803"/>
              <a:ea typeface="+mn-ea"/>
              <a:cs typeface="+mn-cs"/>
            </a:endParaRPr>
          </a:p>
          <a:p>
            <a:pPr marL="214313" lvl="0" indent="-214313" defTabSz="342900">
              <a:spcAft>
                <a:spcPts val="450"/>
              </a:spcAft>
              <a:buClr>
                <a:srgbClr val="D9B247"/>
              </a:buClr>
              <a:buSzPct val="115000"/>
            </a:pPr>
            <a:endParaRPr lang="fr" sz="1200" kern="1200" dirty="0">
              <a:solidFill>
                <a:prstClr val="black">
                  <a:lumMod val="85000"/>
                  <a:lumOff val="15000"/>
                </a:prstClr>
              </a:solidFill>
              <a:latin typeface="Garamond" panose="02020404030301010803"/>
              <a:ea typeface="+mn-ea"/>
              <a:cs typeface="+mn-cs"/>
            </a:endParaRPr>
          </a:p>
        </p:txBody>
      </p:sp>
    </p:spTree>
    <p:extLst>
      <p:ext uri="{BB962C8B-B14F-4D97-AF65-F5344CB8AC3E}">
        <p14:creationId xmlns:p14="http://schemas.microsoft.com/office/powerpoint/2010/main" xmlns="" val="2811072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a:spLocks noGrp="1"/>
          </p:cNvSpPr>
          <p:nvPr>
            <p:ph type="body" idx="1"/>
          </p:nvPr>
        </p:nvSpPr>
        <p:spPr>
          <a:xfrm>
            <a:off x="613611" y="284265"/>
            <a:ext cx="8229600" cy="4641079"/>
          </a:xfrm>
          <a:prstGeom prst="rect">
            <a:avLst/>
          </a:prstGeom>
        </p:spPr>
        <p:txBody>
          <a:bodyPr lIns="91425" tIns="91425" rIns="91425" bIns="91425" anchor="t" anchorCtr="0">
            <a:noAutofit/>
          </a:bodyPr>
          <a:lstStyle/>
          <a:p>
            <a:pPr marL="0" lvl="0" indent="0" rtl="0">
              <a:spcBef>
                <a:spcPts val="0"/>
              </a:spcBef>
              <a:buSzPct val="100000"/>
              <a:buNone/>
            </a:pPr>
            <a:r>
              <a:rPr lang="fr" sz="1400" b="1" dirty="0" smtClean="0"/>
              <a:t>TAAF </a:t>
            </a:r>
            <a:r>
              <a:rPr lang="fr" sz="1400" b="1" dirty="0"/>
              <a:t>:</a:t>
            </a:r>
          </a:p>
          <a:p>
            <a:pPr lvl="0" rtl="0">
              <a:spcBef>
                <a:spcPts val="0"/>
              </a:spcBef>
              <a:buSzPct val="100000"/>
              <a:buFont typeface="Wingdings" panose="05000000000000000000" pitchFamily="2" charset="2"/>
              <a:buChar char="§"/>
            </a:pPr>
            <a:r>
              <a:rPr lang="fr" sz="1400" dirty="0"/>
              <a:t>Sur Europa, 700 ha (soit le tiers de l’île) de mangrove sur boue corallienne (</a:t>
            </a:r>
            <a:r>
              <a:rPr lang="fr" sz="1400" i="1" dirty="0"/>
              <a:t>Ceriops tagal</a:t>
            </a:r>
            <a:r>
              <a:rPr lang="fr" sz="1400" dirty="0"/>
              <a:t> et </a:t>
            </a:r>
            <a:r>
              <a:rPr lang="fr" sz="1400" i="1" dirty="0"/>
              <a:t>Rhizophora mucronata</a:t>
            </a:r>
            <a:r>
              <a:rPr lang="fr" sz="1400" dirty="0"/>
              <a:t>)</a:t>
            </a:r>
          </a:p>
          <a:p>
            <a:pPr lvl="0" rtl="0">
              <a:spcBef>
                <a:spcPts val="0"/>
              </a:spcBef>
              <a:buSzPct val="100000"/>
              <a:buFont typeface="Wingdings" panose="05000000000000000000" pitchFamily="2" charset="2"/>
              <a:buChar char="§"/>
            </a:pPr>
            <a:r>
              <a:rPr lang="fr" sz="1400" dirty="0"/>
              <a:t>Espèce invasive : le filao </a:t>
            </a:r>
            <a:r>
              <a:rPr lang="fr" sz="1400" dirty="0" smtClean="0"/>
              <a:t>(</a:t>
            </a:r>
            <a:r>
              <a:rPr lang="fr-FR" sz="1400" dirty="0" smtClean="0"/>
              <a:t>Critère</a:t>
            </a:r>
            <a:r>
              <a:rPr lang="fr" sz="1400" dirty="0" smtClean="0"/>
              <a:t> </a:t>
            </a:r>
            <a:r>
              <a:rPr lang="fr" sz="1400" dirty="0"/>
              <a:t>2</a:t>
            </a:r>
            <a:r>
              <a:rPr lang="fr" sz="1400" dirty="0" smtClean="0"/>
              <a:t>)</a:t>
            </a:r>
            <a:endParaRPr sz="1400" dirty="0"/>
          </a:p>
          <a:p>
            <a:pPr lvl="0" rtl="0">
              <a:spcBef>
                <a:spcPts val="0"/>
              </a:spcBef>
              <a:buSzPct val="100000"/>
              <a:buFont typeface="Wingdings" panose="05000000000000000000" pitchFamily="2" charset="2"/>
              <a:buChar char="§"/>
            </a:pPr>
            <a:r>
              <a:rPr lang="fr" sz="1400" dirty="0"/>
              <a:t>Sur Juan de Nova, mangrove sur karst </a:t>
            </a:r>
            <a:r>
              <a:rPr lang="fr" sz="1400" dirty="0" smtClean="0"/>
              <a:t>argilifié</a:t>
            </a:r>
          </a:p>
          <a:p>
            <a:pPr marL="0" lvl="0" indent="0" rtl="0">
              <a:spcBef>
                <a:spcPts val="0"/>
              </a:spcBef>
              <a:buSzPct val="100000"/>
              <a:buNone/>
            </a:pPr>
            <a:endParaRPr lang="fr" sz="500" b="1" dirty="0" smtClean="0">
              <a:solidFill>
                <a:prstClr val="black">
                  <a:lumMod val="85000"/>
                  <a:lumOff val="15000"/>
                </a:prstClr>
              </a:solidFill>
              <a:cs typeface="Arial"/>
              <a:sym typeface="Arial"/>
            </a:endParaRPr>
          </a:p>
          <a:p>
            <a:pPr marL="0" lvl="0" indent="0">
              <a:buClr>
                <a:srgbClr val="D9B247"/>
              </a:buClr>
              <a:buNone/>
            </a:pPr>
            <a:r>
              <a:rPr lang="fr" sz="1400" b="1" dirty="0" smtClean="0">
                <a:solidFill>
                  <a:prstClr val="black">
                    <a:lumMod val="85000"/>
                    <a:lumOff val="15000"/>
                  </a:prstClr>
                </a:solidFill>
                <a:cs typeface="Arial"/>
                <a:sym typeface="Arial"/>
              </a:rPr>
              <a:t>Polynésie </a:t>
            </a:r>
            <a:r>
              <a:rPr lang="fr" sz="1400" b="1" dirty="0">
                <a:solidFill>
                  <a:prstClr val="black">
                    <a:lumMod val="85000"/>
                    <a:lumOff val="15000"/>
                  </a:prstClr>
                </a:solidFill>
                <a:cs typeface="Arial"/>
                <a:sym typeface="Arial"/>
              </a:rPr>
              <a:t>française :  </a:t>
            </a:r>
          </a:p>
          <a:p>
            <a:pPr lvl="0">
              <a:buClr>
                <a:srgbClr val="D9B247"/>
              </a:buClr>
              <a:buFont typeface="Wingdings" panose="05000000000000000000" pitchFamily="2" charset="2"/>
              <a:buChar char="§"/>
            </a:pPr>
            <a:r>
              <a:rPr lang="fr" sz="1400" dirty="0">
                <a:solidFill>
                  <a:prstClr val="black">
                    <a:lumMod val="85000"/>
                    <a:lumOff val="15000"/>
                  </a:prstClr>
                </a:solidFill>
                <a:cs typeface="Arial"/>
                <a:sym typeface="Arial"/>
              </a:rPr>
              <a:t>4,2 ha présents le long du littoral Moorea et à Haapiti. </a:t>
            </a:r>
            <a:r>
              <a:rPr lang="fr" sz="1400" dirty="0" smtClean="0">
                <a:solidFill>
                  <a:prstClr val="black">
                    <a:lumMod val="85000"/>
                    <a:lumOff val="15000"/>
                  </a:prstClr>
                </a:solidFill>
                <a:cs typeface="Arial"/>
                <a:sym typeface="Arial"/>
              </a:rPr>
              <a:t>(</a:t>
            </a:r>
            <a:r>
              <a:rPr lang="fr-FR" sz="1400" dirty="0" smtClean="0">
                <a:solidFill>
                  <a:prstClr val="black">
                    <a:lumMod val="85000"/>
                    <a:lumOff val="15000"/>
                  </a:prstClr>
                </a:solidFill>
                <a:cs typeface="Arial"/>
                <a:sym typeface="Arial"/>
              </a:rPr>
              <a:t>Critère</a:t>
            </a:r>
            <a:r>
              <a:rPr lang="fr" sz="1400" dirty="0" smtClean="0">
                <a:solidFill>
                  <a:prstClr val="black">
                    <a:lumMod val="85000"/>
                    <a:lumOff val="15000"/>
                  </a:prstClr>
                </a:solidFill>
                <a:cs typeface="Arial"/>
                <a:sym typeface="Arial"/>
              </a:rPr>
              <a:t> 1)</a:t>
            </a:r>
            <a:endParaRPr lang="fr" sz="1400" dirty="0">
              <a:solidFill>
                <a:prstClr val="black">
                  <a:lumMod val="85000"/>
                  <a:lumOff val="15000"/>
                </a:prstClr>
              </a:solidFill>
              <a:cs typeface="Arial"/>
              <a:sym typeface="Arial"/>
            </a:endParaRPr>
          </a:p>
          <a:p>
            <a:pPr marL="0" lvl="0" indent="0" rtl="0">
              <a:spcBef>
                <a:spcPts val="0"/>
              </a:spcBef>
              <a:buNone/>
            </a:pPr>
            <a:endParaRPr sz="500" b="1" dirty="0"/>
          </a:p>
          <a:p>
            <a:pPr marL="0" lvl="0" indent="0" rtl="0">
              <a:spcBef>
                <a:spcPts val="0"/>
              </a:spcBef>
              <a:buSzPct val="100000"/>
              <a:buNone/>
            </a:pPr>
            <a:r>
              <a:rPr lang="fr" sz="1400" b="1" dirty="0"/>
              <a:t>Nouvelle-Calédonie :</a:t>
            </a:r>
          </a:p>
          <a:p>
            <a:pPr lvl="0" indent="-228600" rtl="0">
              <a:lnSpc>
                <a:spcPct val="115000"/>
              </a:lnSpc>
              <a:spcBef>
                <a:spcPts val="0"/>
              </a:spcBef>
              <a:buSzPct val="100000"/>
              <a:buFont typeface="Wingdings" panose="05000000000000000000" pitchFamily="2" charset="2"/>
              <a:buChar char="§"/>
            </a:pPr>
            <a:r>
              <a:rPr lang="fr" sz="1400" dirty="0" smtClean="0"/>
              <a:t>20 </a:t>
            </a:r>
            <a:r>
              <a:rPr lang="fr" sz="1400" dirty="0"/>
              <a:t>000 ha </a:t>
            </a:r>
            <a:endParaRPr lang="fr" sz="1400" dirty="0" smtClean="0"/>
          </a:p>
          <a:p>
            <a:pPr lvl="0" indent="-228600" rtl="0">
              <a:lnSpc>
                <a:spcPct val="115000"/>
              </a:lnSpc>
              <a:spcBef>
                <a:spcPts val="0"/>
              </a:spcBef>
              <a:buSzPct val="100000"/>
              <a:buFont typeface="Wingdings" panose="05000000000000000000" pitchFamily="2" charset="2"/>
              <a:buChar char="§"/>
            </a:pPr>
            <a:r>
              <a:rPr lang="fr" sz="1400" dirty="0" smtClean="0"/>
              <a:t>Dégradation </a:t>
            </a:r>
            <a:r>
              <a:rPr lang="fr" sz="1400" dirty="0" smtClean="0">
                <a:sym typeface="Wingdings" panose="05000000000000000000" pitchFamily="2" charset="2"/>
              </a:rPr>
              <a:t></a:t>
            </a:r>
            <a:r>
              <a:rPr lang="fr" sz="1400" dirty="0" smtClean="0"/>
              <a:t> accroissement de Nouméa (</a:t>
            </a:r>
            <a:r>
              <a:rPr lang="fr-FR" sz="1400" dirty="0" smtClean="0"/>
              <a:t>Critère</a:t>
            </a:r>
            <a:r>
              <a:rPr lang="fr" sz="1400" dirty="0" smtClean="0"/>
              <a:t> </a:t>
            </a:r>
            <a:r>
              <a:rPr lang="fr" sz="1400" dirty="0"/>
              <a:t>2)</a:t>
            </a:r>
          </a:p>
          <a:p>
            <a:pPr lvl="0" rtl="0">
              <a:lnSpc>
                <a:spcPct val="115000"/>
              </a:lnSpc>
              <a:spcBef>
                <a:spcPts val="0"/>
              </a:spcBef>
              <a:buSzPct val="100000"/>
              <a:buFont typeface="Wingdings" panose="05000000000000000000" pitchFamily="2" charset="2"/>
              <a:buChar char="§"/>
            </a:pPr>
            <a:r>
              <a:rPr lang="fr" sz="1400" dirty="0"/>
              <a:t>Menace par l’activité aquacole </a:t>
            </a:r>
            <a:r>
              <a:rPr lang="fr" sz="1400" dirty="0" smtClean="0"/>
              <a:t>(</a:t>
            </a:r>
            <a:r>
              <a:rPr lang="fr-FR" sz="1400" dirty="0" smtClean="0"/>
              <a:t>Critère</a:t>
            </a:r>
            <a:r>
              <a:rPr lang="fr" sz="1400" dirty="0" smtClean="0"/>
              <a:t> </a:t>
            </a:r>
            <a:r>
              <a:rPr lang="fr" sz="1400" dirty="0"/>
              <a:t>2)</a:t>
            </a:r>
          </a:p>
          <a:p>
            <a:pPr lvl="0" rtl="0">
              <a:lnSpc>
                <a:spcPct val="115000"/>
              </a:lnSpc>
              <a:spcBef>
                <a:spcPts val="0"/>
              </a:spcBef>
              <a:buSzPct val="100000"/>
              <a:buFont typeface="Wingdings" panose="05000000000000000000" pitchFamily="2" charset="2"/>
              <a:buChar char="§"/>
            </a:pPr>
            <a:r>
              <a:rPr lang="fr" sz="1400" dirty="0"/>
              <a:t>Travail de sensibilisation par la province Sud (sentiers de découvertes</a:t>
            </a:r>
            <a:r>
              <a:rPr lang="fr" sz="1400" dirty="0" smtClean="0"/>
              <a:t>)</a:t>
            </a:r>
            <a:endParaRPr lang="fr-FR" sz="1400" dirty="0" smtClean="0"/>
          </a:p>
          <a:p>
            <a:pPr marL="0" lvl="0" indent="0" rtl="0">
              <a:lnSpc>
                <a:spcPct val="115000"/>
              </a:lnSpc>
              <a:spcBef>
                <a:spcPts val="0"/>
              </a:spcBef>
              <a:buSzPct val="100000"/>
              <a:buNone/>
            </a:pPr>
            <a:endParaRPr lang="fr" sz="500" dirty="0"/>
          </a:p>
          <a:p>
            <a:pPr marL="0" lvl="0" indent="0">
              <a:buClr>
                <a:srgbClr val="D9B247"/>
              </a:buClr>
              <a:buNone/>
            </a:pPr>
            <a:r>
              <a:rPr lang="fr-FR" sz="1400" b="1" dirty="0" smtClean="0">
                <a:solidFill>
                  <a:prstClr val="black">
                    <a:lumMod val="85000"/>
                    <a:lumOff val="15000"/>
                  </a:prstClr>
                </a:solidFill>
                <a:cs typeface="Arial"/>
                <a:sym typeface="Arial"/>
              </a:rPr>
              <a:t>Wallis et Futuna</a:t>
            </a:r>
            <a:r>
              <a:rPr lang="fr" sz="1400" b="1" dirty="0" smtClean="0">
                <a:solidFill>
                  <a:prstClr val="black">
                    <a:lumMod val="85000"/>
                    <a:lumOff val="15000"/>
                  </a:prstClr>
                </a:solidFill>
                <a:cs typeface="Arial"/>
                <a:sym typeface="Arial"/>
              </a:rPr>
              <a:t>:  </a:t>
            </a:r>
            <a:endParaRPr lang="fr" sz="1400" b="1" dirty="0">
              <a:solidFill>
                <a:prstClr val="black">
                  <a:lumMod val="85000"/>
                  <a:lumOff val="15000"/>
                </a:prstClr>
              </a:solidFill>
              <a:cs typeface="Arial"/>
              <a:sym typeface="Arial"/>
            </a:endParaRPr>
          </a:p>
          <a:p>
            <a:pPr lvl="0">
              <a:buClr>
                <a:srgbClr val="D9B247"/>
              </a:buClr>
              <a:buFont typeface="Wingdings" panose="05000000000000000000" pitchFamily="2" charset="2"/>
              <a:buChar char="§"/>
            </a:pPr>
            <a:r>
              <a:rPr lang="fr" sz="1400" dirty="0" smtClean="0">
                <a:solidFill>
                  <a:prstClr val="black">
                    <a:lumMod val="85000"/>
                    <a:lumOff val="15000"/>
                  </a:prstClr>
                </a:solidFill>
                <a:cs typeface="Arial"/>
                <a:sym typeface="Arial"/>
              </a:rPr>
              <a:t>2</a:t>
            </a:r>
            <a:r>
              <a:rPr lang="fr-FR" sz="1400" dirty="0" smtClean="0">
                <a:solidFill>
                  <a:prstClr val="black">
                    <a:lumMod val="85000"/>
                    <a:lumOff val="15000"/>
                  </a:prstClr>
                </a:solidFill>
                <a:cs typeface="Arial"/>
                <a:sym typeface="Arial"/>
              </a:rPr>
              <a:t>0</a:t>
            </a:r>
            <a:r>
              <a:rPr lang="fr" sz="1400" dirty="0" smtClean="0">
                <a:solidFill>
                  <a:prstClr val="black">
                    <a:lumMod val="85000"/>
                    <a:lumOff val="15000"/>
                  </a:prstClr>
                </a:solidFill>
                <a:cs typeface="Arial"/>
                <a:sym typeface="Arial"/>
              </a:rPr>
              <a:t> </a:t>
            </a:r>
            <a:r>
              <a:rPr lang="fr" sz="1400" dirty="0">
                <a:solidFill>
                  <a:prstClr val="black">
                    <a:lumMod val="85000"/>
                    <a:lumOff val="15000"/>
                  </a:prstClr>
                </a:solidFill>
                <a:cs typeface="Arial"/>
                <a:sym typeface="Arial"/>
              </a:rPr>
              <a:t>ha présents </a:t>
            </a:r>
            <a:r>
              <a:rPr lang="fr-FR" sz="1400" dirty="0" smtClean="0">
                <a:solidFill>
                  <a:prstClr val="black">
                    <a:lumMod val="85000"/>
                    <a:lumOff val="15000"/>
                  </a:prstClr>
                </a:solidFill>
                <a:cs typeface="Arial"/>
                <a:sym typeface="Arial"/>
              </a:rPr>
              <a:t>uniquement à Wallis</a:t>
            </a:r>
            <a:r>
              <a:rPr lang="fr" sz="1400" dirty="0" smtClean="0">
                <a:solidFill>
                  <a:prstClr val="black">
                    <a:lumMod val="85000"/>
                    <a:lumOff val="15000"/>
                  </a:prstClr>
                </a:solidFill>
                <a:cs typeface="Arial"/>
                <a:sym typeface="Arial"/>
              </a:rPr>
              <a:t>. </a:t>
            </a:r>
            <a:r>
              <a:rPr lang="fr" sz="1400" dirty="0">
                <a:solidFill>
                  <a:prstClr val="black">
                    <a:lumMod val="85000"/>
                    <a:lumOff val="15000"/>
                  </a:prstClr>
                </a:solidFill>
                <a:cs typeface="Arial"/>
                <a:sym typeface="Arial"/>
              </a:rPr>
              <a:t>(</a:t>
            </a:r>
            <a:r>
              <a:rPr lang="fr-FR" sz="1400" dirty="0">
                <a:solidFill>
                  <a:prstClr val="black">
                    <a:lumMod val="85000"/>
                    <a:lumOff val="15000"/>
                  </a:prstClr>
                </a:solidFill>
                <a:cs typeface="Arial"/>
                <a:sym typeface="Arial"/>
              </a:rPr>
              <a:t>Critère</a:t>
            </a:r>
            <a:r>
              <a:rPr lang="fr" sz="1400" dirty="0">
                <a:solidFill>
                  <a:prstClr val="black">
                    <a:lumMod val="85000"/>
                    <a:lumOff val="15000"/>
                  </a:prstClr>
                </a:solidFill>
                <a:cs typeface="Arial"/>
                <a:sym typeface="Arial"/>
              </a:rPr>
              <a:t> 1</a:t>
            </a:r>
            <a:r>
              <a:rPr lang="fr" sz="1400" dirty="0" smtClean="0">
                <a:solidFill>
                  <a:prstClr val="black">
                    <a:lumMod val="85000"/>
                    <a:lumOff val="15000"/>
                  </a:prstClr>
                </a:solidFill>
                <a:cs typeface="Arial"/>
                <a:sym typeface="Arial"/>
              </a:rPr>
              <a:t>)</a:t>
            </a:r>
            <a:endParaRPr lang="fr-FR" sz="1400" dirty="0" smtClean="0">
              <a:solidFill>
                <a:prstClr val="black">
                  <a:lumMod val="85000"/>
                  <a:lumOff val="15000"/>
                </a:prstClr>
              </a:solidFill>
              <a:cs typeface="Arial"/>
              <a:sym typeface="Arial"/>
            </a:endParaRPr>
          </a:p>
          <a:p>
            <a:pPr lvl="0">
              <a:buClr>
                <a:srgbClr val="D9B247"/>
              </a:buClr>
              <a:buFont typeface="Wingdings" panose="05000000000000000000" pitchFamily="2" charset="2"/>
              <a:buChar char="§"/>
            </a:pPr>
            <a:r>
              <a:rPr lang="fr-FR" sz="1400" dirty="0" smtClean="0">
                <a:solidFill>
                  <a:prstClr val="black">
                    <a:lumMod val="85000"/>
                    <a:lumOff val="15000"/>
                  </a:prstClr>
                </a:solidFill>
                <a:cs typeface="Arial"/>
                <a:sym typeface="Arial"/>
              </a:rPr>
              <a:t>Caractérisé par 2 espèces (Critère 1)</a:t>
            </a:r>
            <a:endParaRPr lang="fr" sz="1100" dirty="0">
              <a:solidFill>
                <a:prstClr val="black">
                  <a:lumMod val="85000"/>
                  <a:lumOff val="15000"/>
                </a:prstClr>
              </a:solidFill>
              <a:cs typeface="Arial"/>
              <a:sym typeface="Arial"/>
            </a:endParaRPr>
          </a:p>
          <a:p>
            <a:pPr lvl="0" rtl="0">
              <a:spcBef>
                <a:spcPts val="0"/>
              </a:spcBef>
              <a:buClr>
                <a:schemeClr val="dk1"/>
              </a:buClr>
              <a:buFont typeface="Arial"/>
              <a:buNone/>
            </a:pPr>
            <a:endParaRPr sz="1100" dirty="0" smtClean="0"/>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3265" y="500589"/>
            <a:ext cx="2736839" cy="461665"/>
          </a:xfrm>
          <a:prstGeom prst="rect">
            <a:avLst/>
          </a:prstGeom>
        </p:spPr>
        <p:txBody>
          <a:bodyPr wrap="none">
            <a:spAutoFit/>
          </a:bodyPr>
          <a:lstStyle/>
          <a:p>
            <a:r>
              <a:rPr lang="fr" sz="2400" b="1" kern="1200" dirty="0">
                <a:ln w="3175" cmpd="sng">
                  <a:noFill/>
                </a:ln>
                <a:solidFill>
                  <a:schemeClr val="accent3">
                    <a:lumMod val="75000"/>
                  </a:schemeClr>
                </a:solidFill>
                <a:latin typeface="Garamond" panose="02020404030301010803"/>
                <a:ea typeface="+mj-ea"/>
                <a:cs typeface="+mj-cs"/>
              </a:rPr>
              <a:t>Forêt de montagne </a:t>
            </a:r>
            <a:endParaRPr lang="fr-FR" dirty="0">
              <a:solidFill>
                <a:schemeClr val="accent3">
                  <a:lumMod val="75000"/>
                </a:schemeClr>
              </a:solidFill>
            </a:endParaRPr>
          </a:p>
        </p:txBody>
      </p:sp>
      <p:pic>
        <p:nvPicPr>
          <p:cNvPr id="4" name="Image 3"/>
          <p:cNvPicPr>
            <a:picLocks noChangeAspect="1"/>
          </p:cNvPicPr>
          <p:nvPr/>
        </p:nvPicPr>
        <p:blipFill>
          <a:blip r:embed="rId2"/>
          <a:stretch>
            <a:fillRect/>
          </a:stretch>
        </p:blipFill>
        <p:spPr>
          <a:xfrm>
            <a:off x="543850" y="1239253"/>
            <a:ext cx="4058305" cy="2872288"/>
          </a:xfrm>
          <a:prstGeom prst="rect">
            <a:avLst/>
          </a:prstGeom>
        </p:spPr>
      </p:pic>
      <p:sp>
        <p:nvSpPr>
          <p:cNvPr id="5" name="ZoneTexte 4"/>
          <p:cNvSpPr txBox="1"/>
          <p:nvPr/>
        </p:nvSpPr>
        <p:spPr>
          <a:xfrm>
            <a:off x="543850" y="4111541"/>
            <a:ext cx="3243196" cy="276999"/>
          </a:xfrm>
          <a:prstGeom prst="rect">
            <a:avLst/>
          </a:prstGeom>
          <a:noFill/>
        </p:spPr>
        <p:txBody>
          <a:bodyPr wrap="none" rtlCol="0">
            <a:spAutoFit/>
          </a:bodyPr>
          <a:lstStyle/>
          <a:p>
            <a:r>
              <a:rPr lang="fr-FR" sz="1200" b="1" dirty="0" smtClean="0">
                <a:latin typeface="+mn-lt"/>
              </a:rPr>
              <a:t>Montagnes de la Réunion (Parc National, ND)</a:t>
            </a:r>
            <a:endParaRPr lang="fr-FR" sz="1200" b="1" dirty="0">
              <a:latin typeface="+mn-lt"/>
            </a:endParaRPr>
          </a:p>
        </p:txBody>
      </p:sp>
      <p:sp>
        <p:nvSpPr>
          <p:cNvPr id="7" name="ZoneTexte 6"/>
          <p:cNvSpPr txBox="1"/>
          <p:nvPr/>
        </p:nvSpPr>
        <p:spPr>
          <a:xfrm>
            <a:off x="4602372" y="3825916"/>
            <a:ext cx="3642344" cy="492443"/>
          </a:xfrm>
          <a:prstGeom prst="rect">
            <a:avLst/>
          </a:prstGeom>
          <a:noFill/>
        </p:spPr>
        <p:txBody>
          <a:bodyPr wrap="none" rtlCol="0">
            <a:spAutoFit/>
          </a:bodyPr>
          <a:lstStyle/>
          <a:p>
            <a:r>
              <a:rPr lang="fr-FR" dirty="0" smtClean="0"/>
              <a:t> </a:t>
            </a:r>
            <a:r>
              <a:rPr lang="fr-FR" sz="1200" b="1" dirty="0" smtClean="0">
                <a:latin typeface="+mn-lt"/>
              </a:rPr>
              <a:t>Montagnes de la Grande Terre, Nouvelle-Calédonie </a:t>
            </a:r>
          </a:p>
          <a:p>
            <a:r>
              <a:rPr lang="fr-FR" sz="1200" b="1" dirty="0" smtClean="0">
                <a:latin typeface="+mn-lt"/>
              </a:rPr>
              <a:t> (</a:t>
            </a:r>
            <a:r>
              <a:rPr lang="fr-FR" sz="1200" b="1" dirty="0" err="1" smtClean="0">
                <a:latin typeface="+mn-lt"/>
              </a:rPr>
              <a:t>Guiglio</a:t>
            </a:r>
            <a:r>
              <a:rPr lang="fr-FR" sz="1200" b="1" dirty="0" smtClean="0">
                <a:latin typeface="+mn-lt"/>
              </a:rPr>
              <a:t>, ND) </a:t>
            </a:r>
            <a:endParaRPr lang="fr-FR" sz="1200" b="1" dirty="0">
              <a:latin typeface="+mn-lt"/>
            </a:endParaRPr>
          </a:p>
        </p:txBody>
      </p:sp>
      <p:pic>
        <p:nvPicPr>
          <p:cNvPr id="8" name="Image 7"/>
          <p:cNvPicPr>
            <a:picLocks noChangeAspect="1"/>
          </p:cNvPicPr>
          <p:nvPr/>
        </p:nvPicPr>
        <p:blipFill>
          <a:blip r:embed="rId3"/>
          <a:stretch>
            <a:fillRect/>
          </a:stretch>
        </p:blipFill>
        <p:spPr>
          <a:xfrm>
            <a:off x="4805112" y="1524877"/>
            <a:ext cx="3643312" cy="2301039"/>
          </a:xfrm>
          <a:prstGeom prst="rect">
            <a:avLst/>
          </a:prstGeom>
        </p:spPr>
      </p:pic>
    </p:spTree>
    <p:extLst>
      <p:ext uri="{BB962C8B-B14F-4D97-AF65-F5344CB8AC3E}">
        <p14:creationId xmlns:p14="http://schemas.microsoft.com/office/powerpoint/2010/main" xmlns="" val="3565548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body" idx="1"/>
          </p:nvPr>
        </p:nvSpPr>
        <p:spPr>
          <a:xfrm>
            <a:off x="565484" y="742887"/>
            <a:ext cx="8229600" cy="3725680"/>
          </a:xfrm>
          <a:prstGeom prst="rect">
            <a:avLst/>
          </a:prstGeom>
        </p:spPr>
        <p:txBody>
          <a:bodyPr lIns="91425" tIns="91425" rIns="91425" bIns="91425" anchor="t" anchorCtr="0">
            <a:noAutofit/>
          </a:bodyPr>
          <a:lstStyle/>
          <a:p>
            <a:pPr marL="0" lvl="0" indent="0">
              <a:buNone/>
            </a:pPr>
            <a:r>
              <a:rPr lang="fr-FR" sz="1300" b="1" dirty="0"/>
              <a:t>Guadeloupe : </a:t>
            </a:r>
          </a:p>
          <a:p>
            <a:pPr lvl="0">
              <a:buFont typeface="Wingdings" panose="05000000000000000000" pitchFamily="2" charset="2"/>
              <a:buChar char="§"/>
            </a:pPr>
            <a:r>
              <a:rPr lang="fr-FR" sz="1300" dirty="0"/>
              <a:t>2 472 ha, sommets de Basse-Terre </a:t>
            </a:r>
            <a:r>
              <a:rPr lang="fr-FR" sz="1300" dirty="0" smtClean="0"/>
              <a:t>(</a:t>
            </a:r>
            <a:r>
              <a:rPr lang="fr-FR" sz="1300" dirty="0"/>
              <a:t>S</a:t>
            </a:r>
            <a:r>
              <a:rPr lang="fr-FR" sz="1300" dirty="0" smtClean="0"/>
              <a:t>oufrière,…) </a:t>
            </a:r>
            <a:endParaRPr lang="fr-FR" sz="1300" dirty="0"/>
          </a:p>
          <a:p>
            <a:pPr lvl="0">
              <a:buFont typeface="Wingdings" panose="05000000000000000000" pitchFamily="2" charset="2"/>
              <a:buChar char="§"/>
            </a:pPr>
            <a:r>
              <a:rPr lang="fr-FR" sz="1300" dirty="0"/>
              <a:t>&gt; 1 100 m : savane d’altitude </a:t>
            </a:r>
          </a:p>
          <a:p>
            <a:pPr lvl="0">
              <a:buFont typeface="Wingdings" panose="05000000000000000000" pitchFamily="2" charset="2"/>
              <a:buChar char="§"/>
            </a:pPr>
            <a:r>
              <a:rPr lang="fr-FR" sz="1300" dirty="0" smtClean="0"/>
              <a:t>Cœur </a:t>
            </a:r>
            <a:r>
              <a:rPr lang="fr-FR" sz="1300" dirty="0"/>
              <a:t>du PNG, forêts </a:t>
            </a:r>
            <a:r>
              <a:rPr lang="fr-FR" sz="1300" dirty="0" smtClean="0"/>
              <a:t>préservées, </a:t>
            </a:r>
            <a:r>
              <a:rPr lang="fr-FR" sz="1300" dirty="0"/>
              <a:t>beaucoup de forêts primaires =&gt; </a:t>
            </a:r>
            <a:r>
              <a:rPr lang="fr-FR" sz="1300" dirty="0" smtClean="0"/>
              <a:t>Critère </a:t>
            </a:r>
            <a:r>
              <a:rPr lang="fr-FR" sz="1300" dirty="0"/>
              <a:t>4 </a:t>
            </a:r>
          </a:p>
          <a:p>
            <a:pPr lvl="0">
              <a:buFont typeface="Wingdings" panose="05000000000000000000" pitchFamily="2" charset="2"/>
              <a:buChar char="§"/>
            </a:pPr>
            <a:endParaRPr lang="fr-FR" sz="1300" dirty="0"/>
          </a:p>
          <a:p>
            <a:pPr marL="0" lvl="0" indent="0">
              <a:buNone/>
            </a:pPr>
            <a:r>
              <a:rPr lang="fr-FR" sz="1300" b="1" dirty="0"/>
              <a:t>Martinique :</a:t>
            </a:r>
          </a:p>
          <a:p>
            <a:pPr lvl="0">
              <a:buFont typeface="Wingdings" panose="05000000000000000000" pitchFamily="2" charset="2"/>
              <a:buChar char="§"/>
            </a:pPr>
            <a:r>
              <a:rPr lang="fr-FR" sz="1300" dirty="0"/>
              <a:t>Concerne quelques hectares sur la Montagne Pelée ?</a:t>
            </a:r>
          </a:p>
          <a:p>
            <a:pPr lvl="0">
              <a:buFont typeface="Wingdings" panose="05000000000000000000" pitchFamily="2" charset="2"/>
              <a:buChar char="§"/>
            </a:pPr>
            <a:endParaRPr lang="fr-FR" sz="1300" dirty="0"/>
          </a:p>
          <a:p>
            <a:pPr marL="0" indent="0">
              <a:buNone/>
            </a:pPr>
            <a:r>
              <a:rPr lang="fr-FR" sz="1300" b="1" dirty="0"/>
              <a:t>Guyane : </a:t>
            </a:r>
            <a:r>
              <a:rPr lang="fr-FR" sz="1300" dirty="0"/>
              <a:t>(Chaîne Inini-Camopi) </a:t>
            </a:r>
          </a:p>
          <a:p>
            <a:pPr marL="0" indent="0">
              <a:buNone/>
            </a:pPr>
            <a:endParaRPr lang="fr-FR" sz="1300" dirty="0"/>
          </a:p>
          <a:p>
            <a:pPr marL="0" lvl="0" indent="0">
              <a:buNone/>
            </a:pPr>
            <a:r>
              <a:rPr lang="fr-FR" sz="1300" b="1" dirty="0" smtClean="0"/>
              <a:t>La Réunion :</a:t>
            </a:r>
          </a:p>
          <a:p>
            <a:pPr lvl="0">
              <a:buFont typeface="Wingdings" panose="05000000000000000000" pitchFamily="2" charset="2"/>
              <a:buChar char="§"/>
            </a:pPr>
            <a:r>
              <a:rPr lang="fr-FR" sz="1300" dirty="0" smtClean="0"/>
              <a:t>La forêt tropicale humide </a:t>
            </a:r>
            <a:r>
              <a:rPr lang="fr-FR" sz="1300" dirty="0" smtClean="0">
                <a:sym typeface="Wingdings" panose="05000000000000000000" pitchFamily="2" charset="2"/>
              </a:rPr>
              <a:t> </a:t>
            </a:r>
            <a:r>
              <a:rPr lang="fr-FR" sz="1300" dirty="0" smtClean="0"/>
              <a:t>volume sur pied 156 m/ha et 57 550 ha (Critère 1)</a:t>
            </a:r>
          </a:p>
          <a:p>
            <a:pPr lvl="0">
              <a:buFont typeface="Wingdings" panose="05000000000000000000" pitchFamily="2" charset="2"/>
              <a:buChar char="§"/>
            </a:pPr>
            <a:r>
              <a:rPr lang="fr-FR" sz="1300" dirty="0" smtClean="0">
                <a:solidFill>
                  <a:srgbClr val="272727"/>
                </a:solidFill>
                <a:ea typeface="Verdana"/>
                <a:cs typeface="Verdana"/>
                <a:sym typeface="Verdana"/>
              </a:rPr>
              <a:t>Brumes fréquentes, arbres couverts de mousses, lichens, et autres plantes épiphytes</a:t>
            </a:r>
          </a:p>
          <a:p>
            <a:pPr lvl="0">
              <a:buFont typeface="Wingdings" panose="05000000000000000000" pitchFamily="2" charset="2"/>
              <a:buChar char="§"/>
            </a:pPr>
            <a:r>
              <a:rPr lang="fr-FR" sz="1300" dirty="0">
                <a:solidFill>
                  <a:srgbClr val="272727"/>
                </a:solidFill>
                <a:ea typeface="Verdana"/>
                <a:cs typeface="Verdana"/>
                <a:sym typeface="Verdana"/>
              </a:rPr>
              <a:t>L</a:t>
            </a:r>
            <a:r>
              <a:rPr lang="fr-FR" sz="1300" dirty="0" smtClean="0">
                <a:solidFill>
                  <a:srgbClr val="272727"/>
                </a:solidFill>
                <a:ea typeface="Verdana"/>
                <a:cs typeface="Verdana"/>
                <a:sym typeface="Verdana"/>
              </a:rPr>
              <a:t>a basse canopée (8-10 m) : le </a:t>
            </a:r>
            <a:r>
              <a:rPr lang="fr-FR" sz="1300" dirty="0" err="1" smtClean="0">
                <a:solidFill>
                  <a:srgbClr val="272727"/>
                </a:solidFill>
                <a:ea typeface="Verdana"/>
                <a:cs typeface="Verdana"/>
                <a:sym typeface="Verdana"/>
              </a:rPr>
              <a:t>Mapou</a:t>
            </a:r>
            <a:r>
              <a:rPr lang="fr-FR" sz="1300" dirty="0" smtClean="0">
                <a:solidFill>
                  <a:srgbClr val="272727"/>
                </a:solidFill>
                <a:ea typeface="Verdana"/>
                <a:cs typeface="Verdana"/>
                <a:sym typeface="Verdana"/>
              </a:rPr>
              <a:t>, les </a:t>
            </a:r>
            <a:r>
              <a:rPr lang="fr-FR" sz="1300" dirty="0" err="1" smtClean="0">
                <a:solidFill>
                  <a:srgbClr val="272727"/>
                </a:solidFill>
                <a:ea typeface="Verdana"/>
                <a:cs typeface="Verdana"/>
                <a:sym typeface="Verdana"/>
              </a:rPr>
              <a:t>Mahots</a:t>
            </a:r>
            <a:r>
              <a:rPr lang="fr-FR" sz="1300" dirty="0" smtClean="0">
                <a:solidFill>
                  <a:srgbClr val="272727"/>
                </a:solidFill>
                <a:ea typeface="Verdana"/>
                <a:cs typeface="Verdana"/>
                <a:sym typeface="Verdana"/>
              </a:rPr>
              <a:t>, ou le Bois de tambour, nombreuses fougères arborescentes (Critère 4)</a:t>
            </a:r>
          </a:p>
          <a:p>
            <a:pPr marL="0" lvl="0" indent="0" rtl="0">
              <a:spcBef>
                <a:spcPts val="0"/>
              </a:spcBef>
              <a:buNone/>
            </a:pPr>
            <a:endParaRPr sz="1200" dirty="0"/>
          </a:p>
          <a:p>
            <a:pPr marL="0" indent="0">
              <a:buNone/>
            </a:pPr>
            <a:endParaRPr lang="fr" sz="1200" dirty="0"/>
          </a:p>
          <a:p>
            <a:pPr lvl="0" rtl="0">
              <a:spcBef>
                <a:spcPts val="0"/>
              </a:spcBef>
              <a:buFont typeface="Wingdings" panose="05000000000000000000" pitchFamily="2" charset="2"/>
              <a:buChar char="§"/>
            </a:pPr>
            <a:endParaRPr lang="fr" sz="1200" dirty="0"/>
          </a:p>
          <a:p>
            <a:pPr lvl="0" rtl="0">
              <a:spcBef>
                <a:spcPts val="0"/>
              </a:spcBef>
              <a:buNone/>
            </a:pPr>
            <a:endParaRPr sz="900" dirty="0"/>
          </a:p>
          <a:p>
            <a:pPr lvl="0" rtl="0">
              <a:spcBef>
                <a:spcPts val="0"/>
              </a:spcBef>
              <a:buClr>
                <a:schemeClr val="dk1"/>
              </a:buClr>
              <a:buFont typeface="Arial"/>
              <a:buNone/>
            </a:pPr>
            <a:endParaRPr sz="1100" dirty="0"/>
          </a:p>
          <a:p>
            <a:pPr lvl="0" rtl="0">
              <a:spcBef>
                <a:spcPts val="0"/>
              </a:spcBef>
              <a:buNone/>
            </a:pPr>
            <a:endParaRPr sz="900"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01391" y="522056"/>
            <a:ext cx="8229600" cy="3725680"/>
          </a:xfrm>
          <a:prstGeom prst="rect">
            <a:avLst/>
          </a:prstGeom>
        </p:spPr>
        <p:txBody>
          <a:bodyPr lIns="91425" tIns="91425" rIns="91425" bIns="91425" anchor="t" anchorCtr="0">
            <a:noAutofit/>
          </a:bodyPr>
          <a:lstStyle/>
          <a:p>
            <a:pPr lvl="0" rtl="0">
              <a:spcBef>
                <a:spcPts val="0"/>
              </a:spcBef>
              <a:buSzPct val="100000"/>
              <a:buFont typeface="Wingdings" panose="05000000000000000000" pitchFamily="2" charset="2"/>
              <a:buChar char="§"/>
            </a:pPr>
            <a:endParaRPr sz="1200" u="sng" dirty="0"/>
          </a:p>
          <a:p>
            <a:pPr marL="0" lvl="0" indent="0" rtl="0">
              <a:spcBef>
                <a:spcPts val="0"/>
              </a:spcBef>
              <a:buSzPct val="100000"/>
              <a:buNone/>
            </a:pPr>
            <a:r>
              <a:rPr lang="fr" sz="1400" b="1" dirty="0" smtClean="0"/>
              <a:t>Polynésie française :</a:t>
            </a:r>
          </a:p>
          <a:p>
            <a:pPr lvl="0" rtl="0">
              <a:spcBef>
                <a:spcPts val="0"/>
              </a:spcBef>
              <a:buSzPct val="100000"/>
              <a:buFont typeface="Wingdings" panose="05000000000000000000" pitchFamily="2" charset="2"/>
              <a:buChar char="§"/>
            </a:pPr>
            <a:r>
              <a:rPr lang="fr" sz="1400" dirty="0"/>
              <a:t>F</a:t>
            </a:r>
            <a:r>
              <a:rPr lang="fr" sz="1400" dirty="0" smtClean="0"/>
              <a:t>orêt </a:t>
            </a:r>
            <a:r>
              <a:rPr lang="fr" sz="1400" dirty="0"/>
              <a:t>de montagne (600-1500m) et forêt de haute montagne (1500-2000m) présentes à Tahiti, Moorea et Raiatea </a:t>
            </a:r>
            <a:r>
              <a:rPr lang="fr" sz="1400" dirty="0" smtClean="0"/>
              <a:t>(</a:t>
            </a:r>
            <a:r>
              <a:rPr lang="fr-FR" sz="1400" dirty="0" smtClean="0"/>
              <a:t>Critère</a:t>
            </a:r>
            <a:r>
              <a:rPr lang="fr" sz="1400" dirty="0" smtClean="0"/>
              <a:t> </a:t>
            </a:r>
            <a:r>
              <a:rPr lang="fr" sz="1400" dirty="0"/>
              <a:t>1)</a:t>
            </a:r>
          </a:p>
          <a:p>
            <a:pPr lvl="0" rtl="0">
              <a:spcBef>
                <a:spcPts val="0"/>
              </a:spcBef>
              <a:buSzPct val="100000"/>
              <a:buFont typeface="Wingdings" panose="05000000000000000000" pitchFamily="2" charset="2"/>
              <a:buChar char="§"/>
            </a:pPr>
            <a:r>
              <a:rPr lang="fr" sz="1400" dirty="0"/>
              <a:t>Forêts majoritairement </a:t>
            </a:r>
            <a:r>
              <a:rPr lang="fr" sz="1400" dirty="0" smtClean="0"/>
              <a:t>primaires (</a:t>
            </a:r>
            <a:r>
              <a:rPr lang="fr-FR" sz="1400" dirty="0" smtClean="0"/>
              <a:t>Critère</a:t>
            </a:r>
            <a:r>
              <a:rPr lang="fr" sz="1400" dirty="0" smtClean="0"/>
              <a:t> </a:t>
            </a:r>
            <a:r>
              <a:rPr lang="fr" sz="1400" dirty="0"/>
              <a:t>4)</a:t>
            </a:r>
          </a:p>
          <a:p>
            <a:pPr lvl="0" rtl="0">
              <a:spcBef>
                <a:spcPts val="0"/>
              </a:spcBef>
              <a:buSzPct val="100000"/>
              <a:buFont typeface="Wingdings" panose="05000000000000000000" pitchFamily="2" charset="2"/>
              <a:buChar char="§"/>
            </a:pPr>
            <a:r>
              <a:rPr lang="fr" sz="1400" dirty="0"/>
              <a:t>Pas d’aires protégées concernant ce type de forêt </a:t>
            </a:r>
            <a:r>
              <a:rPr lang="fr" sz="1400" dirty="0" smtClean="0"/>
              <a:t>(</a:t>
            </a:r>
            <a:r>
              <a:rPr lang="fr-FR" sz="1400" dirty="0" smtClean="0"/>
              <a:t>Critère</a:t>
            </a:r>
            <a:r>
              <a:rPr lang="fr" sz="1400" dirty="0" smtClean="0"/>
              <a:t> </a:t>
            </a:r>
            <a:r>
              <a:rPr lang="fr" sz="1400" dirty="0"/>
              <a:t>5</a:t>
            </a:r>
            <a:r>
              <a:rPr lang="fr" sz="1400" dirty="0" smtClean="0"/>
              <a:t>)</a:t>
            </a:r>
          </a:p>
          <a:p>
            <a:pPr lvl="0" rtl="0">
              <a:spcBef>
                <a:spcPts val="0"/>
              </a:spcBef>
              <a:buSzPct val="100000"/>
              <a:buFont typeface="Wingdings" panose="05000000000000000000" pitchFamily="2" charset="2"/>
              <a:buChar char="§"/>
            </a:pPr>
            <a:endParaRPr lang="fr" sz="1400" dirty="0" smtClean="0"/>
          </a:p>
          <a:p>
            <a:pPr lvl="0" rtl="0">
              <a:spcBef>
                <a:spcPts val="0"/>
              </a:spcBef>
              <a:buSzPct val="100000"/>
              <a:buFont typeface="Wingdings" panose="05000000000000000000" pitchFamily="2" charset="2"/>
              <a:buChar char="§"/>
            </a:pPr>
            <a:endParaRPr lang="fr" sz="1400" dirty="0"/>
          </a:p>
          <a:p>
            <a:pPr marL="0" lvl="0" indent="0" rtl="0">
              <a:spcBef>
                <a:spcPts val="0"/>
              </a:spcBef>
              <a:buSzPct val="100000"/>
              <a:buNone/>
            </a:pPr>
            <a:r>
              <a:rPr lang="fr" sz="1400" b="1" dirty="0"/>
              <a:t>Nouvelle-Calédonie :</a:t>
            </a:r>
          </a:p>
          <a:p>
            <a:pPr lvl="0" indent="-228600" rtl="0">
              <a:lnSpc>
                <a:spcPct val="115000"/>
              </a:lnSpc>
              <a:spcBef>
                <a:spcPts val="0"/>
              </a:spcBef>
              <a:buSzPct val="100000"/>
              <a:buFont typeface="Wingdings" panose="05000000000000000000" pitchFamily="2" charset="2"/>
              <a:buChar char="§"/>
            </a:pPr>
            <a:r>
              <a:rPr lang="fr" sz="1400" dirty="0" smtClean="0"/>
              <a:t>Environ </a:t>
            </a:r>
            <a:r>
              <a:rPr lang="fr" sz="1400" dirty="0"/>
              <a:t>10 000 ha de forêts denses humides </a:t>
            </a:r>
            <a:r>
              <a:rPr lang="fr" sz="1400" dirty="0" smtClean="0"/>
              <a:t>(</a:t>
            </a:r>
            <a:r>
              <a:rPr lang="fr-FR" sz="1400" dirty="0" smtClean="0"/>
              <a:t>Critère</a:t>
            </a:r>
            <a:r>
              <a:rPr lang="fr" sz="1400" dirty="0" smtClean="0"/>
              <a:t> </a:t>
            </a:r>
            <a:r>
              <a:rPr lang="fr" sz="1400" dirty="0"/>
              <a:t>1)</a:t>
            </a:r>
          </a:p>
          <a:p>
            <a:pPr lvl="0" indent="-228600" rtl="0">
              <a:lnSpc>
                <a:spcPct val="115000"/>
              </a:lnSpc>
              <a:spcBef>
                <a:spcPts val="0"/>
              </a:spcBef>
              <a:buSzPct val="100000"/>
              <a:buFont typeface="Wingdings" panose="05000000000000000000" pitchFamily="2" charset="2"/>
              <a:buChar char="§"/>
            </a:pPr>
            <a:r>
              <a:rPr lang="fr" sz="1400" dirty="0" smtClean="0"/>
              <a:t>Sommets </a:t>
            </a:r>
            <a:r>
              <a:rPr lang="fr" sz="1400" dirty="0"/>
              <a:t>et crêtes de la chaîne principale de montagne Grande Terre à 1 000-1 500 m d’altitude </a:t>
            </a:r>
            <a:r>
              <a:rPr lang="fr" sz="1400" dirty="0" smtClean="0"/>
              <a:t>(</a:t>
            </a:r>
            <a:r>
              <a:rPr lang="fr-FR" sz="1400" dirty="0" smtClean="0"/>
              <a:t>Critère</a:t>
            </a:r>
            <a:r>
              <a:rPr lang="fr" sz="1400" dirty="0" smtClean="0"/>
              <a:t> </a:t>
            </a:r>
            <a:r>
              <a:rPr lang="fr" sz="1400" dirty="0"/>
              <a:t>1)</a:t>
            </a:r>
          </a:p>
          <a:p>
            <a:pPr lvl="0" indent="-228600" rtl="0">
              <a:lnSpc>
                <a:spcPct val="115000"/>
              </a:lnSpc>
              <a:spcBef>
                <a:spcPts val="0"/>
              </a:spcBef>
              <a:buSzPct val="100000"/>
              <a:buFont typeface="Wingdings" panose="05000000000000000000" pitchFamily="2" charset="2"/>
              <a:buChar char="§"/>
            </a:pPr>
            <a:r>
              <a:rPr lang="fr" sz="1400" dirty="0" smtClean="0"/>
              <a:t>Peu </a:t>
            </a:r>
            <a:r>
              <a:rPr lang="fr" sz="1400" dirty="0"/>
              <a:t>menacée car </a:t>
            </a:r>
            <a:r>
              <a:rPr lang="fr" sz="1400" dirty="0" smtClean="0"/>
              <a:t>difficultés </a:t>
            </a:r>
            <a:r>
              <a:rPr lang="fr" sz="1400" dirty="0"/>
              <a:t>d’accès </a:t>
            </a:r>
            <a:r>
              <a:rPr lang="fr" sz="1400" dirty="0" smtClean="0"/>
              <a:t>(</a:t>
            </a:r>
            <a:r>
              <a:rPr lang="fr-FR" sz="1400" dirty="0" smtClean="0"/>
              <a:t>Critère</a:t>
            </a:r>
            <a:r>
              <a:rPr lang="fr" sz="1400" dirty="0" smtClean="0"/>
              <a:t> </a:t>
            </a:r>
            <a:r>
              <a:rPr lang="fr" sz="1400" dirty="0"/>
              <a:t>2)</a:t>
            </a:r>
          </a:p>
          <a:p>
            <a:pPr lvl="0" rtl="0">
              <a:spcBef>
                <a:spcPts val="0"/>
              </a:spcBef>
              <a:buNone/>
            </a:pPr>
            <a:endParaRPr sz="1100" dirty="0"/>
          </a:p>
          <a:p>
            <a:pPr lvl="0" rtl="0">
              <a:spcBef>
                <a:spcPts val="0"/>
              </a:spcBef>
              <a:buNone/>
            </a:pPr>
            <a:endParaRPr sz="1100" dirty="0"/>
          </a:p>
          <a:p>
            <a:pPr>
              <a:spcBef>
                <a:spcPts val="0"/>
              </a:spcBef>
              <a:buNone/>
            </a:pPr>
            <a:endParaRPr sz="1200"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48102" y="355600"/>
            <a:ext cx="1454148" cy="674736"/>
          </a:xfrm>
        </p:spPr>
        <p:txBody>
          <a:bodyPr/>
          <a:lstStyle/>
          <a:p>
            <a:r>
              <a:rPr lang="fr-FR" dirty="0" smtClean="0">
                <a:solidFill>
                  <a:schemeClr val="accent3">
                    <a:lumMod val="75000"/>
                  </a:schemeClr>
                </a:solidFill>
              </a:rPr>
              <a:t>Plantation</a:t>
            </a:r>
            <a:endParaRPr lang="fr-FR" dirty="0">
              <a:solidFill>
                <a:schemeClr val="accent3">
                  <a:lumMod val="75000"/>
                </a:schemeClr>
              </a:solidFill>
            </a:endParaRPr>
          </a:p>
        </p:txBody>
      </p:sp>
      <p:sp>
        <p:nvSpPr>
          <p:cNvPr id="3" name="Espace réservé du texte 2"/>
          <p:cNvSpPr>
            <a:spLocks noGrp="1"/>
          </p:cNvSpPr>
          <p:nvPr>
            <p:ph type="body" idx="1"/>
          </p:nvPr>
        </p:nvSpPr>
        <p:spPr>
          <a:xfrm>
            <a:off x="2825667" y="3879260"/>
            <a:ext cx="3499018" cy="331793"/>
          </a:xfrm>
        </p:spPr>
        <p:txBody>
          <a:bodyPr>
            <a:normAutofit fontScale="92500"/>
          </a:bodyPr>
          <a:lstStyle/>
          <a:p>
            <a:r>
              <a:rPr lang="fr-FR" sz="1200" b="1" dirty="0" smtClean="0"/>
              <a:t>Martinique – Plantation de </a:t>
            </a:r>
            <a:r>
              <a:rPr lang="fr-FR" sz="1200" b="1" dirty="0" err="1" smtClean="0"/>
              <a:t>Mahoganys</a:t>
            </a:r>
            <a:r>
              <a:rPr lang="fr-FR" sz="1200" b="1" dirty="0" smtClean="0"/>
              <a:t> (ONF, ND)</a:t>
            </a:r>
            <a:endParaRPr lang="fr-FR" sz="1200" b="1" dirty="0"/>
          </a:p>
        </p:txBody>
      </p:sp>
      <p:pic>
        <p:nvPicPr>
          <p:cNvPr id="4" name="Image 3"/>
          <p:cNvPicPr>
            <a:picLocks noChangeAspect="1"/>
          </p:cNvPicPr>
          <p:nvPr/>
        </p:nvPicPr>
        <p:blipFill>
          <a:blip r:embed="rId2"/>
          <a:stretch>
            <a:fillRect/>
          </a:stretch>
        </p:blipFill>
        <p:spPr>
          <a:xfrm>
            <a:off x="2716129" y="1260136"/>
            <a:ext cx="3492165" cy="2619124"/>
          </a:xfrm>
          <a:prstGeom prst="rect">
            <a:avLst/>
          </a:prstGeom>
        </p:spPr>
      </p:pic>
    </p:spTree>
    <p:extLst>
      <p:ext uri="{BB962C8B-B14F-4D97-AF65-F5344CB8AC3E}">
        <p14:creationId xmlns:p14="http://schemas.microsoft.com/office/powerpoint/2010/main" xmlns="" val="326026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stretch>
            <a:fillRect/>
          </a:stretch>
        </p:blipFill>
        <p:spPr>
          <a:xfrm>
            <a:off x="829831" y="233277"/>
            <a:ext cx="3260559" cy="4686256"/>
          </a:xfrm>
          <a:prstGeom prst="rect">
            <a:avLst/>
          </a:prstGeom>
        </p:spPr>
      </p:pic>
      <p:pic>
        <p:nvPicPr>
          <p:cNvPr id="5" name="Shape 30"/>
          <p:cNvPicPr preferRelativeResize="0"/>
          <p:nvPr/>
        </p:nvPicPr>
        <p:blipFill>
          <a:blip r:embed="rId3"/>
          <a:stretch>
            <a:fillRect/>
          </a:stretch>
        </p:blipFill>
        <p:spPr>
          <a:xfrm>
            <a:off x="4090390" y="221247"/>
            <a:ext cx="4091084" cy="4242470"/>
          </a:xfrm>
          <a:prstGeom prst="rect">
            <a:avLst/>
          </a:prstGeom>
        </p:spPr>
      </p:pic>
      <p:sp>
        <p:nvSpPr>
          <p:cNvPr id="6" name="ZoneTexte 5"/>
          <p:cNvSpPr txBox="1"/>
          <p:nvPr/>
        </p:nvSpPr>
        <p:spPr>
          <a:xfrm>
            <a:off x="58466" y="4634480"/>
            <a:ext cx="771365" cy="307777"/>
          </a:xfrm>
          <a:prstGeom prst="rect">
            <a:avLst/>
          </a:prstGeom>
          <a:noFill/>
        </p:spPr>
        <p:txBody>
          <a:bodyPr wrap="none" rtlCol="0">
            <a:spAutoFit/>
          </a:bodyPr>
          <a:lstStyle/>
          <a:p>
            <a:r>
              <a:rPr lang="fr-FR" b="1" dirty="0" smtClean="0">
                <a:latin typeface="+mn-lt"/>
              </a:rPr>
              <a:t>Guyane</a:t>
            </a:r>
            <a:endParaRPr lang="fr-FR" b="1" dirty="0">
              <a:latin typeface="+mn-lt"/>
            </a:endParaRPr>
          </a:p>
        </p:txBody>
      </p:sp>
      <p:sp>
        <p:nvSpPr>
          <p:cNvPr id="7" name="ZoneTexte 6"/>
          <p:cNvSpPr txBox="1"/>
          <p:nvPr/>
        </p:nvSpPr>
        <p:spPr>
          <a:xfrm>
            <a:off x="4090390" y="4463717"/>
            <a:ext cx="1040670" cy="307777"/>
          </a:xfrm>
          <a:prstGeom prst="rect">
            <a:avLst/>
          </a:prstGeom>
          <a:noFill/>
        </p:spPr>
        <p:txBody>
          <a:bodyPr wrap="none" rtlCol="0">
            <a:spAutoFit/>
          </a:bodyPr>
          <a:lstStyle/>
          <a:p>
            <a:r>
              <a:rPr lang="fr-FR" b="1" dirty="0" smtClean="0">
                <a:latin typeface="+mn-lt"/>
              </a:rPr>
              <a:t>Martinique</a:t>
            </a:r>
            <a:endParaRPr lang="fr-FR" b="1" dirty="0">
              <a:latin typeface="+mn-lt"/>
            </a:endParaRPr>
          </a:p>
        </p:txBody>
      </p:sp>
    </p:spTree>
    <p:extLst>
      <p:ext uri="{BB962C8B-B14F-4D97-AF65-F5344CB8AC3E}">
        <p14:creationId xmlns:p14="http://schemas.microsoft.com/office/powerpoint/2010/main" xmlns="" val="2762886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Shape 85"/>
          <p:cNvSpPr txBox="1">
            <a:spLocks noGrp="1"/>
          </p:cNvSpPr>
          <p:nvPr>
            <p:ph type="body" idx="1"/>
          </p:nvPr>
        </p:nvSpPr>
        <p:spPr>
          <a:xfrm>
            <a:off x="630374" y="761605"/>
            <a:ext cx="8229600" cy="3854735"/>
          </a:xfrm>
          <a:prstGeom prst="rect">
            <a:avLst/>
          </a:prstGeom>
        </p:spPr>
        <p:txBody>
          <a:bodyPr lIns="91425" tIns="91425" rIns="91425" bIns="91425" anchor="t" anchorCtr="0">
            <a:noAutofit/>
          </a:bodyPr>
          <a:lstStyle/>
          <a:p>
            <a:pPr marL="0" lvl="0" indent="0" algn="just" rtl="0">
              <a:lnSpc>
                <a:spcPct val="115000"/>
              </a:lnSpc>
              <a:spcBef>
                <a:spcPts val="0"/>
              </a:spcBef>
              <a:buNone/>
            </a:pPr>
            <a:r>
              <a:rPr lang="fr" sz="1400" b="1" dirty="0" smtClean="0">
                <a:solidFill>
                  <a:srgbClr val="000000"/>
                </a:solidFill>
              </a:rPr>
              <a:t>Guadeloupe </a:t>
            </a:r>
            <a:r>
              <a:rPr lang="fr" sz="1400" b="1" dirty="0">
                <a:solidFill>
                  <a:srgbClr val="000000"/>
                </a:solidFill>
              </a:rPr>
              <a:t>: </a:t>
            </a:r>
          </a:p>
          <a:p>
            <a:pPr lvl="0" algn="just" rtl="0">
              <a:lnSpc>
                <a:spcPct val="115000"/>
              </a:lnSpc>
              <a:spcBef>
                <a:spcPts val="0"/>
              </a:spcBef>
              <a:buFont typeface="Wingdings" panose="05000000000000000000" pitchFamily="2" charset="2"/>
              <a:buChar char="§"/>
            </a:pPr>
            <a:r>
              <a:rPr lang="fr" sz="1400" dirty="0" smtClean="0">
                <a:solidFill>
                  <a:srgbClr val="000000"/>
                </a:solidFill>
              </a:rPr>
              <a:t>4 </a:t>
            </a:r>
            <a:r>
              <a:rPr lang="fr" sz="1400" dirty="0">
                <a:solidFill>
                  <a:srgbClr val="000000"/>
                </a:solidFill>
              </a:rPr>
              <a:t>200 ha de </a:t>
            </a:r>
            <a:r>
              <a:rPr lang="fr" sz="1400" dirty="0" smtClean="0">
                <a:solidFill>
                  <a:srgbClr val="000000"/>
                </a:solidFill>
              </a:rPr>
              <a:t>plantations, </a:t>
            </a:r>
            <a:r>
              <a:rPr lang="fr" sz="1400" dirty="0">
                <a:solidFill>
                  <a:srgbClr val="000000"/>
                </a:solidFill>
              </a:rPr>
              <a:t>zones tempérées de Base-Terre </a:t>
            </a:r>
          </a:p>
          <a:p>
            <a:pPr lvl="0" algn="just" rtl="0">
              <a:lnSpc>
                <a:spcPct val="115000"/>
              </a:lnSpc>
              <a:spcBef>
                <a:spcPts val="0"/>
              </a:spcBef>
              <a:buFont typeface="Wingdings" panose="05000000000000000000" pitchFamily="2" charset="2"/>
              <a:buChar char="§"/>
            </a:pPr>
            <a:r>
              <a:rPr lang="fr" sz="1400" dirty="0" smtClean="0">
                <a:solidFill>
                  <a:srgbClr val="000000"/>
                </a:solidFill>
              </a:rPr>
              <a:t>Principalement </a:t>
            </a:r>
            <a:r>
              <a:rPr lang="fr" sz="1400" dirty="0">
                <a:solidFill>
                  <a:srgbClr val="000000"/>
                </a:solidFill>
              </a:rPr>
              <a:t>Mahogany (+ laurier rose), seule espèce à valeure commerciale : 0,8 millions de m3 </a:t>
            </a:r>
            <a:r>
              <a:rPr lang="fr" sz="1400" dirty="0" smtClean="0">
                <a:solidFill>
                  <a:srgbClr val="000000"/>
                </a:solidFill>
              </a:rPr>
              <a:t> (</a:t>
            </a:r>
            <a:r>
              <a:rPr lang="fr-FR" sz="1400" dirty="0" smtClean="0">
                <a:solidFill>
                  <a:srgbClr val="000000"/>
                </a:solidFill>
              </a:rPr>
              <a:t>Critère</a:t>
            </a:r>
            <a:r>
              <a:rPr lang="fr" sz="1400" dirty="0" smtClean="0">
                <a:solidFill>
                  <a:srgbClr val="000000"/>
                </a:solidFill>
              </a:rPr>
              <a:t> 1) </a:t>
            </a:r>
            <a:endParaRPr lang="fr" sz="1400" dirty="0">
              <a:solidFill>
                <a:srgbClr val="000000"/>
              </a:solidFill>
            </a:endParaRPr>
          </a:p>
          <a:p>
            <a:pPr lvl="0" algn="just" rtl="0">
              <a:lnSpc>
                <a:spcPct val="115000"/>
              </a:lnSpc>
              <a:spcBef>
                <a:spcPts val="0"/>
              </a:spcBef>
              <a:buFont typeface="Wingdings" panose="05000000000000000000" pitchFamily="2" charset="2"/>
              <a:buChar char="§"/>
            </a:pPr>
            <a:r>
              <a:rPr lang="fr" sz="1400" dirty="0" smtClean="0"/>
              <a:t>Peuplements </a:t>
            </a:r>
            <a:r>
              <a:rPr lang="fr" sz="1400" dirty="0"/>
              <a:t>touchés par fourmis du Manioc et scolytes (&gt;45 </a:t>
            </a:r>
            <a:r>
              <a:rPr lang="fr" sz="1400" dirty="0" smtClean="0"/>
              <a:t>ans) (</a:t>
            </a:r>
            <a:r>
              <a:rPr lang="fr-FR" sz="1400" dirty="0" smtClean="0"/>
              <a:t>Critère</a:t>
            </a:r>
            <a:r>
              <a:rPr lang="fr" sz="1400" dirty="0" smtClean="0"/>
              <a:t> 2)</a:t>
            </a:r>
            <a:endParaRPr lang="fr" sz="1400" dirty="0"/>
          </a:p>
          <a:p>
            <a:pPr lvl="0" algn="just" rtl="0">
              <a:lnSpc>
                <a:spcPct val="115000"/>
              </a:lnSpc>
              <a:spcBef>
                <a:spcPts val="0"/>
              </a:spcBef>
              <a:buFont typeface="Wingdings" panose="05000000000000000000" pitchFamily="2" charset="2"/>
              <a:buChar char="§"/>
            </a:pPr>
            <a:r>
              <a:rPr lang="fr" sz="1400" dirty="0" smtClean="0">
                <a:solidFill>
                  <a:srgbClr val="000000"/>
                </a:solidFill>
              </a:rPr>
              <a:t>Seulement  </a:t>
            </a:r>
            <a:r>
              <a:rPr lang="fr" sz="1400" dirty="0">
                <a:solidFill>
                  <a:srgbClr val="000000"/>
                </a:solidFill>
              </a:rPr>
              <a:t>24 m3 de bois d’oeuvre </a:t>
            </a:r>
            <a:r>
              <a:rPr lang="fr" sz="1400" dirty="0" smtClean="0">
                <a:solidFill>
                  <a:srgbClr val="000000"/>
                </a:solidFill>
              </a:rPr>
              <a:t>commercialisés </a:t>
            </a:r>
            <a:r>
              <a:rPr lang="fr" sz="1400" dirty="0">
                <a:solidFill>
                  <a:srgbClr val="000000"/>
                </a:solidFill>
              </a:rPr>
              <a:t>en 2010 </a:t>
            </a:r>
            <a:r>
              <a:rPr lang="fr" sz="1400" dirty="0" smtClean="0">
                <a:solidFill>
                  <a:srgbClr val="000000"/>
                </a:solidFill>
              </a:rPr>
              <a:t>(</a:t>
            </a:r>
            <a:r>
              <a:rPr lang="fr-FR" sz="1400" dirty="0" smtClean="0">
                <a:solidFill>
                  <a:srgbClr val="000000"/>
                </a:solidFill>
              </a:rPr>
              <a:t>Critère</a:t>
            </a:r>
            <a:r>
              <a:rPr lang="fr" sz="1400" dirty="0" smtClean="0">
                <a:solidFill>
                  <a:srgbClr val="000000"/>
                </a:solidFill>
              </a:rPr>
              <a:t> 3)</a:t>
            </a:r>
          </a:p>
          <a:p>
            <a:pPr lvl="0" algn="just" rtl="0">
              <a:lnSpc>
                <a:spcPct val="115000"/>
              </a:lnSpc>
              <a:spcBef>
                <a:spcPts val="0"/>
              </a:spcBef>
              <a:buFont typeface="Wingdings" panose="05000000000000000000" pitchFamily="2" charset="2"/>
              <a:buChar char="§"/>
            </a:pPr>
            <a:endParaRPr lang="fr" sz="1400" dirty="0">
              <a:solidFill>
                <a:srgbClr val="000000"/>
              </a:solidFill>
            </a:endParaRPr>
          </a:p>
          <a:p>
            <a:pPr marL="0" lvl="0" indent="0" algn="just">
              <a:lnSpc>
                <a:spcPct val="115000"/>
              </a:lnSpc>
              <a:buClr>
                <a:srgbClr val="D9B247"/>
              </a:buClr>
              <a:buNone/>
            </a:pPr>
            <a:r>
              <a:rPr lang="fr" sz="1400" b="1" dirty="0">
                <a:solidFill>
                  <a:srgbClr val="000000"/>
                </a:solidFill>
                <a:cs typeface="Arial"/>
                <a:sym typeface="Arial"/>
              </a:rPr>
              <a:t>Martinique :</a:t>
            </a:r>
          </a:p>
          <a:p>
            <a:pPr lvl="0">
              <a:lnSpc>
                <a:spcPct val="115000"/>
              </a:lnSpc>
              <a:buClr>
                <a:srgbClr val="D9B247"/>
              </a:buClr>
              <a:buFont typeface="Wingdings" panose="05000000000000000000" pitchFamily="2" charset="2"/>
              <a:buChar char="§"/>
            </a:pPr>
            <a:r>
              <a:rPr lang="fr" sz="1400" dirty="0" smtClean="0">
                <a:solidFill>
                  <a:srgbClr val="000000"/>
                </a:solidFill>
                <a:cs typeface="Arial"/>
                <a:sym typeface="Arial"/>
              </a:rPr>
              <a:t>2 400 </a:t>
            </a:r>
            <a:r>
              <a:rPr lang="fr" sz="1400" dirty="0">
                <a:solidFill>
                  <a:srgbClr val="000000"/>
                </a:solidFill>
                <a:cs typeface="Arial"/>
                <a:sym typeface="Arial"/>
              </a:rPr>
              <a:t>ha de Mahogany </a:t>
            </a:r>
          </a:p>
          <a:p>
            <a:pPr lvl="0">
              <a:lnSpc>
                <a:spcPct val="115000"/>
              </a:lnSpc>
              <a:buClr>
                <a:srgbClr val="D9B247"/>
              </a:buClr>
              <a:buFont typeface="Wingdings" panose="05000000000000000000" pitchFamily="2" charset="2"/>
              <a:buChar char="§"/>
            </a:pPr>
            <a:r>
              <a:rPr lang="fr" sz="1400" dirty="0" smtClean="0">
                <a:solidFill>
                  <a:srgbClr val="000000"/>
                </a:solidFill>
                <a:cs typeface="Arial"/>
                <a:sym typeface="Arial"/>
              </a:rPr>
              <a:t>Production annuelle 4 000 </a:t>
            </a:r>
            <a:r>
              <a:rPr lang="fr" sz="1400" dirty="0">
                <a:solidFill>
                  <a:srgbClr val="000000"/>
                </a:solidFill>
                <a:cs typeface="Arial"/>
                <a:sym typeface="Arial"/>
              </a:rPr>
              <a:t>à </a:t>
            </a:r>
            <a:r>
              <a:rPr lang="fr" sz="1400" dirty="0" smtClean="0">
                <a:solidFill>
                  <a:srgbClr val="000000"/>
                </a:solidFill>
                <a:cs typeface="Arial"/>
                <a:sym typeface="Arial"/>
              </a:rPr>
              <a:t>5 500 </a:t>
            </a:r>
            <a:r>
              <a:rPr lang="fr" sz="1400" dirty="0">
                <a:solidFill>
                  <a:srgbClr val="000000"/>
                </a:solidFill>
                <a:cs typeface="Arial"/>
                <a:sym typeface="Arial"/>
              </a:rPr>
              <a:t>m3 de bois </a:t>
            </a:r>
            <a:r>
              <a:rPr lang="fr" sz="1400" dirty="0" smtClean="0">
                <a:solidFill>
                  <a:srgbClr val="000000"/>
                </a:solidFill>
                <a:cs typeface="Arial"/>
                <a:sym typeface="Wingdings" panose="05000000000000000000" pitchFamily="2" charset="2"/>
              </a:rPr>
              <a:t> </a:t>
            </a:r>
            <a:r>
              <a:rPr lang="fr" sz="1400" dirty="0" smtClean="0">
                <a:solidFill>
                  <a:srgbClr val="000000"/>
                </a:solidFill>
                <a:cs typeface="Arial"/>
                <a:sym typeface="Arial"/>
              </a:rPr>
              <a:t>bois </a:t>
            </a:r>
            <a:r>
              <a:rPr lang="fr" sz="1400" dirty="0">
                <a:solidFill>
                  <a:srgbClr val="000000"/>
                </a:solidFill>
                <a:cs typeface="Arial"/>
                <a:sym typeface="Arial"/>
              </a:rPr>
              <a:t>d’oeuvre (</a:t>
            </a:r>
            <a:r>
              <a:rPr lang="fr" sz="1400" dirty="0" smtClean="0">
                <a:solidFill>
                  <a:srgbClr val="000000"/>
                </a:solidFill>
                <a:cs typeface="Arial"/>
                <a:sym typeface="Arial"/>
              </a:rPr>
              <a:t>artisanat </a:t>
            </a:r>
            <a:r>
              <a:rPr lang="fr" sz="1400" dirty="0">
                <a:solidFill>
                  <a:srgbClr val="000000"/>
                </a:solidFill>
                <a:cs typeface="Arial"/>
                <a:sym typeface="Arial"/>
              </a:rPr>
              <a:t>et </a:t>
            </a:r>
            <a:r>
              <a:rPr lang="fr" sz="1400" dirty="0" smtClean="0">
                <a:solidFill>
                  <a:srgbClr val="000000"/>
                </a:solidFill>
                <a:cs typeface="Arial"/>
                <a:sym typeface="Arial"/>
              </a:rPr>
              <a:t>ameublement local). </a:t>
            </a:r>
          </a:p>
          <a:p>
            <a:pPr lvl="0">
              <a:lnSpc>
                <a:spcPct val="115000"/>
              </a:lnSpc>
              <a:buClr>
                <a:srgbClr val="D9B247"/>
              </a:buClr>
              <a:buFont typeface="Wingdings" panose="05000000000000000000" pitchFamily="2" charset="2"/>
              <a:buChar char="§"/>
            </a:pPr>
            <a:r>
              <a:rPr lang="fr" sz="1400" dirty="0" smtClean="0">
                <a:solidFill>
                  <a:srgbClr val="000000"/>
                </a:solidFill>
                <a:cs typeface="Arial"/>
                <a:sym typeface="Arial"/>
              </a:rPr>
              <a:t>Importation de bois </a:t>
            </a:r>
            <a:r>
              <a:rPr lang="fr" sz="1400" dirty="0" smtClean="0">
                <a:solidFill>
                  <a:srgbClr val="000000"/>
                </a:solidFill>
                <a:cs typeface="Arial"/>
                <a:sym typeface="Wingdings" panose="05000000000000000000" pitchFamily="2" charset="2"/>
              </a:rPr>
              <a:t> danger</a:t>
            </a:r>
          </a:p>
          <a:p>
            <a:pPr lvl="0">
              <a:lnSpc>
                <a:spcPct val="115000"/>
              </a:lnSpc>
              <a:buClr>
                <a:srgbClr val="D9B247"/>
              </a:buClr>
              <a:buFont typeface="Wingdings" panose="05000000000000000000" pitchFamily="2" charset="2"/>
              <a:buChar char="§"/>
            </a:pPr>
            <a:r>
              <a:rPr lang="fr" sz="1400" dirty="0" smtClean="0">
                <a:solidFill>
                  <a:srgbClr val="000000"/>
                </a:solidFill>
                <a:cs typeface="Arial"/>
                <a:sym typeface="Arial"/>
              </a:rPr>
              <a:t>Productivité </a:t>
            </a:r>
            <a:r>
              <a:rPr lang="fr" sz="1400" dirty="0">
                <a:solidFill>
                  <a:srgbClr val="000000"/>
                </a:solidFill>
                <a:cs typeface="Arial"/>
                <a:sym typeface="Arial"/>
              </a:rPr>
              <a:t>de 194 </a:t>
            </a:r>
            <a:r>
              <a:rPr lang="fr" sz="1400" dirty="0" smtClean="0">
                <a:solidFill>
                  <a:srgbClr val="000000"/>
                </a:solidFill>
                <a:cs typeface="Arial"/>
                <a:sym typeface="Arial"/>
              </a:rPr>
              <a:t>m3/ha (</a:t>
            </a:r>
            <a:r>
              <a:rPr lang="fr-FR" sz="1400" dirty="0" smtClean="0">
                <a:solidFill>
                  <a:srgbClr val="000000"/>
                </a:solidFill>
                <a:cs typeface="Arial"/>
                <a:sym typeface="Arial"/>
              </a:rPr>
              <a:t>Critère</a:t>
            </a:r>
            <a:r>
              <a:rPr lang="fr" sz="1400" dirty="0" smtClean="0">
                <a:solidFill>
                  <a:srgbClr val="000000"/>
                </a:solidFill>
                <a:cs typeface="Arial"/>
                <a:sym typeface="Arial"/>
              </a:rPr>
              <a:t> 3)</a:t>
            </a:r>
          </a:p>
          <a:p>
            <a:pPr lvl="0">
              <a:lnSpc>
                <a:spcPct val="115000"/>
              </a:lnSpc>
              <a:buClr>
                <a:srgbClr val="D9B247"/>
              </a:buClr>
              <a:buFont typeface="Wingdings" panose="05000000000000000000" pitchFamily="2" charset="2"/>
              <a:buChar char="§"/>
            </a:pPr>
            <a:r>
              <a:rPr lang="fr-FR" sz="1400" dirty="0" smtClean="0">
                <a:solidFill>
                  <a:srgbClr val="000000"/>
                </a:solidFill>
                <a:cs typeface="Arial"/>
                <a:sym typeface="Arial"/>
              </a:rPr>
              <a:t>Critère</a:t>
            </a:r>
            <a:r>
              <a:rPr lang="fr" sz="1400" dirty="0" smtClean="0">
                <a:solidFill>
                  <a:srgbClr val="000000"/>
                </a:solidFill>
                <a:cs typeface="Arial"/>
                <a:sym typeface="Arial"/>
              </a:rPr>
              <a:t> </a:t>
            </a:r>
            <a:r>
              <a:rPr lang="fr" sz="1400" dirty="0">
                <a:solidFill>
                  <a:srgbClr val="000000"/>
                </a:solidFill>
                <a:cs typeface="Arial"/>
                <a:sym typeface="Arial"/>
              </a:rPr>
              <a:t>2 pour </a:t>
            </a:r>
            <a:r>
              <a:rPr lang="fr" sz="1400" dirty="0" smtClean="0">
                <a:solidFill>
                  <a:srgbClr val="000000"/>
                </a:solidFill>
                <a:cs typeface="Arial"/>
                <a:sym typeface="Arial"/>
              </a:rPr>
              <a:t>les </a:t>
            </a:r>
            <a:r>
              <a:rPr lang="fr" sz="1400" dirty="0">
                <a:solidFill>
                  <a:srgbClr val="000000"/>
                </a:solidFill>
                <a:cs typeface="Arial"/>
                <a:sym typeface="Arial"/>
              </a:rPr>
              <a:t>quelques ravageurs  mais pas </a:t>
            </a:r>
            <a:r>
              <a:rPr lang="fr" sz="1400" dirty="0" smtClean="0">
                <a:solidFill>
                  <a:srgbClr val="000000"/>
                </a:solidFill>
                <a:cs typeface="Arial"/>
                <a:sym typeface="Arial"/>
              </a:rPr>
              <a:t>majeur</a:t>
            </a:r>
            <a:endParaRPr lang="fr" sz="1400" dirty="0">
              <a:solidFill>
                <a:srgbClr val="000000"/>
              </a:solidFill>
              <a:cs typeface="Arial"/>
              <a:sym typeface="Arial"/>
            </a:endParaRPr>
          </a:p>
          <a:p>
            <a:pPr lvl="0">
              <a:lnSpc>
                <a:spcPct val="115000"/>
              </a:lnSpc>
              <a:buClr>
                <a:srgbClr val="D9B247"/>
              </a:buClr>
              <a:buFont typeface="Wingdings" panose="05000000000000000000" pitchFamily="2" charset="2"/>
              <a:buChar char="§"/>
            </a:pPr>
            <a:endParaRPr lang="fr" sz="1400" dirty="0">
              <a:solidFill>
                <a:srgbClr val="000000"/>
              </a:solidFill>
              <a:cs typeface="Arial"/>
              <a:sym typeface="Arial"/>
            </a:endParaRPr>
          </a:p>
          <a:p>
            <a:pPr lvl="0" algn="just" rtl="0">
              <a:lnSpc>
                <a:spcPct val="115000"/>
              </a:lnSpc>
              <a:spcBef>
                <a:spcPts val="0"/>
              </a:spcBef>
              <a:buFont typeface="Wingdings" panose="05000000000000000000" pitchFamily="2" charset="2"/>
              <a:buChar char="§"/>
            </a:pPr>
            <a:endParaRPr lang="fr" sz="1400" dirty="0">
              <a:solidFill>
                <a:srgbClr val="000000"/>
              </a:solidFill>
            </a:endParaRPr>
          </a:p>
          <a:p>
            <a:pPr lvl="0" algn="just" rtl="0">
              <a:lnSpc>
                <a:spcPct val="115000"/>
              </a:lnSpc>
              <a:spcBef>
                <a:spcPts val="0"/>
              </a:spcBef>
              <a:buFont typeface="Wingdings" panose="05000000000000000000" pitchFamily="2" charset="2"/>
              <a:buChar char="§"/>
            </a:pPr>
            <a:endParaRPr sz="1100" dirty="0">
              <a:solidFill>
                <a:srgbClr val="000000"/>
              </a:solidFill>
            </a:endParaRPr>
          </a:p>
          <a:p>
            <a:pPr marL="0" lvl="0" indent="0" algn="just" rtl="0">
              <a:lnSpc>
                <a:spcPct val="115000"/>
              </a:lnSpc>
              <a:spcBef>
                <a:spcPts val="0"/>
              </a:spcBef>
              <a:buNone/>
            </a:pPr>
            <a:endParaRPr sz="1000" dirty="0">
              <a:solidFill>
                <a:srgbClr val="000000"/>
              </a:solidFill>
            </a:endParaRPr>
          </a:p>
          <a:p>
            <a:pPr marL="0" lvl="0" indent="0" algn="just" rtl="0">
              <a:lnSpc>
                <a:spcPct val="115000"/>
              </a:lnSpc>
              <a:spcBef>
                <a:spcPts val="0"/>
              </a:spcBef>
              <a:buNone/>
            </a:pPr>
            <a:endParaRPr sz="1000" u="sng" dirty="0">
              <a:solidFill>
                <a:srgbClr val="000000"/>
              </a:solidFill>
            </a:endParaRPr>
          </a:p>
          <a:p>
            <a:pPr marL="0" lvl="0" indent="0" algn="just" rtl="0">
              <a:lnSpc>
                <a:spcPct val="115000"/>
              </a:lnSpc>
              <a:spcBef>
                <a:spcPts val="0"/>
              </a:spcBef>
              <a:buNone/>
            </a:pPr>
            <a:endParaRPr sz="1000" dirty="0">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107" y="607526"/>
            <a:ext cx="8178229" cy="5385833"/>
          </a:xfrm>
          <a:prstGeom prst="rect">
            <a:avLst/>
          </a:prstGeom>
        </p:spPr>
        <p:txBody>
          <a:bodyPr wrap="square">
            <a:spAutoFit/>
          </a:bodyPr>
          <a:lstStyle/>
          <a:p>
            <a:pPr lvl="0" algn="just" defTabSz="342900">
              <a:lnSpc>
                <a:spcPct val="115000"/>
              </a:lnSpc>
              <a:spcAft>
                <a:spcPts val="450"/>
              </a:spcAft>
              <a:buClr>
                <a:srgbClr val="D9B247"/>
              </a:buClr>
              <a:buSzPct val="115000"/>
            </a:pPr>
            <a:r>
              <a:rPr lang="fr-FR" b="1" kern="1200" dirty="0">
                <a:latin typeface="Garamond" panose="02020404030301010803"/>
                <a:ea typeface="+mn-ea"/>
              </a:rPr>
              <a:t>Guyane : </a:t>
            </a:r>
            <a:r>
              <a:rPr lang="fr-FR" kern="1200" dirty="0">
                <a:latin typeface="Garamond" panose="02020404030301010803"/>
                <a:ea typeface="+mn-ea"/>
              </a:rPr>
              <a:t>750 ha </a:t>
            </a:r>
            <a:endParaRPr lang="fr" b="1" kern="1200" dirty="0" smtClean="0">
              <a:latin typeface="Garamond" panose="02020404030301010803"/>
              <a:ea typeface="+mn-ea"/>
              <a:cs typeface="+mn-cs"/>
            </a:endParaRPr>
          </a:p>
          <a:p>
            <a:pPr lvl="0" algn="just" defTabSz="342900">
              <a:lnSpc>
                <a:spcPct val="115000"/>
              </a:lnSpc>
              <a:spcAft>
                <a:spcPts val="450"/>
              </a:spcAft>
              <a:buClr>
                <a:srgbClr val="D9B247"/>
              </a:buClr>
              <a:buSzPct val="115000"/>
            </a:pPr>
            <a:r>
              <a:rPr lang="fr" b="1" kern="1200" dirty="0" smtClean="0">
                <a:latin typeface="Garamond" panose="02020404030301010803"/>
                <a:ea typeface="+mn-ea"/>
                <a:cs typeface="+mn-cs"/>
              </a:rPr>
              <a:t>La </a:t>
            </a:r>
            <a:r>
              <a:rPr lang="fr" b="1" kern="1200" dirty="0">
                <a:latin typeface="Garamond" panose="02020404030301010803"/>
                <a:ea typeface="+mn-ea"/>
                <a:cs typeface="+mn-cs"/>
              </a:rPr>
              <a:t>Réunion :</a:t>
            </a:r>
          </a:p>
          <a:p>
            <a:pPr marL="214313" lvl="0" indent="-214313" algn="just" defTabSz="342900">
              <a:lnSpc>
                <a:spcPct val="115000"/>
              </a:lnSpc>
              <a:spcAft>
                <a:spcPts val="450"/>
              </a:spcAft>
              <a:buClr>
                <a:srgbClr val="D9B247"/>
              </a:buClr>
              <a:buSzPct val="115000"/>
              <a:buFont typeface="Wingdings" panose="05000000000000000000" pitchFamily="2" charset="2"/>
              <a:buChar char="§"/>
            </a:pPr>
            <a:r>
              <a:rPr lang="fr" kern="1200" dirty="0">
                <a:latin typeface="Garamond" panose="02020404030301010803"/>
                <a:ea typeface="+mn-ea"/>
                <a:cs typeface="+mn-cs"/>
              </a:rPr>
              <a:t>Principales plantations : les Tamarineraies et les peuplements de Cryptoméria </a:t>
            </a:r>
            <a:r>
              <a:rPr lang="fr" kern="1200" dirty="0" smtClean="0">
                <a:latin typeface="Garamond" panose="02020404030301010803"/>
                <a:ea typeface="+mn-ea"/>
                <a:cs typeface="+mn-cs"/>
              </a:rPr>
              <a:t>(</a:t>
            </a:r>
            <a:r>
              <a:rPr lang="fr-FR" kern="1200" dirty="0" smtClean="0">
                <a:latin typeface="Garamond" panose="02020404030301010803"/>
                <a:ea typeface="+mn-ea"/>
                <a:cs typeface="+mn-cs"/>
              </a:rPr>
              <a:t>Critère</a:t>
            </a:r>
            <a:r>
              <a:rPr lang="fr" kern="1200" dirty="0" smtClean="0">
                <a:latin typeface="Garamond" panose="02020404030301010803"/>
                <a:ea typeface="+mn-ea"/>
                <a:cs typeface="+mn-cs"/>
              </a:rPr>
              <a:t> </a:t>
            </a:r>
            <a:r>
              <a:rPr lang="fr" kern="1200" dirty="0">
                <a:latin typeface="Garamond" panose="02020404030301010803"/>
                <a:ea typeface="+mn-ea"/>
                <a:cs typeface="+mn-cs"/>
              </a:rPr>
              <a:t>3)</a:t>
            </a:r>
          </a:p>
          <a:p>
            <a:pPr marL="214313" lvl="0" indent="-214313" algn="just" defTabSz="342900">
              <a:lnSpc>
                <a:spcPct val="115000"/>
              </a:lnSpc>
              <a:spcAft>
                <a:spcPts val="450"/>
              </a:spcAft>
              <a:buClr>
                <a:srgbClr val="D9B247"/>
              </a:buClr>
              <a:buSzPct val="115000"/>
              <a:buFont typeface="Wingdings" panose="05000000000000000000" pitchFamily="2" charset="2"/>
              <a:buChar char="§"/>
            </a:pPr>
            <a:r>
              <a:rPr lang="fr" kern="1200" dirty="0">
                <a:latin typeface="Garamond" panose="02020404030301010803"/>
                <a:ea typeface="+mn-ea"/>
                <a:cs typeface="+mn-cs"/>
              </a:rPr>
              <a:t>Tamarineraies : volume sur pied de 124 m3/ha pour une surface de 2 460 ha</a:t>
            </a:r>
          </a:p>
          <a:p>
            <a:pPr marL="214313" lvl="0" indent="-214313" algn="just" defTabSz="342900">
              <a:lnSpc>
                <a:spcPct val="115000"/>
              </a:lnSpc>
              <a:spcAft>
                <a:spcPts val="450"/>
              </a:spcAft>
              <a:buClr>
                <a:srgbClr val="D9B247"/>
              </a:buClr>
              <a:buSzPct val="115000"/>
              <a:buFont typeface="Wingdings" panose="05000000000000000000" pitchFamily="2" charset="2"/>
              <a:buChar char="§"/>
            </a:pPr>
            <a:r>
              <a:rPr lang="fr" kern="1200" dirty="0">
                <a:latin typeface="Garamond" panose="02020404030301010803"/>
                <a:ea typeface="+mn-ea"/>
                <a:cs typeface="+mn-cs"/>
              </a:rPr>
              <a:t>Cryptoméria : volume sur pied de 174 m3/ha et une surface de 1 880 </a:t>
            </a:r>
            <a:r>
              <a:rPr lang="fr" kern="1200" dirty="0" smtClean="0">
                <a:latin typeface="Garamond" panose="02020404030301010803"/>
                <a:ea typeface="+mn-ea"/>
                <a:cs typeface="+mn-cs"/>
              </a:rPr>
              <a:t>ha</a:t>
            </a:r>
          </a:p>
          <a:p>
            <a:pPr marL="214313" lvl="0" indent="-214313" algn="just" defTabSz="342900">
              <a:lnSpc>
                <a:spcPct val="115000"/>
              </a:lnSpc>
              <a:spcAft>
                <a:spcPts val="450"/>
              </a:spcAft>
              <a:buClr>
                <a:srgbClr val="D9B247"/>
              </a:buClr>
              <a:buSzPct val="115000"/>
              <a:buFont typeface="Wingdings" panose="05000000000000000000" pitchFamily="2" charset="2"/>
              <a:buChar char="§"/>
            </a:pPr>
            <a:endParaRPr lang="fr-FR" kern="1200" dirty="0">
              <a:solidFill>
                <a:prstClr val="black">
                  <a:lumMod val="85000"/>
                  <a:lumOff val="15000"/>
                </a:prstClr>
              </a:solidFill>
              <a:latin typeface="Garamond" panose="02020404030301010803"/>
              <a:ea typeface="+mn-ea"/>
              <a:cs typeface="+mn-cs"/>
            </a:endParaRPr>
          </a:p>
          <a:p>
            <a:pPr marL="214313" lvl="0" indent="-214313" algn="just" defTabSz="342900">
              <a:lnSpc>
                <a:spcPct val="115000"/>
              </a:lnSpc>
              <a:spcAft>
                <a:spcPts val="450"/>
              </a:spcAft>
              <a:buClr>
                <a:prstClr val="black"/>
              </a:buClr>
              <a:buSzPct val="100000"/>
            </a:pPr>
            <a:r>
              <a:rPr lang="fr-FR" b="1" kern="1200" dirty="0">
                <a:solidFill>
                  <a:prstClr val="black">
                    <a:lumMod val="85000"/>
                    <a:lumOff val="15000"/>
                  </a:prstClr>
                </a:solidFill>
                <a:latin typeface="Garamond" panose="02020404030301010803"/>
                <a:ea typeface="+mn-ea"/>
                <a:cs typeface="+mn-cs"/>
              </a:rPr>
              <a:t>Mayotte :</a:t>
            </a:r>
          </a:p>
          <a:p>
            <a:pPr marL="214313" lvl="0" indent="-214313" algn="just" defTabSz="342900">
              <a:lnSpc>
                <a:spcPct val="115000"/>
              </a:lnSpc>
              <a:spcAft>
                <a:spcPts val="450"/>
              </a:spcAft>
              <a:buClr>
                <a:schemeClr val="accent1"/>
              </a:buClr>
              <a:buSzPct val="100000"/>
              <a:buFont typeface="Wingdings" panose="05000000000000000000" pitchFamily="2" charset="2"/>
              <a:buChar char="§"/>
            </a:pPr>
            <a:r>
              <a:rPr lang="fr-FR" kern="1200" dirty="0">
                <a:solidFill>
                  <a:prstClr val="black">
                    <a:lumMod val="85000"/>
                    <a:lumOff val="15000"/>
                  </a:prstClr>
                </a:solidFill>
                <a:latin typeface="Garamond" panose="02020404030301010803"/>
                <a:ea typeface="+mn-ea"/>
                <a:cs typeface="+mn-cs"/>
              </a:rPr>
              <a:t>440 ha de forêts plantées d’espèces introduites (surface en augmentation)</a:t>
            </a:r>
          </a:p>
          <a:p>
            <a:pPr marL="214313" lvl="0" indent="-214313" algn="just" defTabSz="342900">
              <a:lnSpc>
                <a:spcPct val="115000"/>
              </a:lnSpc>
              <a:spcAft>
                <a:spcPts val="450"/>
              </a:spcAft>
              <a:buClr>
                <a:schemeClr val="accent1"/>
              </a:buClr>
              <a:buSzPct val="100000"/>
              <a:buFont typeface="Wingdings" panose="05000000000000000000" pitchFamily="2" charset="2"/>
              <a:buChar char="§"/>
            </a:pPr>
            <a:r>
              <a:rPr lang="fr-FR" kern="1200" dirty="0">
                <a:solidFill>
                  <a:prstClr val="black">
                    <a:lumMod val="85000"/>
                    <a:lumOff val="15000"/>
                  </a:prstClr>
                </a:solidFill>
                <a:latin typeface="Garamond" panose="02020404030301010803"/>
                <a:ea typeface="+mn-ea"/>
                <a:cs typeface="+mn-cs"/>
              </a:rPr>
              <a:t>Plantations existantes pour alimenter la scierie de </a:t>
            </a:r>
            <a:r>
              <a:rPr lang="fr-FR" kern="1200" dirty="0" err="1">
                <a:solidFill>
                  <a:prstClr val="black">
                    <a:lumMod val="85000"/>
                    <a:lumOff val="15000"/>
                  </a:prstClr>
                </a:solidFill>
                <a:latin typeface="Garamond" panose="02020404030301010803"/>
                <a:ea typeface="+mn-ea"/>
                <a:cs typeface="+mn-cs"/>
              </a:rPr>
              <a:t>Coconi</a:t>
            </a:r>
            <a:r>
              <a:rPr lang="fr-FR" kern="1200" dirty="0">
                <a:solidFill>
                  <a:prstClr val="black">
                    <a:lumMod val="85000"/>
                    <a:lumOff val="15000"/>
                  </a:prstClr>
                </a:solidFill>
                <a:latin typeface="Garamond" panose="02020404030301010803"/>
                <a:ea typeface="+mn-ea"/>
                <a:cs typeface="+mn-cs"/>
              </a:rPr>
              <a:t>, mais arbres pas encore </a:t>
            </a:r>
            <a:r>
              <a:rPr lang="fr-FR" kern="1200" dirty="0" smtClean="0">
                <a:solidFill>
                  <a:prstClr val="black">
                    <a:lumMod val="85000"/>
                    <a:lumOff val="15000"/>
                  </a:prstClr>
                </a:solidFill>
                <a:latin typeface="Garamond" panose="02020404030301010803"/>
                <a:ea typeface="+mn-ea"/>
                <a:cs typeface="+mn-cs"/>
              </a:rPr>
              <a:t>matures</a:t>
            </a:r>
          </a:p>
          <a:p>
            <a:pPr marL="214313" lvl="0" indent="-214313" algn="just" defTabSz="342900">
              <a:lnSpc>
                <a:spcPct val="115000"/>
              </a:lnSpc>
              <a:spcAft>
                <a:spcPts val="450"/>
              </a:spcAft>
              <a:buClr>
                <a:schemeClr val="accent1"/>
              </a:buClr>
              <a:buSzPct val="100000"/>
              <a:buFont typeface="Wingdings" panose="05000000000000000000" pitchFamily="2" charset="2"/>
              <a:buChar char="§"/>
            </a:pPr>
            <a:endParaRPr lang="fr-FR" kern="1200" dirty="0" smtClean="0">
              <a:solidFill>
                <a:prstClr val="black">
                  <a:lumMod val="85000"/>
                  <a:lumOff val="15000"/>
                </a:prstClr>
              </a:solidFill>
              <a:latin typeface="Garamond" panose="02020404030301010803"/>
              <a:ea typeface="+mn-ea"/>
              <a:cs typeface="+mn-cs"/>
            </a:endParaRPr>
          </a:p>
          <a:p>
            <a:pPr lvl="0" defTabSz="342900">
              <a:spcAft>
                <a:spcPts val="450"/>
              </a:spcAft>
              <a:buClr>
                <a:srgbClr val="D9B247"/>
              </a:buClr>
              <a:buSzPct val="100000"/>
            </a:pPr>
            <a:r>
              <a:rPr lang="fr" b="1" kern="1200" dirty="0">
                <a:solidFill>
                  <a:prstClr val="black">
                    <a:lumMod val="85000"/>
                    <a:lumOff val="15000"/>
                  </a:prstClr>
                </a:solidFill>
                <a:latin typeface="Garamond" panose="02020404030301010803"/>
                <a:ea typeface="+mn-ea"/>
              </a:rPr>
              <a:t>TAAF :  </a:t>
            </a:r>
          </a:p>
          <a:p>
            <a:pPr marL="214313" lvl="0" indent="-214313" defTabSz="342900">
              <a:spcAft>
                <a:spcPts val="450"/>
              </a:spcAft>
              <a:buClr>
                <a:srgbClr val="D9B247"/>
              </a:buClr>
              <a:buSzPct val="100000"/>
              <a:buFont typeface="Wingdings" panose="05000000000000000000" pitchFamily="2" charset="2"/>
              <a:buChar char="§"/>
            </a:pPr>
            <a:r>
              <a:rPr lang="fr" kern="1200" dirty="0">
                <a:solidFill>
                  <a:prstClr val="black">
                    <a:lumMod val="85000"/>
                    <a:lumOff val="15000"/>
                  </a:prstClr>
                </a:solidFill>
                <a:latin typeface="Garamond" panose="02020404030301010803"/>
                <a:ea typeface="+mn-ea"/>
              </a:rPr>
              <a:t>Sur Tromelin, essais de plantations de cocotiers (</a:t>
            </a:r>
            <a:r>
              <a:rPr lang="fr" i="1" kern="1200" dirty="0">
                <a:solidFill>
                  <a:prstClr val="black">
                    <a:lumMod val="85000"/>
                    <a:lumOff val="15000"/>
                  </a:prstClr>
                </a:solidFill>
                <a:latin typeface="Garamond" panose="02020404030301010803"/>
                <a:ea typeface="+mn-ea"/>
              </a:rPr>
              <a:t>Cocos nucifera</a:t>
            </a:r>
            <a:r>
              <a:rPr lang="fr" kern="1200" dirty="0">
                <a:solidFill>
                  <a:prstClr val="black">
                    <a:lumMod val="85000"/>
                    <a:lumOff val="15000"/>
                  </a:prstClr>
                </a:solidFill>
                <a:latin typeface="Garamond" panose="02020404030301010803"/>
                <a:ea typeface="+mn-ea"/>
              </a:rPr>
              <a:t>) originaires des Glorieuses</a:t>
            </a:r>
          </a:p>
          <a:p>
            <a:pPr marL="214313" lvl="0" indent="-214313" defTabSz="342900">
              <a:spcAft>
                <a:spcPts val="450"/>
              </a:spcAft>
              <a:buClr>
                <a:srgbClr val="D9B247"/>
              </a:buClr>
              <a:buSzPct val="100000"/>
              <a:buFont typeface="Wingdings" panose="05000000000000000000" pitchFamily="2" charset="2"/>
              <a:buChar char="§"/>
            </a:pPr>
            <a:r>
              <a:rPr lang="fr" kern="1200" dirty="0">
                <a:solidFill>
                  <a:prstClr val="black">
                    <a:lumMod val="85000"/>
                    <a:lumOff val="15000"/>
                  </a:prstClr>
                </a:solidFill>
                <a:latin typeface="Garamond" panose="02020404030301010803"/>
                <a:ea typeface="+mn-ea"/>
              </a:rPr>
              <a:t>Sur la Grande Glorieuse, ancienne plantation de cocotiers, exploitée entre 1885 et 1958</a:t>
            </a:r>
          </a:p>
          <a:p>
            <a:pPr marL="214313" lvl="0" indent="-214313" algn="just" defTabSz="342900">
              <a:lnSpc>
                <a:spcPct val="115000"/>
              </a:lnSpc>
              <a:spcAft>
                <a:spcPts val="450"/>
              </a:spcAft>
              <a:buClr>
                <a:schemeClr val="accent1"/>
              </a:buClr>
              <a:buSzPct val="100000"/>
              <a:buFont typeface="Wingdings" panose="05000000000000000000" pitchFamily="2" charset="2"/>
              <a:buChar char="§"/>
            </a:pPr>
            <a:endParaRPr lang="fr-FR" kern="1200" dirty="0" smtClean="0">
              <a:solidFill>
                <a:prstClr val="black">
                  <a:lumMod val="85000"/>
                  <a:lumOff val="15000"/>
                </a:prstClr>
              </a:solidFill>
              <a:latin typeface="Garamond" panose="02020404030301010803"/>
              <a:ea typeface="+mn-ea"/>
              <a:cs typeface="+mn-cs"/>
            </a:endParaRPr>
          </a:p>
          <a:p>
            <a:pPr marL="214313" lvl="0" indent="-214313" algn="just" defTabSz="342900">
              <a:lnSpc>
                <a:spcPct val="115000"/>
              </a:lnSpc>
              <a:spcAft>
                <a:spcPts val="450"/>
              </a:spcAft>
              <a:buClr>
                <a:schemeClr val="accent1"/>
              </a:buClr>
              <a:buSzPct val="100000"/>
              <a:buFont typeface="Wingdings" panose="05000000000000000000" pitchFamily="2" charset="2"/>
              <a:buChar char="§"/>
            </a:pPr>
            <a:endParaRPr lang="fr-FR" kern="1200" dirty="0">
              <a:solidFill>
                <a:prstClr val="black">
                  <a:lumMod val="85000"/>
                  <a:lumOff val="15000"/>
                </a:prstClr>
              </a:solidFill>
              <a:latin typeface="Garamond" panose="02020404030301010803"/>
              <a:ea typeface="+mn-ea"/>
              <a:cs typeface="+mn-cs"/>
            </a:endParaRPr>
          </a:p>
          <a:p>
            <a:pPr marL="214313" lvl="0" indent="-214313" algn="just" defTabSz="342900">
              <a:lnSpc>
                <a:spcPct val="115000"/>
              </a:lnSpc>
              <a:spcAft>
                <a:spcPts val="450"/>
              </a:spcAft>
              <a:buClr>
                <a:schemeClr val="accent1"/>
              </a:buClr>
              <a:buSzPct val="100000"/>
              <a:buFont typeface="Wingdings" panose="05000000000000000000" pitchFamily="2" charset="2"/>
              <a:buChar char="§"/>
            </a:pPr>
            <a:endParaRPr lang="fr-FR" sz="1100" kern="1200" dirty="0">
              <a:solidFill>
                <a:prstClr val="black">
                  <a:lumMod val="85000"/>
                  <a:lumOff val="15000"/>
                </a:prstClr>
              </a:solidFill>
              <a:latin typeface="Garamond" panose="02020404030301010803"/>
              <a:ea typeface="+mn-ea"/>
              <a:cs typeface="+mn-cs"/>
            </a:endParaRPr>
          </a:p>
          <a:p>
            <a:pPr marL="214313" lvl="0" indent="-214313" defTabSz="342900">
              <a:lnSpc>
                <a:spcPct val="115000"/>
              </a:lnSpc>
              <a:spcAft>
                <a:spcPts val="450"/>
              </a:spcAft>
              <a:buClr>
                <a:srgbClr val="D9B247"/>
              </a:buClr>
              <a:buSzPct val="115000"/>
              <a:buFont typeface="Wingdings" panose="05000000000000000000" pitchFamily="2" charset="2"/>
              <a:buChar char="§"/>
            </a:pPr>
            <a:endParaRPr lang="fr" sz="1100" kern="1200" dirty="0" smtClean="0">
              <a:latin typeface="Garamond" panose="02020404030301010803"/>
              <a:ea typeface="+mn-ea"/>
              <a:cs typeface="+mn-cs"/>
            </a:endParaRPr>
          </a:p>
          <a:p>
            <a:pPr marL="214313" lvl="0" indent="-214313" defTabSz="342900">
              <a:lnSpc>
                <a:spcPct val="115000"/>
              </a:lnSpc>
              <a:spcAft>
                <a:spcPts val="450"/>
              </a:spcAft>
              <a:buClr>
                <a:srgbClr val="D9B247"/>
              </a:buClr>
              <a:buSzPct val="115000"/>
              <a:buFont typeface="Wingdings" panose="05000000000000000000" pitchFamily="2" charset="2"/>
              <a:buChar char="§"/>
            </a:pPr>
            <a:endParaRPr lang="fr" sz="1100" kern="1200" dirty="0">
              <a:latin typeface="Garamond" panose="02020404030301010803"/>
              <a:ea typeface="+mn-ea"/>
              <a:cs typeface="+mn-cs"/>
            </a:endParaRPr>
          </a:p>
        </p:txBody>
      </p:sp>
    </p:spTree>
    <p:extLst>
      <p:ext uri="{BB962C8B-B14F-4D97-AF65-F5344CB8AC3E}">
        <p14:creationId xmlns:p14="http://schemas.microsoft.com/office/powerpoint/2010/main" xmlns="" val="1557913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body" idx="1"/>
          </p:nvPr>
        </p:nvSpPr>
        <p:spPr>
          <a:xfrm>
            <a:off x="699048" y="259856"/>
            <a:ext cx="8229600" cy="4413404"/>
          </a:xfrm>
          <a:prstGeom prst="rect">
            <a:avLst/>
          </a:prstGeom>
        </p:spPr>
        <p:txBody>
          <a:bodyPr lIns="91425" tIns="91425" rIns="91425" bIns="91425" anchor="t" anchorCtr="0">
            <a:noAutofit/>
          </a:bodyPr>
          <a:lstStyle/>
          <a:p>
            <a:pPr marL="0" lvl="0" indent="0" algn="just" rtl="0">
              <a:lnSpc>
                <a:spcPct val="115000"/>
              </a:lnSpc>
              <a:spcBef>
                <a:spcPts val="0"/>
              </a:spcBef>
              <a:buSzPct val="100000"/>
              <a:buNone/>
            </a:pPr>
            <a:r>
              <a:rPr lang="fr" sz="1400" b="1" dirty="0" smtClean="0"/>
              <a:t>Polynésie française : </a:t>
            </a:r>
            <a:endParaRPr lang="fr" sz="1400" b="1" dirty="0"/>
          </a:p>
          <a:p>
            <a:pPr lvl="0" algn="just" rtl="0">
              <a:lnSpc>
                <a:spcPct val="115000"/>
              </a:lnSpc>
              <a:spcBef>
                <a:spcPts val="0"/>
              </a:spcBef>
              <a:buSzPct val="100000"/>
              <a:buFont typeface="Wingdings" panose="05000000000000000000" pitchFamily="2" charset="2"/>
              <a:buChar char="§"/>
            </a:pPr>
            <a:r>
              <a:rPr lang="fr" sz="1400" dirty="0"/>
              <a:t>Plantations de pin des Caraïbes (espèce introduite) pour la production locale de bois deconstruction 2000 ha </a:t>
            </a:r>
            <a:r>
              <a:rPr lang="fr" sz="1400" dirty="0" smtClean="0"/>
              <a:t>exploitables (</a:t>
            </a:r>
            <a:r>
              <a:rPr lang="fr-FR" sz="1400" dirty="0" smtClean="0"/>
              <a:t>Critère</a:t>
            </a:r>
            <a:r>
              <a:rPr lang="fr" sz="1400" dirty="0" smtClean="0"/>
              <a:t> </a:t>
            </a:r>
            <a:r>
              <a:rPr lang="fr" sz="1400" dirty="0"/>
              <a:t>3) </a:t>
            </a:r>
          </a:p>
          <a:p>
            <a:pPr lvl="0" algn="just" rtl="0">
              <a:lnSpc>
                <a:spcPct val="115000"/>
              </a:lnSpc>
              <a:spcBef>
                <a:spcPts val="0"/>
              </a:spcBef>
              <a:buSzPct val="100000"/>
              <a:buFont typeface="Wingdings" panose="05000000000000000000" pitchFamily="2" charset="2"/>
              <a:buChar char="§"/>
            </a:pPr>
            <a:r>
              <a:rPr lang="fr" sz="1400" dirty="0"/>
              <a:t>Plantations de </a:t>
            </a:r>
            <a:r>
              <a:rPr lang="fr" sz="1400" dirty="0" smtClean="0"/>
              <a:t>feuillus </a:t>
            </a:r>
            <a:r>
              <a:rPr lang="fr" sz="1400" dirty="0"/>
              <a:t>pour l’ ébénisterie 400 ha en 2009</a:t>
            </a:r>
          </a:p>
          <a:p>
            <a:pPr lvl="0" algn="just" rtl="0">
              <a:lnSpc>
                <a:spcPct val="115000"/>
              </a:lnSpc>
              <a:spcBef>
                <a:spcPts val="0"/>
              </a:spcBef>
              <a:buSzPct val="100000"/>
              <a:buFont typeface="Wingdings" panose="05000000000000000000" pitchFamily="2" charset="2"/>
              <a:buChar char="§"/>
            </a:pPr>
            <a:r>
              <a:rPr lang="fr" sz="1400" dirty="0"/>
              <a:t>Cocoteraies entre 18 000 et 25 000 ha</a:t>
            </a:r>
          </a:p>
          <a:p>
            <a:pPr lvl="0" algn="just" rtl="0">
              <a:lnSpc>
                <a:spcPct val="115000"/>
              </a:lnSpc>
              <a:spcBef>
                <a:spcPts val="0"/>
              </a:spcBef>
              <a:buSzPct val="100000"/>
              <a:buFont typeface="Wingdings" panose="05000000000000000000" pitchFamily="2" charset="2"/>
              <a:buChar char="§"/>
            </a:pPr>
            <a:r>
              <a:rPr lang="fr" sz="1400" dirty="0" smtClean="0"/>
              <a:t>Plantations </a:t>
            </a:r>
            <a:r>
              <a:rPr lang="fr" sz="1400" dirty="0"/>
              <a:t>de  protection 3 300 ha </a:t>
            </a:r>
            <a:r>
              <a:rPr lang="fr" sz="1400" dirty="0" smtClean="0"/>
              <a:t>(</a:t>
            </a:r>
            <a:r>
              <a:rPr lang="fr-FR" sz="1400" dirty="0" smtClean="0"/>
              <a:t>Critère</a:t>
            </a:r>
            <a:r>
              <a:rPr lang="fr" sz="1400" dirty="0" smtClean="0"/>
              <a:t> </a:t>
            </a:r>
            <a:r>
              <a:rPr lang="fr" sz="1400" dirty="0"/>
              <a:t>5) </a:t>
            </a:r>
            <a:endParaRPr sz="1400" dirty="0"/>
          </a:p>
          <a:p>
            <a:pPr marL="0" lvl="0" indent="0" rtl="0">
              <a:spcBef>
                <a:spcPts val="0"/>
              </a:spcBef>
              <a:buNone/>
            </a:pPr>
            <a:endParaRPr sz="500" dirty="0"/>
          </a:p>
          <a:p>
            <a:pPr marL="0" lvl="0" indent="0" rtl="0">
              <a:spcBef>
                <a:spcPts val="0"/>
              </a:spcBef>
              <a:buSzPct val="100000"/>
              <a:buNone/>
            </a:pPr>
            <a:r>
              <a:rPr lang="fr" sz="1400" b="1" dirty="0"/>
              <a:t>Nouvelle-Calédonie :</a:t>
            </a:r>
          </a:p>
          <a:p>
            <a:pPr lvl="0" indent="-228600" rtl="0">
              <a:lnSpc>
                <a:spcPct val="115000"/>
              </a:lnSpc>
              <a:spcBef>
                <a:spcPts val="0"/>
              </a:spcBef>
              <a:buSzPct val="100000"/>
              <a:buFont typeface="Wingdings" panose="05000000000000000000" pitchFamily="2" charset="2"/>
              <a:buChar char="§"/>
            </a:pPr>
            <a:r>
              <a:rPr lang="fr" sz="1400" dirty="0" smtClean="0"/>
              <a:t>9 </a:t>
            </a:r>
            <a:r>
              <a:rPr lang="fr" sz="1400" dirty="0"/>
              <a:t>840 ha </a:t>
            </a:r>
            <a:r>
              <a:rPr lang="fr" sz="1400" dirty="0" smtClean="0"/>
              <a:t>(</a:t>
            </a:r>
            <a:r>
              <a:rPr lang="fr-FR" sz="1400" dirty="0" smtClean="0"/>
              <a:t>Critère</a:t>
            </a:r>
            <a:r>
              <a:rPr lang="fr" sz="1400" dirty="0" smtClean="0"/>
              <a:t> </a:t>
            </a:r>
            <a:r>
              <a:rPr lang="fr" sz="1400" dirty="0"/>
              <a:t>1)</a:t>
            </a:r>
          </a:p>
          <a:p>
            <a:pPr lvl="0" indent="-228600" rtl="0">
              <a:lnSpc>
                <a:spcPct val="115000"/>
              </a:lnSpc>
              <a:spcBef>
                <a:spcPts val="0"/>
              </a:spcBef>
              <a:buSzPct val="100000"/>
              <a:buFont typeface="Wingdings" panose="05000000000000000000" pitchFamily="2" charset="2"/>
              <a:buChar char="§"/>
            </a:pPr>
            <a:r>
              <a:rPr lang="fr" sz="1400" dirty="0" smtClean="0"/>
              <a:t>Espèces </a:t>
            </a:r>
            <a:r>
              <a:rPr lang="fr" sz="1400" dirty="0"/>
              <a:t>locales : Savanes, forêts et substrat ultramafique dans le Sud</a:t>
            </a:r>
          </a:p>
          <a:p>
            <a:pPr lvl="0" rtl="0">
              <a:lnSpc>
                <a:spcPct val="115000"/>
              </a:lnSpc>
              <a:spcBef>
                <a:spcPts val="0"/>
              </a:spcBef>
              <a:buSzPct val="100000"/>
              <a:buFont typeface="Wingdings" panose="05000000000000000000" pitchFamily="2" charset="2"/>
              <a:buChar char="§"/>
            </a:pPr>
            <a:r>
              <a:rPr lang="fr" sz="1400" dirty="0" smtClean="0"/>
              <a:t>Eucalyptus </a:t>
            </a:r>
            <a:r>
              <a:rPr lang="fr" sz="1400" dirty="0"/>
              <a:t>: En général, sur les roches sédimentaires </a:t>
            </a:r>
            <a:r>
              <a:rPr lang="fr" sz="1400" dirty="0" smtClean="0"/>
              <a:t>(</a:t>
            </a:r>
            <a:r>
              <a:rPr lang="fr-FR" sz="1400" dirty="0" smtClean="0"/>
              <a:t>Critère</a:t>
            </a:r>
            <a:r>
              <a:rPr lang="fr" sz="1400" dirty="0" smtClean="0"/>
              <a:t> </a:t>
            </a:r>
            <a:r>
              <a:rPr lang="fr" sz="1400" dirty="0"/>
              <a:t>1)</a:t>
            </a:r>
          </a:p>
          <a:p>
            <a:pPr lvl="0" rtl="0">
              <a:spcBef>
                <a:spcPts val="0"/>
              </a:spcBef>
              <a:buClr>
                <a:schemeClr val="dk1"/>
              </a:buClr>
              <a:buFont typeface="Arial"/>
              <a:buNone/>
            </a:pPr>
            <a:endParaRPr sz="500" dirty="0"/>
          </a:p>
          <a:p>
            <a:pPr marL="0" lvl="0" indent="0">
              <a:buSzPct val="100000"/>
              <a:buNone/>
            </a:pPr>
            <a:r>
              <a:rPr lang="fr-FR" sz="1400" b="1" dirty="0" smtClean="0"/>
              <a:t>Wallis </a:t>
            </a:r>
            <a:r>
              <a:rPr lang="fr" sz="1400" b="1" dirty="0" smtClean="0"/>
              <a:t>e</a:t>
            </a:r>
            <a:r>
              <a:rPr lang="fr-FR" sz="1400" b="1" dirty="0" err="1" smtClean="0"/>
              <a:t>t</a:t>
            </a:r>
            <a:r>
              <a:rPr lang="fr-FR" sz="1400" b="1" dirty="0" smtClean="0"/>
              <a:t> Futuna</a:t>
            </a:r>
            <a:r>
              <a:rPr lang="fr" sz="1400" b="1" dirty="0" smtClean="0"/>
              <a:t> </a:t>
            </a:r>
            <a:r>
              <a:rPr lang="fr" sz="1400" b="1" dirty="0"/>
              <a:t>:</a:t>
            </a:r>
          </a:p>
          <a:p>
            <a:pPr lvl="0" indent="-228600">
              <a:lnSpc>
                <a:spcPct val="115000"/>
              </a:lnSpc>
              <a:buSzPct val="100000"/>
              <a:buFont typeface="Wingdings" panose="05000000000000000000" pitchFamily="2" charset="2"/>
              <a:buChar char="§"/>
            </a:pPr>
            <a:r>
              <a:rPr lang="fr" sz="1400" dirty="0"/>
              <a:t>Superficie de 684 ha (445 </a:t>
            </a:r>
            <a:r>
              <a:rPr lang="fr" sz="1400" dirty="0" smtClean="0"/>
              <a:t>ha en Pinus, dont 200 exploités, </a:t>
            </a:r>
            <a:r>
              <a:rPr lang="fr" sz="1400" dirty="0"/>
              <a:t>et 239 </a:t>
            </a:r>
            <a:r>
              <a:rPr lang="fr" sz="1400" dirty="0" smtClean="0"/>
              <a:t>ha en </a:t>
            </a:r>
            <a:r>
              <a:rPr lang="fr" sz="1400" dirty="0"/>
              <a:t>cocoteraies) (critère 1</a:t>
            </a:r>
            <a:r>
              <a:rPr lang="fr" sz="1400" dirty="0" smtClean="0"/>
              <a:t>)</a:t>
            </a:r>
          </a:p>
          <a:p>
            <a:pPr lvl="0" indent="-228600">
              <a:lnSpc>
                <a:spcPct val="115000"/>
              </a:lnSpc>
              <a:buSzPct val="100000"/>
              <a:buFont typeface="Wingdings" panose="05000000000000000000" pitchFamily="2" charset="2"/>
              <a:buChar char="§"/>
            </a:pPr>
            <a:r>
              <a:rPr lang="fr" sz="1400" dirty="0" smtClean="0"/>
              <a:t>2 scieries en fonction, pour un potentiel de 60 000 </a:t>
            </a:r>
            <a:r>
              <a:rPr lang="fr-FR" sz="1400" dirty="0"/>
              <a:t>m</a:t>
            </a:r>
            <a:r>
              <a:rPr lang="fr-FR" sz="1400" dirty="0" smtClean="0"/>
              <a:t>³ (critère 3)</a:t>
            </a:r>
          </a:p>
          <a:p>
            <a:pPr lvl="0" indent="-228600">
              <a:lnSpc>
                <a:spcPct val="115000"/>
              </a:lnSpc>
              <a:buSzPct val="100000"/>
              <a:buFont typeface="Wingdings" panose="05000000000000000000" pitchFamily="2" charset="2"/>
              <a:buChar char="§"/>
            </a:pPr>
            <a:r>
              <a:rPr lang="fr" sz="1400" dirty="0" smtClean="0"/>
              <a:t>Plantations </a:t>
            </a:r>
            <a:r>
              <a:rPr lang="fr" sz="1400" dirty="0"/>
              <a:t>de </a:t>
            </a:r>
            <a:r>
              <a:rPr lang="fr" sz="1400" dirty="0" smtClean="0"/>
              <a:t>Pinus en </a:t>
            </a:r>
            <a:r>
              <a:rPr lang="fr" sz="1400" dirty="0"/>
              <a:t>reboisement des zones de toafas (critère 1</a:t>
            </a:r>
            <a:r>
              <a:rPr lang="fr" sz="1400" dirty="0" smtClean="0"/>
              <a:t>)</a:t>
            </a:r>
          </a:p>
          <a:p>
            <a:pPr lvl="0" indent="-228600">
              <a:lnSpc>
                <a:spcPct val="115000"/>
              </a:lnSpc>
              <a:buSzPct val="100000"/>
              <a:buFont typeface="Wingdings" panose="05000000000000000000" pitchFamily="2" charset="2"/>
              <a:buChar char="§"/>
            </a:pPr>
            <a:endParaRPr lang="fr" sz="1400" dirty="0"/>
          </a:p>
          <a:p>
            <a:pPr lvl="0" rtl="0">
              <a:spcBef>
                <a:spcPts val="0"/>
              </a:spcBef>
              <a:buClr>
                <a:schemeClr val="dk1"/>
              </a:buClr>
              <a:buFont typeface="Arial"/>
              <a:buNone/>
            </a:pPr>
            <a:endParaRPr sz="1100" dirty="0"/>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Shape 97"/>
          <p:cNvSpPr txBox="1">
            <a:spLocks noGrp="1"/>
          </p:cNvSpPr>
          <p:nvPr>
            <p:ph type="title"/>
          </p:nvPr>
        </p:nvSpPr>
        <p:spPr>
          <a:xfrm>
            <a:off x="3212432" y="383956"/>
            <a:ext cx="2551312" cy="648085"/>
          </a:xfrm>
          <a:prstGeom prst="rect">
            <a:avLst/>
          </a:prstGeom>
          <a:noFill/>
          <a:ln>
            <a:noFill/>
          </a:ln>
        </p:spPr>
        <p:txBody>
          <a:bodyPr lIns="91425" tIns="91425" rIns="91425" bIns="91425" anchor="b" anchorCtr="0">
            <a:noAutofit/>
          </a:bodyPr>
          <a:lstStyle/>
          <a:p>
            <a:pPr lvl="0" rtl="0">
              <a:spcBef>
                <a:spcPts val="0"/>
              </a:spcBef>
              <a:buNone/>
            </a:pPr>
            <a:r>
              <a:rPr lang="fr" sz="2400" b="1" dirty="0" smtClean="0">
                <a:solidFill>
                  <a:schemeClr val="accent3">
                    <a:lumMod val="75000"/>
                  </a:schemeClr>
                </a:solidFill>
              </a:rPr>
              <a:t>Forêt Boréale</a:t>
            </a:r>
            <a:endParaRPr lang="fr" sz="2400" b="1" dirty="0">
              <a:solidFill>
                <a:schemeClr val="accent3">
                  <a:lumMod val="75000"/>
                </a:schemeClr>
              </a:solidFill>
            </a:endParaRPr>
          </a:p>
        </p:txBody>
      </p:sp>
      <p:pic>
        <p:nvPicPr>
          <p:cNvPr id="2" name="Image 1"/>
          <p:cNvPicPr>
            <a:picLocks noChangeAspect="1"/>
          </p:cNvPicPr>
          <p:nvPr/>
        </p:nvPicPr>
        <p:blipFill>
          <a:blip r:embed="rId3"/>
          <a:stretch>
            <a:fillRect/>
          </a:stretch>
        </p:blipFill>
        <p:spPr>
          <a:xfrm>
            <a:off x="540669" y="1179092"/>
            <a:ext cx="4211925" cy="3092117"/>
          </a:xfrm>
          <a:prstGeom prst="rect">
            <a:avLst/>
          </a:prstGeom>
        </p:spPr>
      </p:pic>
      <p:pic>
        <p:nvPicPr>
          <p:cNvPr id="3" name="Image 2"/>
          <p:cNvPicPr>
            <a:picLocks noChangeAspect="1"/>
          </p:cNvPicPr>
          <p:nvPr/>
        </p:nvPicPr>
        <p:blipFill>
          <a:blip r:embed="rId4"/>
          <a:stretch>
            <a:fillRect/>
          </a:stretch>
        </p:blipFill>
        <p:spPr>
          <a:xfrm>
            <a:off x="4932947" y="1332979"/>
            <a:ext cx="3712455" cy="2784341"/>
          </a:xfrm>
          <a:prstGeom prst="rect">
            <a:avLst/>
          </a:prstGeom>
        </p:spPr>
      </p:pic>
      <p:sp>
        <p:nvSpPr>
          <p:cNvPr id="4" name="ZoneTexte 3"/>
          <p:cNvSpPr txBox="1"/>
          <p:nvPr/>
        </p:nvSpPr>
        <p:spPr>
          <a:xfrm>
            <a:off x="540669" y="4279760"/>
            <a:ext cx="2993127" cy="276999"/>
          </a:xfrm>
          <a:prstGeom prst="rect">
            <a:avLst/>
          </a:prstGeom>
          <a:noFill/>
        </p:spPr>
        <p:txBody>
          <a:bodyPr wrap="none" rtlCol="0">
            <a:spAutoFit/>
          </a:bodyPr>
          <a:lstStyle/>
          <a:p>
            <a:r>
              <a:rPr lang="fr-FR" sz="1200" b="1" dirty="0" smtClean="0">
                <a:latin typeface="+mn-lt"/>
              </a:rPr>
              <a:t>Saint-Pierre et Miquelon (Outre-Mer, ND) </a:t>
            </a:r>
            <a:endParaRPr lang="fr-FR" sz="1200" b="1" dirty="0">
              <a:latin typeface="+mn-lt"/>
            </a:endParaRPr>
          </a:p>
        </p:txBody>
      </p:sp>
      <p:sp>
        <p:nvSpPr>
          <p:cNvPr id="5" name="ZoneTexte 4"/>
          <p:cNvSpPr txBox="1"/>
          <p:nvPr/>
        </p:nvSpPr>
        <p:spPr>
          <a:xfrm>
            <a:off x="4932947" y="4125871"/>
            <a:ext cx="2773516" cy="307777"/>
          </a:xfrm>
          <a:prstGeom prst="rect">
            <a:avLst/>
          </a:prstGeom>
          <a:noFill/>
        </p:spPr>
        <p:txBody>
          <a:bodyPr wrap="none" rtlCol="0">
            <a:spAutoFit/>
          </a:bodyPr>
          <a:lstStyle/>
          <a:p>
            <a:r>
              <a:rPr lang="fr-FR" sz="1200" b="1" dirty="0" smtClean="0">
                <a:latin typeface="+mn-lt"/>
              </a:rPr>
              <a:t>Saint-Pierre et Miquelon (</a:t>
            </a:r>
            <a:r>
              <a:rPr lang="fr-FR" sz="1200" b="1" dirty="0" err="1">
                <a:latin typeface="+mn-lt"/>
              </a:rPr>
              <a:t>A</a:t>
            </a:r>
            <a:r>
              <a:rPr lang="fr-FR" sz="1200" b="1" dirty="0" err="1" smtClean="0">
                <a:latin typeface="+mn-lt"/>
              </a:rPr>
              <a:t>lhmax</a:t>
            </a:r>
            <a:r>
              <a:rPr lang="fr-FR" sz="1200" b="1" dirty="0" smtClean="0">
                <a:latin typeface="+mn-lt"/>
              </a:rPr>
              <a:t>, ND</a:t>
            </a:r>
            <a:r>
              <a:rPr lang="fr-FR" b="1" dirty="0" smtClean="0">
                <a:latin typeface="+mn-lt"/>
              </a:rPr>
              <a:t>)</a:t>
            </a:r>
            <a:endParaRPr lang="fr-FR" b="1" dirty="0">
              <a:latin typeface="+mn-lt"/>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ZoneTexte 1"/>
          <p:cNvSpPr txBox="1"/>
          <p:nvPr/>
        </p:nvSpPr>
        <p:spPr>
          <a:xfrm>
            <a:off x="601579" y="1179095"/>
            <a:ext cx="7467109" cy="2554545"/>
          </a:xfrm>
          <a:prstGeom prst="rect">
            <a:avLst/>
          </a:prstGeom>
          <a:noFill/>
        </p:spPr>
        <p:txBody>
          <a:bodyPr wrap="none" rtlCol="0">
            <a:spAutoFit/>
          </a:bodyPr>
          <a:lstStyle/>
          <a:p>
            <a:r>
              <a:rPr lang="fr-FR" sz="1600" b="1" dirty="0" smtClean="0">
                <a:latin typeface="+mn-lt"/>
              </a:rPr>
              <a:t>Saint-Pierre et Miquelon :</a:t>
            </a:r>
          </a:p>
          <a:p>
            <a:endParaRPr lang="fr-FR" sz="1600" b="1" dirty="0" smtClean="0">
              <a:latin typeface="+mn-lt"/>
            </a:endParaRPr>
          </a:p>
          <a:p>
            <a:endParaRPr lang="fr-FR" sz="1600" b="1" dirty="0" smtClean="0">
              <a:latin typeface="+mn-lt"/>
            </a:endParaRPr>
          </a:p>
          <a:p>
            <a:pPr marL="285750" indent="-285750">
              <a:buClr>
                <a:schemeClr val="accent1"/>
              </a:buClr>
              <a:buFont typeface="Wingdings" panose="05000000000000000000" pitchFamily="2" charset="2"/>
              <a:buChar char="§"/>
            </a:pPr>
            <a:r>
              <a:rPr lang="fr-FR" sz="1600" dirty="0" smtClean="0">
                <a:latin typeface="+mn-lt"/>
              </a:rPr>
              <a:t>3 000 ha de forêt boréale : </a:t>
            </a:r>
          </a:p>
          <a:p>
            <a:pPr>
              <a:buClr>
                <a:schemeClr val="accent1"/>
              </a:buClr>
            </a:pPr>
            <a:r>
              <a:rPr lang="fr-FR" sz="1600" dirty="0" smtClean="0">
                <a:latin typeface="+mn-lt"/>
              </a:rPr>
              <a:t>	Sapinière à bouleau blanc (53%)</a:t>
            </a:r>
          </a:p>
          <a:p>
            <a:pPr>
              <a:buClr>
                <a:schemeClr val="accent1"/>
              </a:buClr>
            </a:pPr>
            <a:r>
              <a:rPr lang="fr-FR" sz="1600" dirty="0">
                <a:latin typeface="+mn-lt"/>
              </a:rPr>
              <a:t>	S</a:t>
            </a:r>
            <a:r>
              <a:rPr lang="fr-FR" sz="1600" dirty="0" smtClean="0">
                <a:latin typeface="+mn-lt"/>
              </a:rPr>
              <a:t>apinière basse et naine (Critère 1)</a:t>
            </a:r>
          </a:p>
          <a:p>
            <a:pPr>
              <a:buClr>
                <a:schemeClr val="accent1"/>
              </a:buClr>
            </a:pPr>
            <a:endParaRPr lang="fr-FR" sz="1600" dirty="0" smtClean="0">
              <a:latin typeface="+mn-lt"/>
            </a:endParaRPr>
          </a:p>
          <a:p>
            <a:pPr marL="285750" indent="-285750">
              <a:buClr>
                <a:schemeClr val="accent1"/>
              </a:buClr>
              <a:buFont typeface="Wingdings" panose="05000000000000000000" pitchFamily="2" charset="2"/>
              <a:buChar char="§"/>
            </a:pPr>
            <a:r>
              <a:rPr lang="fr-FR" sz="1600" dirty="0" smtClean="0">
                <a:latin typeface="+mn-lt"/>
              </a:rPr>
              <a:t>Forte pression biotique (abroutissement par des espèces introduites) (Critère 2)</a:t>
            </a:r>
          </a:p>
          <a:p>
            <a:pPr marL="285750" indent="-285750">
              <a:buClr>
                <a:schemeClr val="accent1"/>
              </a:buClr>
              <a:buFont typeface="Wingdings" panose="05000000000000000000" pitchFamily="2" charset="2"/>
              <a:buChar char="§"/>
            </a:pPr>
            <a:r>
              <a:rPr lang="fr-FR" sz="1600" dirty="0" smtClean="0">
                <a:latin typeface="+mn-lt"/>
              </a:rPr>
              <a:t>Pression abiotique : </a:t>
            </a:r>
            <a:r>
              <a:rPr lang="fr-FR" sz="1600" dirty="0" err="1" smtClean="0">
                <a:latin typeface="+mn-lt"/>
              </a:rPr>
              <a:t>diprion</a:t>
            </a:r>
            <a:r>
              <a:rPr lang="fr-FR" sz="1600" dirty="0" smtClean="0">
                <a:latin typeface="+mn-lt"/>
              </a:rPr>
              <a:t> (Critère 2)</a:t>
            </a:r>
          </a:p>
          <a:p>
            <a:pPr marL="285750" indent="-285750">
              <a:buClr>
                <a:schemeClr val="accent1"/>
              </a:buClr>
              <a:buFont typeface="Wingdings" panose="05000000000000000000" pitchFamily="2" charset="2"/>
              <a:buChar char="§"/>
            </a:pPr>
            <a:r>
              <a:rPr lang="fr-FR" sz="1600" dirty="0" smtClean="0">
                <a:latin typeface="+mn-lt"/>
              </a:rPr>
              <a:t>Problèmes : Législation et gestion de la forêt + coordination entre les acteurs (Critère A)</a:t>
            </a:r>
            <a:endParaRPr lang="fr-FR" sz="1600" dirty="0">
              <a:latin typeface="+mn-lt"/>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63960" y="0"/>
            <a:ext cx="8229600" cy="857250"/>
          </a:xfrm>
          <a:prstGeom prst="rect">
            <a:avLst/>
          </a:prstGeom>
        </p:spPr>
        <p:txBody>
          <a:bodyPr lIns="91425" tIns="91425" rIns="91425" bIns="91425" anchor="b" anchorCtr="0">
            <a:noAutofit/>
          </a:bodyPr>
          <a:lstStyle/>
          <a:p>
            <a:pPr>
              <a:spcBef>
                <a:spcPts val="0"/>
              </a:spcBef>
              <a:buNone/>
            </a:pPr>
            <a:r>
              <a:rPr lang="fr" sz="2400" b="1" dirty="0"/>
              <a:t>A</a:t>
            </a:r>
            <a:r>
              <a:rPr lang="fr" sz="2400" b="1" dirty="0" smtClean="0"/>
              <a:t>utres </a:t>
            </a:r>
            <a:r>
              <a:rPr lang="fr" sz="2400" b="1" dirty="0"/>
              <a:t>terres boisées (et autres types de forêt)</a:t>
            </a:r>
          </a:p>
        </p:txBody>
      </p:sp>
      <p:sp>
        <p:nvSpPr>
          <p:cNvPr id="115" name="Shape 115"/>
          <p:cNvSpPr txBox="1">
            <a:spLocks noGrp="1"/>
          </p:cNvSpPr>
          <p:nvPr>
            <p:ph type="body" idx="1"/>
          </p:nvPr>
        </p:nvSpPr>
        <p:spPr>
          <a:xfrm>
            <a:off x="590764" y="812132"/>
            <a:ext cx="8229600" cy="3725680"/>
          </a:xfrm>
          <a:prstGeom prst="rect">
            <a:avLst/>
          </a:prstGeom>
        </p:spPr>
        <p:txBody>
          <a:bodyPr lIns="91425" tIns="91425" rIns="91425" bIns="91425" anchor="t" anchorCtr="0">
            <a:noAutofit/>
          </a:bodyPr>
          <a:lstStyle/>
          <a:p>
            <a:pPr marL="0" lvl="0" indent="0" rtl="0">
              <a:spcBef>
                <a:spcPts val="0"/>
              </a:spcBef>
              <a:buNone/>
            </a:pPr>
            <a:endParaRPr lang="fr" sz="1400" b="1" dirty="0" smtClean="0"/>
          </a:p>
          <a:p>
            <a:pPr marL="0" lvl="0" indent="0" rtl="0">
              <a:spcBef>
                <a:spcPts val="0"/>
              </a:spcBef>
              <a:buNone/>
            </a:pPr>
            <a:r>
              <a:rPr lang="fr" sz="1600" b="1" dirty="0" smtClean="0"/>
              <a:t>Guadeloupe </a:t>
            </a:r>
            <a:r>
              <a:rPr lang="fr" sz="1600" b="1" dirty="0"/>
              <a:t>:</a:t>
            </a:r>
          </a:p>
          <a:p>
            <a:pPr lvl="0" rtl="0">
              <a:spcBef>
                <a:spcPts val="0"/>
              </a:spcBef>
              <a:buFont typeface="Wingdings" panose="05000000000000000000" pitchFamily="2" charset="2"/>
              <a:buChar char="§"/>
            </a:pPr>
            <a:r>
              <a:rPr lang="fr" sz="1600" dirty="0" smtClean="0"/>
              <a:t>2 </a:t>
            </a:r>
            <a:r>
              <a:rPr lang="fr" sz="1600" dirty="0"/>
              <a:t>500 ha, correspondent principalement aux formations naturelles altitudinales des sommets de la Basse-Terre </a:t>
            </a:r>
            <a:r>
              <a:rPr lang="fr" sz="1600" dirty="0" smtClean="0">
                <a:sym typeface="Wingdings" panose="05000000000000000000" pitchFamily="2" charset="2"/>
              </a:rPr>
              <a:t> </a:t>
            </a:r>
            <a:r>
              <a:rPr lang="fr" sz="1600" dirty="0" smtClean="0"/>
              <a:t> </a:t>
            </a:r>
            <a:r>
              <a:rPr lang="fr" sz="1600" dirty="0"/>
              <a:t>pas d’évolutions car en plein coeur du </a:t>
            </a:r>
            <a:r>
              <a:rPr lang="fr" sz="1600" dirty="0" smtClean="0"/>
              <a:t>PNG</a:t>
            </a:r>
          </a:p>
          <a:p>
            <a:pPr marL="0" lvl="0" indent="0" rtl="0">
              <a:spcBef>
                <a:spcPts val="0"/>
              </a:spcBef>
              <a:buNone/>
            </a:pPr>
            <a:endParaRPr lang="fr" sz="1600" dirty="0"/>
          </a:p>
          <a:p>
            <a:pPr marL="0" lvl="0" indent="0">
              <a:buSzPct val="100000"/>
              <a:buNone/>
            </a:pPr>
            <a:r>
              <a:rPr lang="fr" sz="1600" b="1" dirty="0"/>
              <a:t>Guyane :</a:t>
            </a:r>
          </a:p>
          <a:p>
            <a:pPr lvl="0">
              <a:buSzPct val="100000"/>
              <a:buFont typeface="Wingdings" panose="05000000000000000000" pitchFamily="2" charset="2"/>
              <a:buChar char="§"/>
            </a:pPr>
            <a:r>
              <a:rPr lang="fr" sz="1600" dirty="0"/>
              <a:t>Forêt marécageuse (300 000ha)</a:t>
            </a:r>
          </a:p>
          <a:p>
            <a:pPr lvl="0">
              <a:buSzPct val="100000"/>
              <a:buFont typeface="Wingdings" panose="05000000000000000000" pitchFamily="2" charset="2"/>
              <a:buChar char="§"/>
            </a:pPr>
            <a:r>
              <a:rPr lang="fr" sz="1600" dirty="0"/>
              <a:t>Forêt ripicole</a:t>
            </a:r>
          </a:p>
          <a:p>
            <a:pPr lvl="0">
              <a:buSzPct val="100000"/>
              <a:buFont typeface="Wingdings" panose="05000000000000000000" pitchFamily="2" charset="2"/>
              <a:buChar char="§"/>
            </a:pPr>
            <a:r>
              <a:rPr lang="fr" sz="1600" dirty="0"/>
              <a:t>Forêt de flat</a:t>
            </a:r>
          </a:p>
          <a:p>
            <a:pPr lvl="0">
              <a:buSzPct val="100000"/>
              <a:buFont typeface="Wingdings" panose="05000000000000000000" pitchFamily="2" charset="2"/>
              <a:buChar char="§"/>
            </a:pPr>
            <a:r>
              <a:rPr lang="fr" sz="1600" dirty="0"/>
              <a:t>Forêt sur sable blancs: Nord-ouest de la Guyane, en retrait du littoral. Menacées par activité </a:t>
            </a:r>
            <a:r>
              <a:rPr lang="fr" sz="1600" dirty="0" smtClean="0"/>
              <a:t>anthropique</a:t>
            </a:r>
            <a:endParaRPr lang="fr" sz="1600" dirty="0"/>
          </a:p>
          <a:p>
            <a:pPr marL="0" lvl="0" indent="0" rtl="0">
              <a:spcBef>
                <a:spcPts val="0"/>
              </a:spcBef>
              <a:buNone/>
            </a:pPr>
            <a:endParaRPr sz="1200" dirty="0"/>
          </a:p>
          <a:p>
            <a:pPr marL="0" lvl="0" indent="0" rtl="0">
              <a:spcBef>
                <a:spcPts val="0"/>
              </a:spcBef>
              <a:buSzPct val="100000"/>
              <a:buNone/>
            </a:pPr>
            <a:endParaRPr lang="fr" sz="1200" dirty="0" smtClean="0"/>
          </a:p>
          <a:p>
            <a:pPr lvl="0" rtl="0">
              <a:spcBef>
                <a:spcPts val="0"/>
              </a:spcBef>
              <a:buNone/>
            </a:pPr>
            <a:endParaRPr sz="1100" dirty="0"/>
          </a:p>
          <a:p>
            <a:pPr lvl="0" rtl="0">
              <a:spcBef>
                <a:spcPts val="0"/>
              </a:spcBef>
              <a:buNone/>
            </a:pPr>
            <a:endParaRPr sz="1100" dirty="0"/>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988" y="435378"/>
            <a:ext cx="7411453" cy="4873129"/>
          </a:xfrm>
          <a:prstGeom prst="rect">
            <a:avLst/>
          </a:prstGeom>
        </p:spPr>
        <p:txBody>
          <a:bodyPr wrap="square">
            <a:spAutoFit/>
          </a:bodyPr>
          <a:lstStyle/>
          <a:p>
            <a:pPr lvl="0" defTabSz="342900">
              <a:spcAft>
                <a:spcPts val="450"/>
              </a:spcAft>
              <a:buClr>
                <a:srgbClr val="D9B247"/>
              </a:buClr>
              <a:buSzPct val="115000"/>
            </a:pPr>
            <a:endParaRPr lang="fr-FR" sz="1200" b="1" kern="1200" dirty="0" smtClean="0">
              <a:solidFill>
                <a:prstClr val="black">
                  <a:lumMod val="85000"/>
                  <a:lumOff val="15000"/>
                </a:prstClr>
              </a:solidFill>
              <a:latin typeface="Garamond" panose="02020404030301010803"/>
              <a:ea typeface="+mn-ea"/>
              <a:cs typeface="+mn-cs"/>
            </a:endParaRPr>
          </a:p>
          <a:p>
            <a:pPr lvl="0" defTabSz="342900">
              <a:spcAft>
                <a:spcPts val="450"/>
              </a:spcAft>
              <a:buClr>
                <a:srgbClr val="D9B247"/>
              </a:buClr>
              <a:buSzPct val="115000"/>
            </a:pPr>
            <a:r>
              <a:rPr lang="fr-FR" b="1" kern="1200" dirty="0" smtClean="0">
                <a:solidFill>
                  <a:prstClr val="black">
                    <a:lumMod val="85000"/>
                    <a:lumOff val="15000"/>
                  </a:prstClr>
                </a:solidFill>
                <a:latin typeface="Garamond" panose="02020404030301010803"/>
                <a:ea typeface="+mn-ea"/>
                <a:cs typeface="+mn-cs"/>
              </a:rPr>
              <a:t>Clipperton </a:t>
            </a:r>
            <a:r>
              <a:rPr lang="fr-FR" b="1" kern="1200" dirty="0">
                <a:solidFill>
                  <a:prstClr val="black">
                    <a:lumMod val="85000"/>
                    <a:lumOff val="15000"/>
                  </a:prstClr>
                </a:solidFill>
                <a:latin typeface="Garamond" panose="02020404030301010803"/>
                <a:ea typeface="+mn-ea"/>
                <a:cs typeface="+mn-cs"/>
              </a:rPr>
              <a:t>:</a:t>
            </a:r>
          </a:p>
          <a:p>
            <a:pPr marL="214313" lvl="0" indent="-214313" defTabSz="342900">
              <a:spcAft>
                <a:spcPts val="450"/>
              </a:spcAft>
              <a:buClr>
                <a:srgbClr val="D9B247"/>
              </a:buClr>
              <a:buSzPct val="115000"/>
              <a:buFont typeface="Wingdings" panose="05000000000000000000" pitchFamily="2" charset="2"/>
              <a:buChar char="§"/>
            </a:pPr>
            <a:r>
              <a:rPr lang="fr-FR" kern="1200" dirty="0">
                <a:solidFill>
                  <a:prstClr val="black">
                    <a:lumMod val="85000"/>
                    <a:lumOff val="15000"/>
                  </a:prstClr>
                </a:solidFill>
                <a:latin typeface="Garamond" panose="02020404030301010803"/>
                <a:ea typeface="+mn-ea"/>
                <a:cs typeface="+mn-cs"/>
              </a:rPr>
              <a:t>Pas de forêt comme définie par la </a:t>
            </a:r>
            <a:r>
              <a:rPr lang="fr-FR" kern="1200" dirty="0" smtClean="0">
                <a:solidFill>
                  <a:prstClr val="black">
                    <a:lumMod val="85000"/>
                    <a:lumOff val="15000"/>
                  </a:prstClr>
                </a:solidFill>
                <a:latin typeface="Garamond" panose="02020404030301010803"/>
                <a:ea typeface="+mn-ea"/>
                <a:cs typeface="+mn-cs"/>
              </a:rPr>
              <a:t>FAO</a:t>
            </a:r>
          </a:p>
          <a:p>
            <a:pPr marL="214313" lvl="0" indent="-214313" defTabSz="342900">
              <a:spcAft>
                <a:spcPts val="450"/>
              </a:spcAft>
              <a:buClr>
                <a:srgbClr val="D9B247"/>
              </a:buClr>
              <a:buSzPct val="115000"/>
              <a:buFont typeface="Wingdings" panose="05000000000000000000" pitchFamily="2" charset="2"/>
              <a:buChar char="§"/>
            </a:pPr>
            <a:r>
              <a:rPr lang="fr-FR" kern="1200" dirty="0" smtClean="0">
                <a:solidFill>
                  <a:prstClr val="black">
                    <a:lumMod val="85000"/>
                    <a:lumOff val="15000"/>
                  </a:prstClr>
                </a:solidFill>
                <a:latin typeface="Garamond" panose="02020404030301010803"/>
                <a:ea typeface="+mn-ea"/>
                <a:cs typeface="+mn-cs"/>
              </a:rPr>
              <a:t>Bois </a:t>
            </a:r>
            <a:r>
              <a:rPr lang="fr-FR" kern="1200" dirty="0">
                <a:solidFill>
                  <a:prstClr val="black">
                    <a:lumMod val="85000"/>
                    <a:lumOff val="15000"/>
                  </a:prstClr>
                </a:solidFill>
                <a:latin typeface="Garamond" panose="02020404030301010803"/>
                <a:ea typeface="+mn-ea"/>
                <a:cs typeface="+mn-cs"/>
              </a:rPr>
              <a:t>de </a:t>
            </a:r>
            <a:r>
              <a:rPr lang="fr-FR" kern="1200" dirty="0" smtClean="0">
                <a:solidFill>
                  <a:prstClr val="black">
                    <a:lumMod val="85000"/>
                    <a:lumOff val="15000"/>
                  </a:prstClr>
                </a:solidFill>
                <a:latin typeface="Garamond" panose="02020404030301010803"/>
                <a:ea typeface="+mn-ea"/>
                <a:cs typeface="+mn-cs"/>
              </a:rPr>
              <a:t>Bougainville : 480 palmiers</a:t>
            </a:r>
          </a:p>
          <a:p>
            <a:pPr marL="214313" lvl="0" indent="-214313" defTabSz="342900">
              <a:spcAft>
                <a:spcPts val="450"/>
              </a:spcAft>
              <a:buClr>
                <a:srgbClr val="D9B247"/>
              </a:buClr>
              <a:buSzPct val="115000"/>
              <a:buFont typeface="Wingdings" panose="05000000000000000000" pitchFamily="2" charset="2"/>
              <a:buChar char="§"/>
            </a:pPr>
            <a:endParaRPr lang="fr-FR" kern="1200" dirty="0">
              <a:solidFill>
                <a:prstClr val="black">
                  <a:lumMod val="85000"/>
                  <a:lumOff val="15000"/>
                </a:prstClr>
              </a:solidFill>
              <a:latin typeface="Garamond" panose="02020404030301010803"/>
              <a:ea typeface="+mn-ea"/>
              <a:cs typeface="+mn-cs"/>
            </a:endParaRPr>
          </a:p>
          <a:p>
            <a:pPr lvl="0" defTabSz="342900">
              <a:spcAft>
                <a:spcPts val="450"/>
              </a:spcAft>
              <a:buClr>
                <a:srgbClr val="D9B247"/>
              </a:buClr>
              <a:buSzPct val="91666"/>
            </a:pPr>
            <a:r>
              <a:rPr lang="fr-FR" b="1" kern="1200" dirty="0">
                <a:solidFill>
                  <a:prstClr val="black">
                    <a:lumMod val="85000"/>
                    <a:lumOff val="15000"/>
                  </a:prstClr>
                </a:solidFill>
                <a:latin typeface="Garamond" panose="02020404030301010803"/>
                <a:ea typeface="+mn-ea"/>
                <a:cs typeface="+mn-cs"/>
              </a:rPr>
              <a:t>Mayotte :</a:t>
            </a:r>
          </a:p>
          <a:p>
            <a:pPr marL="214313" lvl="0" indent="-214313" defTabSz="342900">
              <a:spcAft>
                <a:spcPts val="450"/>
              </a:spcAft>
              <a:buClr>
                <a:srgbClr val="D9B247"/>
              </a:buClr>
              <a:buSzPct val="100000"/>
              <a:buFont typeface="Wingdings" panose="05000000000000000000" pitchFamily="2" charset="2"/>
              <a:buChar char="§"/>
            </a:pPr>
            <a:r>
              <a:rPr lang="fr-FR" kern="1200" dirty="0">
                <a:solidFill>
                  <a:prstClr val="black">
                    <a:lumMod val="85000"/>
                    <a:lumOff val="15000"/>
                  </a:prstClr>
                </a:solidFill>
                <a:latin typeface="Garamond" panose="02020404030301010803"/>
                <a:ea typeface="+mn-ea"/>
                <a:cs typeface="+mn-cs"/>
              </a:rPr>
              <a:t>F</a:t>
            </a:r>
            <a:r>
              <a:rPr lang="fr-FR" kern="1200" dirty="0" smtClean="0">
                <a:solidFill>
                  <a:prstClr val="black">
                    <a:lumMod val="85000"/>
                    <a:lumOff val="15000"/>
                  </a:prstClr>
                </a:solidFill>
                <a:latin typeface="Garamond" panose="02020404030301010803"/>
                <a:ea typeface="+mn-ea"/>
                <a:cs typeface="+mn-cs"/>
              </a:rPr>
              <a:t>orêts </a:t>
            </a:r>
            <a:r>
              <a:rPr lang="fr-FR" kern="1200" dirty="0">
                <a:solidFill>
                  <a:prstClr val="black">
                    <a:lumMod val="85000"/>
                    <a:lumOff val="15000"/>
                  </a:prstClr>
                </a:solidFill>
                <a:latin typeface="Garamond" panose="02020404030301010803"/>
                <a:ea typeface="+mn-ea"/>
                <a:cs typeface="+mn-cs"/>
              </a:rPr>
              <a:t>mésophiles, </a:t>
            </a:r>
            <a:r>
              <a:rPr lang="fr-FR" kern="1200" dirty="0" smtClean="0">
                <a:solidFill>
                  <a:prstClr val="black">
                    <a:lumMod val="85000"/>
                    <a:lumOff val="15000"/>
                  </a:prstClr>
                </a:solidFill>
                <a:latin typeface="Garamond" panose="02020404030301010803"/>
                <a:ea typeface="+mn-ea"/>
                <a:cs typeface="+mn-cs"/>
              </a:rPr>
              <a:t>forêts </a:t>
            </a:r>
            <a:r>
              <a:rPr lang="fr-FR" kern="1200" dirty="0">
                <a:solidFill>
                  <a:prstClr val="black">
                    <a:lumMod val="85000"/>
                    <a:lumOff val="15000"/>
                  </a:prstClr>
                </a:solidFill>
                <a:latin typeface="Garamond" panose="02020404030301010803"/>
                <a:ea typeface="+mn-ea"/>
                <a:cs typeface="+mn-cs"/>
              </a:rPr>
              <a:t>alluviales et de </a:t>
            </a:r>
            <a:r>
              <a:rPr lang="fr-FR" kern="1200" dirty="0" smtClean="0">
                <a:solidFill>
                  <a:prstClr val="black">
                    <a:lumMod val="85000"/>
                    <a:lumOff val="15000"/>
                  </a:prstClr>
                </a:solidFill>
                <a:latin typeface="Garamond" panose="02020404030301010803"/>
                <a:ea typeface="+mn-ea"/>
                <a:cs typeface="+mn-cs"/>
              </a:rPr>
              <a:t>ripisylves</a:t>
            </a:r>
          </a:p>
          <a:p>
            <a:pPr marL="214313" lvl="0" indent="-214313" defTabSz="342900">
              <a:spcAft>
                <a:spcPts val="450"/>
              </a:spcAft>
              <a:buClr>
                <a:srgbClr val="D9B247"/>
              </a:buClr>
              <a:buSzPct val="100000"/>
              <a:buFont typeface="Wingdings" panose="05000000000000000000" pitchFamily="2" charset="2"/>
              <a:buChar char="§"/>
            </a:pPr>
            <a:r>
              <a:rPr lang="fr-FR" kern="1200" dirty="0" err="1" smtClean="0">
                <a:solidFill>
                  <a:prstClr val="black">
                    <a:lumMod val="85000"/>
                    <a:lumOff val="15000"/>
                  </a:prstClr>
                </a:solidFill>
                <a:latin typeface="Garamond" panose="02020404030301010803"/>
                <a:ea typeface="+mn-ea"/>
                <a:cs typeface="+mn-cs"/>
              </a:rPr>
              <a:t>Padzas</a:t>
            </a:r>
            <a:endParaRPr lang="fr-FR" kern="1200" dirty="0" smtClean="0">
              <a:solidFill>
                <a:prstClr val="black">
                  <a:lumMod val="85000"/>
                  <a:lumOff val="15000"/>
                </a:prstClr>
              </a:solidFill>
              <a:latin typeface="Garamond" panose="02020404030301010803"/>
              <a:ea typeface="+mn-ea"/>
              <a:cs typeface="+mn-cs"/>
            </a:endParaRPr>
          </a:p>
          <a:p>
            <a:pPr marL="214313" lvl="0" indent="-214313" defTabSz="342900">
              <a:spcAft>
                <a:spcPts val="450"/>
              </a:spcAft>
              <a:buClr>
                <a:srgbClr val="D9B247"/>
              </a:buClr>
              <a:buSzPct val="100000"/>
              <a:buFont typeface="Wingdings" panose="05000000000000000000" pitchFamily="2" charset="2"/>
              <a:buChar char="§"/>
            </a:pPr>
            <a:endParaRPr lang="fr-FR" kern="1200" dirty="0">
              <a:solidFill>
                <a:prstClr val="black">
                  <a:lumMod val="85000"/>
                  <a:lumOff val="15000"/>
                </a:prstClr>
              </a:solidFill>
              <a:latin typeface="Garamond" panose="02020404030301010803"/>
              <a:ea typeface="+mn-ea"/>
              <a:cs typeface="+mn-cs"/>
            </a:endParaRPr>
          </a:p>
          <a:p>
            <a:pPr lvl="0" defTabSz="342900">
              <a:spcAft>
                <a:spcPts val="450"/>
              </a:spcAft>
              <a:buClr>
                <a:srgbClr val="D9B247"/>
              </a:buClr>
              <a:buSzPct val="100000"/>
            </a:pPr>
            <a:r>
              <a:rPr lang="fr-FR" kern="1200" dirty="0" smtClean="0">
                <a:solidFill>
                  <a:prstClr val="black">
                    <a:lumMod val="85000"/>
                    <a:lumOff val="15000"/>
                  </a:prstClr>
                </a:solidFill>
                <a:latin typeface="Garamond" panose="02020404030301010803"/>
                <a:ea typeface="+mn-ea"/>
                <a:cs typeface="+mn-cs"/>
              </a:rPr>
              <a:t> </a:t>
            </a:r>
            <a:r>
              <a:rPr lang="fr" b="1" kern="1200" dirty="0">
                <a:solidFill>
                  <a:prstClr val="black">
                    <a:lumMod val="85000"/>
                    <a:lumOff val="15000"/>
                  </a:prstClr>
                </a:solidFill>
                <a:latin typeface="Garamond" panose="02020404030301010803"/>
                <a:ea typeface="+mn-ea"/>
                <a:cs typeface="+mn-cs"/>
              </a:rPr>
              <a:t>TAAF :</a:t>
            </a:r>
          </a:p>
          <a:p>
            <a:pPr marL="214313" lvl="0" indent="-214313" defTabSz="342900">
              <a:spcAft>
                <a:spcPts val="450"/>
              </a:spcAft>
              <a:buClr>
                <a:srgbClr val="D9B247"/>
              </a:buClr>
              <a:buSzPct val="100000"/>
              <a:buFont typeface="Wingdings" panose="05000000000000000000" pitchFamily="2" charset="2"/>
              <a:buChar char="§"/>
            </a:pPr>
            <a:r>
              <a:rPr lang="fr" kern="1200" dirty="0" smtClean="0">
                <a:solidFill>
                  <a:prstClr val="black">
                    <a:lumMod val="85000"/>
                    <a:lumOff val="15000"/>
                  </a:prstClr>
                </a:solidFill>
                <a:latin typeface="Garamond" panose="02020404030301010803"/>
                <a:ea typeface="+mn-ea"/>
                <a:cs typeface="+mn-cs"/>
              </a:rPr>
              <a:t>Ile Amsterdam : environ </a:t>
            </a:r>
            <a:r>
              <a:rPr lang="fr" kern="1200" dirty="0">
                <a:solidFill>
                  <a:prstClr val="black">
                    <a:lumMod val="85000"/>
                    <a:lumOff val="15000"/>
                  </a:prstClr>
                </a:solidFill>
                <a:latin typeface="Garamond" panose="02020404030301010803"/>
                <a:ea typeface="+mn-ea"/>
                <a:cs typeface="+mn-cs"/>
              </a:rPr>
              <a:t>10 ha de </a:t>
            </a:r>
            <a:r>
              <a:rPr lang="fr" i="1" kern="1200" dirty="0">
                <a:solidFill>
                  <a:prstClr val="black">
                    <a:lumMod val="85000"/>
                    <a:lumOff val="15000"/>
                  </a:prstClr>
                </a:solidFill>
                <a:latin typeface="Garamond" panose="02020404030301010803"/>
                <a:ea typeface="+mn-ea"/>
                <a:cs typeface="+mn-cs"/>
              </a:rPr>
              <a:t>phylica </a:t>
            </a:r>
            <a:r>
              <a:rPr lang="fr" i="1" kern="1200" dirty="0" smtClean="0">
                <a:solidFill>
                  <a:prstClr val="black">
                    <a:lumMod val="85000"/>
                    <a:lumOff val="15000"/>
                  </a:prstClr>
                </a:solidFill>
                <a:latin typeface="Garamond" panose="02020404030301010803"/>
                <a:ea typeface="+mn-ea"/>
                <a:cs typeface="+mn-cs"/>
              </a:rPr>
              <a:t>arborea</a:t>
            </a:r>
            <a:r>
              <a:rPr lang="fr" kern="1200" dirty="0">
                <a:solidFill>
                  <a:prstClr val="black">
                    <a:lumMod val="85000"/>
                    <a:lumOff val="15000"/>
                  </a:prstClr>
                </a:solidFill>
                <a:latin typeface="Garamond" panose="02020404030301010803"/>
                <a:ea typeface="+mn-ea"/>
                <a:cs typeface="+mn-cs"/>
              </a:rPr>
              <a:t> </a:t>
            </a:r>
            <a:r>
              <a:rPr lang="fr" kern="1200" dirty="0" smtClean="0">
                <a:solidFill>
                  <a:prstClr val="black">
                    <a:lumMod val="85000"/>
                    <a:lumOff val="15000"/>
                  </a:prstClr>
                </a:solidFill>
                <a:latin typeface="Garamond" panose="02020404030301010803"/>
                <a:ea typeface="+mn-ea"/>
                <a:cs typeface="+mn-cs"/>
                <a:sym typeface="Wingdings" panose="05000000000000000000" pitchFamily="2" charset="2"/>
              </a:rPr>
              <a:t> </a:t>
            </a:r>
            <a:r>
              <a:rPr lang="fr" kern="1200" dirty="0" smtClean="0">
                <a:solidFill>
                  <a:prstClr val="black">
                    <a:lumMod val="85000"/>
                    <a:lumOff val="15000"/>
                  </a:prstClr>
                </a:solidFill>
                <a:latin typeface="Garamond" panose="02020404030301010803"/>
                <a:ea typeface="+mn-ea"/>
                <a:cs typeface="+mn-cs"/>
              </a:rPr>
              <a:t>Perturbations </a:t>
            </a:r>
            <a:r>
              <a:rPr lang="fr" kern="1200" dirty="0">
                <a:solidFill>
                  <a:prstClr val="black">
                    <a:lumMod val="85000"/>
                    <a:lumOff val="15000"/>
                  </a:prstClr>
                </a:solidFill>
                <a:latin typeface="Garamond" panose="02020404030301010803"/>
                <a:ea typeface="+mn-ea"/>
                <a:cs typeface="+mn-cs"/>
              </a:rPr>
              <a:t>par </a:t>
            </a:r>
            <a:r>
              <a:rPr lang="fr" kern="1200" dirty="0" smtClean="0">
                <a:solidFill>
                  <a:prstClr val="black">
                    <a:lumMod val="85000"/>
                    <a:lumOff val="15000"/>
                  </a:prstClr>
                </a:solidFill>
                <a:latin typeface="Garamond" panose="02020404030301010803"/>
                <a:ea typeface="+mn-ea"/>
                <a:cs typeface="+mn-cs"/>
              </a:rPr>
              <a:t>animaux </a:t>
            </a:r>
            <a:r>
              <a:rPr lang="fr" kern="1200" dirty="0">
                <a:solidFill>
                  <a:prstClr val="black">
                    <a:lumMod val="85000"/>
                    <a:lumOff val="15000"/>
                  </a:prstClr>
                </a:solidFill>
                <a:latin typeface="Garamond" panose="02020404030301010803"/>
                <a:ea typeface="+mn-ea"/>
                <a:cs typeface="+mn-cs"/>
              </a:rPr>
              <a:t>introduits </a:t>
            </a:r>
            <a:endParaRPr lang="fr" kern="1200" dirty="0" smtClean="0">
              <a:solidFill>
                <a:prstClr val="black">
                  <a:lumMod val="85000"/>
                  <a:lumOff val="15000"/>
                </a:prstClr>
              </a:solidFill>
              <a:latin typeface="Garamond" panose="02020404030301010803"/>
              <a:ea typeface="+mn-ea"/>
              <a:cs typeface="+mn-cs"/>
            </a:endParaRPr>
          </a:p>
          <a:p>
            <a:pPr marL="214313" lvl="0" indent="-214313" defTabSz="342900">
              <a:spcAft>
                <a:spcPts val="450"/>
              </a:spcAft>
              <a:buClr>
                <a:srgbClr val="D9B247"/>
              </a:buClr>
              <a:buSzPct val="100000"/>
              <a:buFont typeface="Wingdings" panose="05000000000000000000" pitchFamily="2" charset="2"/>
              <a:buChar char="§"/>
            </a:pPr>
            <a:r>
              <a:rPr lang="fr" kern="1200" dirty="0" smtClean="0">
                <a:solidFill>
                  <a:prstClr val="black">
                    <a:lumMod val="85000"/>
                    <a:lumOff val="15000"/>
                  </a:prstClr>
                </a:solidFill>
                <a:latin typeface="Garamond" panose="02020404030301010803"/>
                <a:ea typeface="+mn-ea"/>
                <a:cs typeface="+mn-cs"/>
              </a:rPr>
              <a:t>Plan de </a:t>
            </a:r>
            <a:r>
              <a:rPr lang="fr" kern="1200" dirty="0">
                <a:solidFill>
                  <a:prstClr val="black">
                    <a:lumMod val="85000"/>
                    <a:lumOff val="15000"/>
                  </a:prstClr>
                </a:solidFill>
                <a:latin typeface="Garamond" panose="02020404030301010803"/>
                <a:ea typeface="+mn-ea"/>
                <a:cs typeface="+mn-cs"/>
              </a:rPr>
              <a:t>gestion 2011-2015 de la réserve naturelle nationale des Terres australes </a:t>
            </a:r>
            <a:r>
              <a:rPr lang="fr" kern="1200" dirty="0" smtClean="0">
                <a:solidFill>
                  <a:prstClr val="black">
                    <a:lumMod val="85000"/>
                    <a:lumOff val="15000"/>
                  </a:prstClr>
                </a:solidFill>
                <a:latin typeface="Garamond" panose="02020404030301010803"/>
                <a:ea typeface="+mn-ea"/>
                <a:cs typeface="+mn-cs"/>
              </a:rPr>
              <a:t>françaises (</a:t>
            </a:r>
            <a:r>
              <a:rPr lang="fr-FR" kern="1200" dirty="0" smtClean="0">
                <a:solidFill>
                  <a:prstClr val="black">
                    <a:lumMod val="85000"/>
                    <a:lumOff val="15000"/>
                  </a:prstClr>
                </a:solidFill>
                <a:latin typeface="Garamond" panose="02020404030301010803"/>
                <a:ea typeface="+mn-ea"/>
                <a:cs typeface="+mn-cs"/>
              </a:rPr>
              <a:t>Critère</a:t>
            </a:r>
            <a:r>
              <a:rPr lang="fr" kern="1200" dirty="0" smtClean="0">
                <a:solidFill>
                  <a:prstClr val="black">
                    <a:lumMod val="85000"/>
                    <a:lumOff val="15000"/>
                  </a:prstClr>
                </a:solidFill>
                <a:latin typeface="Garamond" panose="02020404030301010803"/>
                <a:ea typeface="+mn-ea"/>
                <a:cs typeface="+mn-cs"/>
              </a:rPr>
              <a:t> </a:t>
            </a:r>
            <a:r>
              <a:rPr lang="fr" kern="1200" dirty="0">
                <a:solidFill>
                  <a:prstClr val="black">
                    <a:lumMod val="85000"/>
                    <a:lumOff val="15000"/>
                  </a:prstClr>
                </a:solidFill>
                <a:latin typeface="Garamond" panose="02020404030301010803"/>
                <a:ea typeface="+mn-ea"/>
                <a:cs typeface="+mn-cs"/>
              </a:rPr>
              <a:t>A)</a:t>
            </a:r>
          </a:p>
          <a:p>
            <a:pPr marL="214313" lvl="0" indent="-214313" defTabSz="342900">
              <a:spcAft>
                <a:spcPts val="450"/>
              </a:spcAft>
              <a:buClr>
                <a:srgbClr val="D9B247"/>
              </a:buClr>
              <a:buSzPct val="100000"/>
              <a:buFont typeface="Wingdings" panose="05000000000000000000" pitchFamily="2" charset="2"/>
              <a:buChar char="§"/>
            </a:pPr>
            <a:r>
              <a:rPr lang="fr" kern="1200" dirty="0">
                <a:solidFill>
                  <a:prstClr val="black">
                    <a:lumMod val="85000"/>
                    <a:lumOff val="15000"/>
                  </a:prstClr>
                </a:solidFill>
                <a:latin typeface="Garamond" panose="02020404030301010803"/>
                <a:ea typeface="+mn-ea"/>
                <a:cs typeface="+mn-cs"/>
              </a:rPr>
              <a:t>Sur Tromelin : veloutiers (</a:t>
            </a:r>
            <a:r>
              <a:rPr lang="fr" i="1" kern="1200" dirty="0">
                <a:solidFill>
                  <a:prstClr val="black">
                    <a:lumMod val="85000"/>
                    <a:lumOff val="15000"/>
                  </a:prstClr>
                </a:solidFill>
                <a:latin typeface="Garamond" panose="02020404030301010803"/>
                <a:ea typeface="+mn-ea"/>
                <a:cs typeface="+mn-cs"/>
              </a:rPr>
              <a:t>Heliotropium foertherianum</a:t>
            </a:r>
            <a:r>
              <a:rPr lang="fr" kern="1200" dirty="0">
                <a:solidFill>
                  <a:prstClr val="black">
                    <a:lumMod val="85000"/>
                    <a:lumOff val="15000"/>
                  </a:prstClr>
                </a:solidFill>
                <a:latin typeface="Garamond" panose="02020404030301010803"/>
                <a:ea typeface="+mn-ea"/>
                <a:cs typeface="+mn-cs"/>
              </a:rPr>
              <a:t>) et vacoas (</a:t>
            </a:r>
            <a:r>
              <a:rPr lang="fr" i="1" kern="1200" dirty="0">
                <a:solidFill>
                  <a:prstClr val="black">
                    <a:lumMod val="85000"/>
                    <a:lumOff val="15000"/>
                  </a:prstClr>
                </a:solidFill>
                <a:latin typeface="Garamond" panose="02020404030301010803"/>
                <a:ea typeface="+mn-ea"/>
                <a:cs typeface="+mn-cs"/>
              </a:rPr>
              <a:t>Pandanus utilis</a:t>
            </a:r>
            <a:r>
              <a:rPr lang="fr" kern="1200" dirty="0">
                <a:solidFill>
                  <a:prstClr val="black">
                    <a:lumMod val="85000"/>
                    <a:lumOff val="15000"/>
                  </a:prstClr>
                </a:solidFill>
                <a:latin typeface="Garamond" panose="02020404030301010803"/>
                <a:ea typeface="+mn-ea"/>
                <a:cs typeface="+mn-cs"/>
              </a:rPr>
              <a:t>)</a:t>
            </a:r>
          </a:p>
          <a:p>
            <a:pPr marL="214313" lvl="0" indent="-214313" defTabSz="342900">
              <a:spcAft>
                <a:spcPts val="450"/>
              </a:spcAft>
              <a:buClr>
                <a:srgbClr val="D9B247"/>
              </a:buClr>
              <a:buSzPct val="100000"/>
              <a:buFont typeface="Wingdings" panose="05000000000000000000" pitchFamily="2" charset="2"/>
              <a:buChar char="§"/>
            </a:pPr>
            <a:r>
              <a:rPr lang="fr" kern="1200" dirty="0">
                <a:solidFill>
                  <a:prstClr val="black">
                    <a:lumMod val="85000"/>
                    <a:lumOff val="15000"/>
                  </a:prstClr>
                </a:solidFill>
                <a:latin typeface="Garamond" panose="02020404030301010803"/>
                <a:ea typeface="+mn-ea"/>
                <a:cs typeface="+mn-cs"/>
              </a:rPr>
              <a:t>Sur Juan de Nova : formations arborées adlittorales sur karst (</a:t>
            </a:r>
            <a:r>
              <a:rPr lang="fr" i="1" kern="1200" dirty="0">
                <a:solidFill>
                  <a:prstClr val="black">
                    <a:lumMod val="85000"/>
                    <a:lumOff val="15000"/>
                  </a:prstClr>
                </a:solidFill>
                <a:latin typeface="Garamond" panose="02020404030301010803"/>
                <a:ea typeface="+mn-ea"/>
                <a:cs typeface="+mn-cs"/>
              </a:rPr>
              <a:t>Casuarina equisetifolia</a:t>
            </a:r>
            <a:r>
              <a:rPr lang="fr" kern="1200" dirty="0">
                <a:solidFill>
                  <a:prstClr val="black">
                    <a:lumMod val="85000"/>
                    <a:lumOff val="15000"/>
                  </a:prstClr>
                </a:solidFill>
                <a:latin typeface="Garamond" panose="02020404030301010803"/>
                <a:ea typeface="+mn-ea"/>
                <a:cs typeface="+mn-cs"/>
              </a:rPr>
              <a:t>) et sur sable (</a:t>
            </a:r>
            <a:r>
              <a:rPr lang="fr" i="1" kern="1200" dirty="0">
                <a:solidFill>
                  <a:prstClr val="black">
                    <a:lumMod val="85000"/>
                    <a:lumOff val="15000"/>
                  </a:prstClr>
                </a:solidFill>
                <a:latin typeface="Garamond" panose="02020404030301010803"/>
                <a:ea typeface="+mn-ea"/>
                <a:cs typeface="+mn-cs"/>
              </a:rPr>
              <a:t>Pisonia grandis</a:t>
            </a:r>
            <a:r>
              <a:rPr lang="fr" kern="1200" dirty="0">
                <a:solidFill>
                  <a:prstClr val="black">
                    <a:lumMod val="85000"/>
                    <a:lumOff val="15000"/>
                  </a:prstClr>
                </a:solidFill>
                <a:latin typeface="Garamond" panose="02020404030301010803"/>
                <a:ea typeface="+mn-ea"/>
                <a:cs typeface="+mn-cs"/>
              </a:rPr>
              <a:t>) </a:t>
            </a:r>
          </a:p>
          <a:p>
            <a:pPr marL="214313" lvl="0" indent="-214313" defTabSz="342900">
              <a:spcAft>
                <a:spcPts val="450"/>
              </a:spcAft>
              <a:buClr>
                <a:srgbClr val="D9B247"/>
              </a:buClr>
              <a:buSzPct val="100000"/>
              <a:buFont typeface="Wingdings" panose="05000000000000000000" pitchFamily="2" charset="2"/>
              <a:buChar char="§"/>
            </a:pPr>
            <a:endParaRPr lang="fr-FR" sz="1200" kern="1200" dirty="0" smtClean="0">
              <a:solidFill>
                <a:prstClr val="black">
                  <a:lumMod val="85000"/>
                  <a:lumOff val="15000"/>
                </a:prstClr>
              </a:solidFill>
              <a:latin typeface="Garamond" panose="02020404030301010803"/>
              <a:ea typeface="+mn-ea"/>
              <a:cs typeface="+mn-cs"/>
            </a:endParaRPr>
          </a:p>
          <a:p>
            <a:pPr marL="214313" lvl="0" indent="-214313" defTabSz="342900">
              <a:spcAft>
                <a:spcPts val="450"/>
              </a:spcAft>
              <a:buClr>
                <a:srgbClr val="D9B247"/>
              </a:buClr>
              <a:buSzPct val="100000"/>
              <a:buFont typeface="Wingdings" panose="05000000000000000000" pitchFamily="2" charset="2"/>
              <a:buChar char="§"/>
            </a:pPr>
            <a:endParaRPr lang="fr-FR" sz="1200" kern="1200" dirty="0">
              <a:solidFill>
                <a:prstClr val="black">
                  <a:lumMod val="85000"/>
                  <a:lumOff val="15000"/>
                </a:prstClr>
              </a:solidFill>
              <a:latin typeface="Garamond" panose="02020404030301010803"/>
              <a:ea typeface="+mn-ea"/>
              <a:cs typeface="+mn-cs"/>
            </a:endParaRPr>
          </a:p>
          <a:p>
            <a:pPr marL="214313" lvl="0" indent="-214313" defTabSz="342900">
              <a:spcAft>
                <a:spcPts val="450"/>
              </a:spcAft>
              <a:buClr>
                <a:srgbClr val="D9B247"/>
              </a:buClr>
              <a:buSzPct val="100000"/>
              <a:buFont typeface="Wingdings" panose="05000000000000000000" pitchFamily="2" charset="2"/>
              <a:buChar char="§"/>
            </a:pPr>
            <a:endParaRPr lang="fr-FR" sz="1200" kern="1200" dirty="0">
              <a:solidFill>
                <a:prstClr val="black">
                  <a:lumMod val="85000"/>
                  <a:lumOff val="15000"/>
                </a:prstClr>
              </a:solidFill>
              <a:latin typeface="Garamond" panose="02020404030301010803"/>
              <a:ea typeface="+mn-ea"/>
              <a:cs typeface="+mn-cs"/>
            </a:endParaRPr>
          </a:p>
        </p:txBody>
      </p:sp>
    </p:spTree>
    <p:extLst>
      <p:ext uri="{BB962C8B-B14F-4D97-AF65-F5344CB8AC3E}">
        <p14:creationId xmlns:p14="http://schemas.microsoft.com/office/powerpoint/2010/main" xmlns="" val="1158627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Shape 121"/>
          <p:cNvSpPr txBox="1">
            <a:spLocks noGrp="1"/>
          </p:cNvSpPr>
          <p:nvPr>
            <p:ph type="body" idx="1"/>
          </p:nvPr>
        </p:nvSpPr>
        <p:spPr>
          <a:xfrm>
            <a:off x="570216" y="525606"/>
            <a:ext cx="8229600" cy="4351252"/>
          </a:xfrm>
          <a:prstGeom prst="rect">
            <a:avLst/>
          </a:prstGeom>
        </p:spPr>
        <p:txBody>
          <a:bodyPr lIns="91425" tIns="91425" rIns="91425" bIns="91425" anchor="t" anchorCtr="0">
            <a:noAutofit/>
          </a:bodyPr>
          <a:lstStyle/>
          <a:p>
            <a:pPr marL="0" lvl="0" indent="0">
              <a:buSzPct val="100000"/>
              <a:buNone/>
            </a:pPr>
            <a:r>
              <a:rPr lang="fr" sz="1600" b="1" dirty="0" smtClean="0"/>
              <a:t>Polynésie </a:t>
            </a:r>
            <a:r>
              <a:rPr lang="fr" sz="1600" b="1" dirty="0"/>
              <a:t>française :</a:t>
            </a:r>
          </a:p>
          <a:p>
            <a:pPr lvl="0">
              <a:buSzPct val="100000"/>
              <a:buFont typeface="Wingdings" panose="05000000000000000000" pitchFamily="2" charset="2"/>
              <a:buChar char="§"/>
            </a:pPr>
            <a:r>
              <a:rPr lang="fr" sz="1600" dirty="0"/>
              <a:t>Végétation des atolls et des îles basses</a:t>
            </a:r>
          </a:p>
          <a:p>
            <a:pPr lvl="0">
              <a:buFont typeface="Wingdings" panose="05000000000000000000" pitchFamily="2" charset="2"/>
              <a:buChar char="§"/>
            </a:pPr>
            <a:r>
              <a:rPr lang="fr" sz="1600" dirty="0"/>
              <a:t>forêts mésophiles de basses et moyennes altitudes</a:t>
            </a:r>
          </a:p>
          <a:p>
            <a:pPr lvl="0">
              <a:buFont typeface="Wingdings" panose="05000000000000000000" pitchFamily="2" charset="2"/>
              <a:buChar char="§"/>
            </a:pPr>
            <a:r>
              <a:rPr lang="fr" sz="1600" dirty="0"/>
              <a:t>cocoteraies (plantations abandonées)</a:t>
            </a:r>
          </a:p>
          <a:p>
            <a:pPr marL="0" lvl="0" indent="0" rtl="0">
              <a:spcBef>
                <a:spcPts val="0"/>
              </a:spcBef>
              <a:buNone/>
            </a:pPr>
            <a:endParaRPr sz="500" dirty="0"/>
          </a:p>
          <a:p>
            <a:pPr marL="0" lvl="0" indent="0" rtl="0">
              <a:spcBef>
                <a:spcPts val="0"/>
              </a:spcBef>
              <a:buSzPct val="100000"/>
              <a:buNone/>
            </a:pPr>
            <a:r>
              <a:rPr lang="fr" sz="1600" b="1" dirty="0"/>
              <a:t>Nouvelle-Calédonie :</a:t>
            </a:r>
          </a:p>
          <a:p>
            <a:pPr lvl="0" indent="-228600" rtl="0">
              <a:lnSpc>
                <a:spcPct val="115000"/>
              </a:lnSpc>
              <a:spcBef>
                <a:spcPts val="0"/>
              </a:spcBef>
              <a:buSzPct val="100000"/>
              <a:buFont typeface="Wingdings" panose="05000000000000000000" pitchFamily="2" charset="2"/>
              <a:buChar char="§"/>
            </a:pPr>
            <a:r>
              <a:rPr lang="fr" sz="1600" dirty="0" smtClean="0"/>
              <a:t>Savanes </a:t>
            </a:r>
            <a:r>
              <a:rPr lang="fr" sz="1600" dirty="0"/>
              <a:t>à Niaoulis (226 000 ha)</a:t>
            </a:r>
          </a:p>
          <a:p>
            <a:pPr lvl="0" indent="-228600" rtl="0">
              <a:lnSpc>
                <a:spcPct val="115000"/>
              </a:lnSpc>
              <a:spcBef>
                <a:spcPts val="0"/>
              </a:spcBef>
              <a:buSzPct val="100000"/>
              <a:buFont typeface="Wingdings" panose="05000000000000000000" pitchFamily="2" charset="2"/>
              <a:buChar char="§"/>
            </a:pPr>
            <a:r>
              <a:rPr lang="fr" sz="1600" dirty="0" smtClean="0"/>
              <a:t>Maquis </a:t>
            </a:r>
            <a:r>
              <a:rPr lang="fr" sz="1600" dirty="0"/>
              <a:t>minier sur roches </a:t>
            </a:r>
            <a:r>
              <a:rPr lang="fr" sz="1600" dirty="0" smtClean="0"/>
              <a:t>ultrafamiques (revégétalisation </a:t>
            </a:r>
            <a:r>
              <a:rPr lang="fr" sz="1600" dirty="0"/>
              <a:t>des sites </a:t>
            </a:r>
            <a:r>
              <a:rPr lang="fr" sz="1600" dirty="0" smtClean="0"/>
              <a:t>miniers systématique), </a:t>
            </a:r>
            <a:r>
              <a:rPr lang="fr" sz="1600" dirty="0"/>
              <a:t>endémisme jusqu’ à 82%</a:t>
            </a:r>
          </a:p>
          <a:p>
            <a:pPr lvl="0" indent="-228600" rtl="0">
              <a:lnSpc>
                <a:spcPct val="115000"/>
              </a:lnSpc>
              <a:spcBef>
                <a:spcPts val="0"/>
              </a:spcBef>
              <a:buSzPct val="100000"/>
              <a:buFont typeface="Wingdings" panose="05000000000000000000" pitchFamily="2" charset="2"/>
              <a:buChar char="§"/>
            </a:pPr>
            <a:r>
              <a:rPr lang="fr" sz="1600" dirty="0" smtClean="0"/>
              <a:t>Marécages </a:t>
            </a:r>
            <a:r>
              <a:rPr lang="fr" sz="1600" dirty="0"/>
              <a:t>(16 000 ha)</a:t>
            </a:r>
          </a:p>
          <a:p>
            <a:pPr lvl="0" rtl="0">
              <a:spcBef>
                <a:spcPts val="0"/>
              </a:spcBef>
              <a:buClr>
                <a:schemeClr val="dk1"/>
              </a:buClr>
              <a:buFont typeface="Arial"/>
              <a:buNone/>
            </a:pPr>
            <a:endParaRPr sz="500" b="1" dirty="0"/>
          </a:p>
          <a:p>
            <a:pPr marL="0" lvl="0" indent="0">
              <a:buSzPct val="100000"/>
              <a:buNone/>
            </a:pPr>
            <a:r>
              <a:rPr lang="fr-FR" sz="1600" b="1" dirty="0" smtClean="0"/>
              <a:t>Wallis et Futuna </a:t>
            </a:r>
            <a:r>
              <a:rPr lang="fr" sz="1600" b="1" dirty="0" smtClean="0"/>
              <a:t>:</a:t>
            </a:r>
            <a:endParaRPr lang="fr" sz="1600" b="1" dirty="0"/>
          </a:p>
          <a:p>
            <a:pPr lvl="0">
              <a:buSzPct val="100000"/>
              <a:buFont typeface="Wingdings" panose="05000000000000000000" pitchFamily="2" charset="2"/>
              <a:buChar char="§"/>
            </a:pPr>
            <a:r>
              <a:rPr lang="fr-FR" sz="1600" dirty="0" err="1" smtClean="0"/>
              <a:t>Toafas</a:t>
            </a:r>
            <a:r>
              <a:rPr lang="fr-FR" sz="1600" dirty="0" smtClean="0"/>
              <a:t> : 1 666 ha </a:t>
            </a:r>
            <a:r>
              <a:rPr lang="fr-FR" sz="1600" dirty="0" smtClean="0">
                <a:sym typeface="Wingdings"/>
              </a:rPr>
              <a:t> Terres ayant fait l’objet de pratiques d’abattis-brûlis trop intensive</a:t>
            </a:r>
            <a:endParaRPr sz="1100" dirty="0"/>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33136" y="1950557"/>
            <a:ext cx="8229600" cy="857250"/>
          </a:xfrm>
          <a:prstGeom prst="rect">
            <a:avLst/>
          </a:prstGeom>
        </p:spPr>
        <p:txBody>
          <a:bodyPr lIns="91425" tIns="91425" rIns="91425" bIns="91425" anchor="b" anchorCtr="0">
            <a:noAutofit/>
          </a:bodyPr>
          <a:lstStyle/>
          <a:p>
            <a:pPr>
              <a:spcBef>
                <a:spcPts val="0"/>
              </a:spcBef>
              <a:buNone/>
            </a:pPr>
            <a:r>
              <a:rPr lang="fr" dirty="0"/>
              <a:t>C</a:t>
            </a:r>
            <a:r>
              <a:rPr lang="fr" dirty="0" smtClean="0"/>
              <a:t>onclusion</a:t>
            </a:r>
            <a:endParaRPr lang="fr" dirty="0"/>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1839569"/>
            <a:ext cx="8229600" cy="857250"/>
          </a:xfrm>
          <a:prstGeom prst="rect">
            <a:avLst/>
          </a:prstGeom>
        </p:spPr>
        <p:txBody>
          <a:bodyPr lIns="91425" tIns="91425" rIns="91425" bIns="91425" anchor="b" anchorCtr="0">
            <a:noAutofit/>
          </a:bodyPr>
          <a:lstStyle/>
          <a:p>
            <a:pPr>
              <a:spcBef>
                <a:spcPts val="0"/>
              </a:spcBef>
              <a:buNone/>
            </a:pPr>
            <a:r>
              <a:rPr lang="fr" dirty="0"/>
              <a:t>M</a:t>
            </a:r>
            <a:r>
              <a:rPr lang="fr" dirty="0" smtClean="0"/>
              <a:t>erci </a:t>
            </a:r>
            <a:r>
              <a:rPr lang="fr" dirty="0"/>
              <a:t>de votre attention</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Shape 29"/>
          <p:cNvPicPr preferRelativeResize="0"/>
          <p:nvPr/>
        </p:nvPicPr>
        <p:blipFill>
          <a:blip r:embed="rId2"/>
          <a:stretch>
            <a:fillRect/>
          </a:stretch>
        </p:blipFill>
        <p:spPr>
          <a:xfrm>
            <a:off x="1465942" y="128717"/>
            <a:ext cx="6077858" cy="4822563"/>
          </a:xfrm>
          <a:prstGeom prst="rect">
            <a:avLst/>
          </a:prstGeom>
        </p:spPr>
      </p:pic>
      <p:sp>
        <p:nvSpPr>
          <p:cNvPr id="5" name="ZoneTexte 4"/>
          <p:cNvSpPr txBox="1"/>
          <p:nvPr/>
        </p:nvSpPr>
        <p:spPr>
          <a:xfrm>
            <a:off x="7543800" y="4643503"/>
            <a:ext cx="1109599" cy="307777"/>
          </a:xfrm>
          <a:prstGeom prst="rect">
            <a:avLst/>
          </a:prstGeom>
          <a:noFill/>
        </p:spPr>
        <p:txBody>
          <a:bodyPr wrap="none" rtlCol="0">
            <a:spAutoFit/>
          </a:bodyPr>
          <a:lstStyle/>
          <a:p>
            <a:r>
              <a:rPr lang="fr-FR" b="1" dirty="0" smtClean="0">
                <a:latin typeface="+mn-lt"/>
              </a:rPr>
              <a:t>Guadeloupe</a:t>
            </a:r>
            <a:endParaRPr lang="fr-FR" b="1" dirty="0">
              <a:latin typeface="+mn-lt"/>
            </a:endParaRPr>
          </a:p>
        </p:txBody>
      </p:sp>
    </p:spTree>
    <p:extLst>
      <p:ext uri="{BB962C8B-B14F-4D97-AF65-F5344CB8AC3E}">
        <p14:creationId xmlns:p14="http://schemas.microsoft.com/office/powerpoint/2010/main" xmlns="" val="237687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3097" y="671332"/>
            <a:ext cx="7207251" cy="478332"/>
          </a:xfrm>
        </p:spPr>
        <p:txBody>
          <a:bodyPr>
            <a:noAutofit/>
          </a:bodyPr>
          <a:lstStyle/>
          <a:p>
            <a:pPr algn="ctr"/>
            <a:r>
              <a:rPr lang="fr" sz="2500" b="1" dirty="0">
                <a:solidFill>
                  <a:schemeClr val="accent3">
                    <a:lumMod val="50000"/>
                  </a:schemeClr>
                </a:solidFill>
              </a:rPr>
              <a:t>Forêt tropicale dense humide</a:t>
            </a:r>
            <a:endParaRPr lang="fr-FR" sz="2500" dirty="0">
              <a:solidFill>
                <a:schemeClr val="accent3">
                  <a:lumMod val="50000"/>
                </a:schemeClr>
              </a:solidFill>
            </a:endParaRPr>
          </a:p>
        </p:txBody>
      </p:sp>
      <p:sp>
        <p:nvSpPr>
          <p:cNvPr id="3" name="Espace réservé du texte 2"/>
          <p:cNvSpPr>
            <a:spLocks noGrp="1"/>
          </p:cNvSpPr>
          <p:nvPr>
            <p:ph type="body" idx="1"/>
          </p:nvPr>
        </p:nvSpPr>
        <p:spPr>
          <a:xfrm>
            <a:off x="680121" y="4237931"/>
            <a:ext cx="3290300" cy="645300"/>
          </a:xfrm>
        </p:spPr>
        <p:txBody>
          <a:bodyPr>
            <a:normAutofit/>
          </a:bodyPr>
          <a:lstStyle/>
          <a:p>
            <a:r>
              <a:rPr lang="fr-FR" sz="1100" b="1" dirty="0" smtClean="0"/>
              <a:t>Parc national de la Guadeloupe (C. </a:t>
            </a:r>
            <a:r>
              <a:rPr lang="fr-FR" sz="1100" b="1" dirty="0" err="1" smtClean="0"/>
              <a:t>Lesponne</a:t>
            </a:r>
            <a:r>
              <a:rPr lang="fr-FR" sz="1100" b="1" dirty="0" smtClean="0"/>
              <a:t>, 2010)</a:t>
            </a:r>
            <a:endParaRPr lang="fr-FR" sz="1100" b="1" dirty="0"/>
          </a:p>
        </p:txBody>
      </p:sp>
      <p:pic>
        <p:nvPicPr>
          <p:cNvPr id="7" name="Image 6"/>
          <p:cNvPicPr>
            <a:picLocks noChangeAspect="1"/>
          </p:cNvPicPr>
          <p:nvPr/>
        </p:nvPicPr>
        <p:blipFill>
          <a:blip r:embed="rId2"/>
          <a:stretch>
            <a:fillRect/>
          </a:stretch>
        </p:blipFill>
        <p:spPr>
          <a:xfrm>
            <a:off x="5061183" y="595303"/>
            <a:ext cx="3420187" cy="3826779"/>
          </a:xfrm>
          <a:prstGeom prst="rect">
            <a:avLst/>
          </a:prstGeom>
        </p:spPr>
      </p:pic>
      <p:pic>
        <p:nvPicPr>
          <p:cNvPr id="8" name="Image 7"/>
          <p:cNvPicPr>
            <a:picLocks noChangeAspect="1"/>
          </p:cNvPicPr>
          <p:nvPr/>
        </p:nvPicPr>
        <p:blipFill>
          <a:blip r:embed="rId3"/>
          <a:stretch>
            <a:fillRect/>
          </a:stretch>
        </p:blipFill>
        <p:spPr>
          <a:xfrm>
            <a:off x="680121" y="1200334"/>
            <a:ext cx="4120816" cy="3090612"/>
          </a:xfrm>
          <a:prstGeom prst="rect">
            <a:avLst/>
          </a:prstGeom>
        </p:spPr>
      </p:pic>
      <p:sp>
        <p:nvSpPr>
          <p:cNvPr id="9" name="ZoneTexte 8"/>
          <p:cNvSpPr txBox="1"/>
          <p:nvPr/>
        </p:nvSpPr>
        <p:spPr>
          <a:xfrm>
            <a:off x="5061183" y="4404511"/>
            <a:ext cx="2896947" cy="261610"/>
          </a:xfrm>
          <a:prstGeom prst="rect">
            <a:avLst/>
          </a:prstGeom>
          <a:noFill/>
        </p:spPr>
        <p:txBody>
          <a:bodyPr wrap="none" rtlCol="0">
            <a:spAutoFit/>
          </a:bodyPr>
          <a:lstStyle/>
          <a:p>
            <a:r>
              <a:rPr lang="fr-FR" sz="1100" b="1" dirty="0" smtClean="0">
                <a:latin typeface="+mn-lt"/>
              </a:rPr>
              <a:t>Forêt humide de Guadeloupe (F. Salles, 2010)</a:t>
            </a:r>
            <a:endParaRPr lang="fr-FR" sz="1100" b="1" dirty="0">
              <a:latin typeface="+mn-lt"/>
            </a:endParaRPr>
          </a:p>
        </p:txBody>
      </p:sp>
    </p:spTree>
    <p:extLst>
      <p:ext uri="{BB962C8B-B14F-4D97-AF65-F5344CB8AC3E}">
        <p14:creationId xmlns:p14="http://schemas.microsoft.com/office/powerpoint/2010/main" xmlns="" val="2012300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7" name="Shape 37"/>
          <p:cNvSpPr txBox="1">
            <a:spLocks noGrp="1"/>
          </p:cNvSpPr>
          <p:nvPr>
            <p:ph type="body" idx="1"/>
          </p:nvPr>
        </p:nvSpPr>
        <p:spPr>
          <a:xfrm>
            <a:off x="637673" y="904602"/>
            <a:ext cx="8229600" cy="3725680"/>
          </a:xfrm>
          <a:prstGeom prst="rect">
            <a:avLst/>
          </a:prstGeom>
        </p:spPr>
        <p:txBody>
          <a:bodyPr lIns="91425" tIns="91425" rIns="91425" bIns="91425" anchor="t" anchorCtr="0">
            <a:noAutofit/>
          </a:bodyPr>
          <a:lstStyle/>
          <a:p>
            <a:pPr lvl="0" rtl="0">
              <a:spcBef>
                <a:spcPts val="0"/>
              </a:spcBef>
              <a:buClr>
                <a:schemeClr val="dk1"/>
              </a:buClr>
              <a:buSzPct val="122222"/>
              <a:buFont typeface="Arial"/>
              <a:buNone/>
            </a:pPr>
            <a:r>
              <a:rPr lang="fr" sz="1400" b="1" dirty="0" smtClean="0"/>
              <a:t>Guadeloupe </a:t>
            </a:r>
            <a:r>
              <a:rPr lang="fr" sz="1400" b="1" dirty="0"/>
              <a:t>: </a:t>
            </a:r>
          </a:p>
          <a:p>
            <a:pPr lvl="0" rtl="0">
              <a:spcBef>
                <a:spcPts val="0"/>
              </a:spcBef>
              <a:buSzPct val="122222"/>
              <a:buFont typeface="Wingdings" panose="05000000000000000000" pitchFamily="2" charset="2"/>
              <a:buChar char="§"/>
            </a:pPr>
            <a:r>
              <a:rPr lang="fr" sz="1400" dirty="0" smtClean="0"/>
              <a:t>45 </a:t>
            </a:r>
            <a:r>
              <a:rPr lang="fr" sz="1400" dirty="0"/>
              <a:t>561 ha, massif montagneux Basse-Terre </a:t>
            </a:r>
          </a:p>
          <a:p>
            <a:pPr lvl="0" rtl="0">
              <a:spcBef>
                <a:spcPts val="0"/>
              </a:spcBef>
              <a:buSzPct val="122222"/>
              <a:buFont typeface="Wingdings" panose="05000000000000000000" pitchFamily="2" charset="2"/>
              <a:buChar char="§"/>
            </a:pPr>
            <a:r>
              <a:rPr lang="fr" sz="1400" dirty="0" smtClean="0"/>
              <a:t>20 </a:t>
            </a:r>
            <a:r>
              <a:rPr lang="fr" sz="1400" dirty="0"/>
              <a:t>000 000 </a:t>
            </a:r>
            <a:r>
              <a:rPr lang="fr" sz="1400" dirty="0" smtClean="0"/>
              <a:t>m³ </a:t>
            </a:r>
            <a:r>
              <a:rPr lang="fr" sz="1400" dirty="0"/>
              <a:t>sur pied :  typologie la plus représentée en </a:t>
            </a:r>
            <a:r>
              <a:rPr lang="fr" sz="1400" dirty="0" smtClean="0"/>
              <a:t>Guadeloupe (</a:t>
            </a:r>
            <a:r>
              <a:rPr lang="fr-FR" sz="1400" dirty="0" smtClean="0"/>
              <a:t>Critère</a:t>
            </a:r>
            <a:r>
              <a:rPr lang="fr" sz="1400" dirty="0" smtClean="0"/>
              <a:t> 1)</a:t>
            </a:r>
            <a:endParaRPr lang="fr" sz="1400" dirty="0"/>
          </a:p>
          <a:p>
            <a:pPr lvl="0" rtl="0">
              <a:spcBef>
                <a:spcPts val="0"/>
              </a:spcBef>
              <a:buSzPct val="122222"/>
              <a:buFont typeface="Wingdings" panose="05000000000000000000" pitchFamily="2" charset="2"/>
              <a:buChar char="§"/>
            </a:pPr>
            <a:r>
              <a:rPr lang="fr" sz="1400" dirty="0" smtClean="0"/>
              <a:t>Surfaces </a:t>
            </a:r>
            <a:r>
              <a:rPr lang="fr" sz="1400" dirty="0"/>
              <a:t>touchées par </a:t>
            </a:r>
            <a:r>
              <a:rPr lang="fr" sz="1400" dirty="0" smtClean="0"/>
              <a:t>le chlordécone (</a:t>
            </a:r>
            <a:r>
              <a:rPr lang="fr-FR" sz="1400" dirty="0" smtClean="0"/>
              <a:t>Critère</a:t>
            </a:r>
            <a:r>
              <a:rPr lang="fr" sz="1400" dirty="0" smtClean="0"/>
              <a:t> 2)</a:t>
            </a:r>
          </a:p>
          <a:p>
            <a:pPr lvl="0" rtl="0">
              <a:spcBef>
                <a:spcPts val="0"/>
              </a:spcBef>
              <a:buSzPct val="122222"/>
              <a:buFont typeface="Wingdings" panose="05000000000000000000" pitchFamily="2" charset="2"/>
              <a:buChar char="§"/>
            </a:pPr>
            <a:endParaRPr lang="fr" sz="1400" dirty="0" smtClean="0"/>
          </a:p>
          <a:p>
            <a:pPr lvl="0" rtl="0">
              <a:spcBef>
                <a:spcPts val="0"/>
              </a:spcBef>
              <a:buSzPct val="122222"/>
              <a:buFont typeface="Wingdings" panose="05000000000000000000" pitchFamily="2" charset="2"/>
              <a:buChar char="§"/>
            </a:pPr>
            <a:endParaRPr lang="fr" sz="1400" dirty="0"/>
          </a:p>
          <a:p>
            <a:pPr lvl="0" rtl="0">
              <a:spcBef>
                <a:spcPts val="0"/>
              </a:spcBef>
              <a:buClr>
                <a:schemeClr val="dk1"/>
              </a:buClr>
              <a:buSzPct val="122222"/>
              <a:buFont typeface="Arial"/>
              <a:buNone/>
            </a:pPr>
            <a:r>
              <a:rPr lang="fr" sz="1400" b="1" dirty="0" smtClean="0"/>
              <a:t>Martinique </a:t>
            </a:r>
            <a:r>
              <a:rPr lang="fr" sz="1400" b="1" dirty="0"/>
              <a:t>:</a:t>
            </a:r>
          </a:p>
          <a:p>
            <a:pPr lvl="0" rtl="0">
              <a:spcBef>
                <a:spcPts val="0"/>
              </a:spcBef>
              <a:buSzPct val="122222"/>
              <a:buFont typeface="Wingdings" panose="05000000000000000000" pitchFamily="2" charset="2"/>
              <a:buChar char="§"/>
            </a:pPr>
            <a:r>
              <a:rPr lang="fr" sz="1400" dirty="0" smtClean="0"/>
              <a:t>22 </a:t>
            </a:r>
            <a:r>
              <a:rPr lang="fr" sz="1400" dirty="0"/>
              <a:t>435 </a:t>
            </a:r>
            <a:r>
              <a:rPr lang="fr" sz="1400" dirty="0" smtClean="0"/>
              <a:t>ha (Nord et centre)</a:t>
            </a:r>
          </a:p>
          <a:p>
            <a:pPr lvl="0">
              <a:buSzPct val="122222"/>
              <a:buFont typeface="Wingdings" panose="05000000000000000000" pitchFamily="2" charset="2"/>
              <a:buChar char="§"/>
            </a:pPr>
            <a:r>
              <a:rPr lang="fr" sz="1400" dirty="0" smtClean="0"/>
              <a:t>Productivité de 550 </a:t>
            </a:r>
            <a:r>
              <a:rPr lang="fr" sz="1400" dirty="0"/>
              <a:t>m³/ha </a:t>
            </a:r>
            <a:r>
              <a:rPr lang="fr" sz="1400" dirty="0" smtClean="0">
                <a:sym typeface="Wingdings" panose="05000000000000000000" pitchFamily="2" charset="2"/>
              </a:rPr>
              <a:t></a:t>
            </a:r>
            <a:r>
              <a:rPr lang="fr" sz="1400" dirty="0" smtClean="0"/>
              <a:t> Capacité </a:t>
            </a:r>
            <a:r>
              <a:rPr lang="fr" sz="1400" dirty="0"/>
              <a:t>de stockage du C</a:t>
            </a:r>
            <a:r>
              <a:rPr lang="fr" sz="1400" dirty="0" smtClean="0"/>
              <a:t> (</a:t>
            </a:r>
            <a:r>
              <a:rPr lang="fr-FR" sz="1400" dirty="0" smtClean="0"/>
              <a:t>Critère</a:t>
            </a:r>
            <a:r>
              <a:rPr lang="fr" sz="1400" dirty="0" smtClean="0"/>
              <a:t> 1)</a:t>
            </a:r>
            <a:endParaRPr lang="fr" sz="1400" dirty="0"/>
          </a:p>
          <a:p>
            <a:pPr lvl="0" rtl="0">
              <a:spcBef>
                <a:spcPts val="0"/>
              </a:spcBef>
              <a:buSzPct val="122222"/>
              <a:buFont typeface="Wingdings" panose="05000000000000000000" pitchFamily="2" charset="2"/>
              <a:buChar char="§"/>
            </a:pPr>
            <a:r>
              <a:rPr lang="fr" sz="1400" dirty="0"/>
              <a:t>P</a:t>
            </a:r>
            <a:r>
              <a:rPr lang="fr" sz="1400" dirty="0" smtClean="0"/>
              <a:t>euplements </a:t>
            </a:r>
            <a:r>
              <a:rPr lang="fr" sz="1400" dirty="0"/>
              <a:t>de bambous (</a:t>
            </a:r>
            <a:r>
              <a:rPr lang="fr" sz="1400" dirty="0" smtClean="0"/>
              <a:t>1 892 ha) et autres </a:t>
            </a:r>
            <a:r>
              <a:rPr lang="fr" sz="1400" dirty="0"/>
              <a:t>espèces </a:t>
            </a:r>
            <a:r>
              <a:rPr lang="fr" sz="1400" dirty="0" smtClean="0"/>
              <a:t>invasives (</a:t>
            </a:r>
            <a:r>
              <a:rPr lang="fr-FR" sz="1400" dirty="0" smtClean="0"/>
              <a:t>Critère</a:t>
            </a:r>
            <a:r>
              <a:rPr lang="fr" sz="1400" dirty="0" smtClean="0"/>
              <a:t> 2)</a:t>
            </a:r>
            <a:endParaRPr lang="fr" sz="1400" dirty="0"/>
          </a:p>
          <a:p>
            <a:pPr lvl="0" rtl="0">
              <a:spcBef>
                <a:spcPts val="0"/>
              </a:spcBef>
              <a:buSzPct val="122222"/>
              <a:buFont typeface="Wingdings" panose="05000000000000000000" pitchFamily="2" charset="2"/>
              <a:buChar char="§"/>
            </a:pPr>
            <a:r>
              <a:rPr lang="fr" sz="1400" dirty="0" smtClean="0"/>
              <a:t>Réserve </a:t>
            </a:r>
            <a:r>
              <a:rPr lang="fr" sz="1400" dirty="0"/>
              <a:t>biologique de la montagne Pelée </a:t>
            </a:r>
            <a:r>
              <a:rPr lang="fr" sz="1400" dirty="0" smtClean="0"/>
              <a:t>(</a:t>
            </a:r>
            <a:r>
              <a:rPr lang="fr-FR" sz="1400" dirty="0" smtClean="0"/>
              <a:t>Critère</a:t>
            </a:r>
            <a:r>
              <a:rPr lang="fr" sz="1400" dirty="0" smtClean="0"/>
              <a:t>s 3 et 4) </a:t>
            </a:r>
          </a:p>
          <a:p>
            <a:pPr lvl="0" rtl="0">
              <a:spcBef>
                <a:spcPts val="0"/>
              </a:spcBef>
              <a:buSzPct val="122222"/>
              <a:buFont typeface="Wingdings" panose="05000000000000000000" pitchFamily="2" charset="2"/>
              <a:buChar char="§"/>
            </a:pPr>
            <a:r>
              <a:rPr lang="fr" sz="1400" dirty="0" smtClean="0"/>
              <a:t>Zone </a:t>
            </a:r>
            <a:r>
              <a:rPr lang="fr" sz="1400" dirty="0"/>
              <a:t>avec un intérêt écologique majeur + intérêt touristique naissant avec le toursime vert </a:t>
            </a:r>
            <a:r>
              <a:rPr lang="fr" sz="1400" dirty="0" smtClean="0"/>
              <a:t> (</a:t>
            </a:r>
            <a:r>
              <a:rPr lang="fr-FR" sz="1400" dirty="0" smtClean="0"/>
              <a:t>Critère</a:t>
            </a:r>
            <a:r>
              <a:rPr lang="fr" sz="1400" dirty="0" smtClean="0"/>
              <a:t> 6.10)</a:t>
            </a:r>
            <a:endParaRPr lang="fr" sz="1400" dirty="0"/>
          </a:p>
          <a:p>
            <a:pPr lvl="0" rtl="0">
              <a:spcBef>
                <a:spcPts val="0"/>
              </a:spcBef>
              <a:buClr>
                <a:schemeClr val="dk1"/>
              </a:buClr>
              <a:buFont typeface="Arial"/>
              <a:buNone/>
            </a:pPr>
            <a:endParaRPr sz="900" dirty="0"/>
          </a:p>
          <a:p>
            <a:pPr lvl="0" rtl="0">
              <a:spcBef>
                <a:spcPts val="0"/>
              </a:spcBef>
              <a:buNone/>
            </a:pPr>
            <a:endParaRPr sz="900" dirty="0">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Shape 43"/>
          <p:cNvSpPr txBox="1">
            <a:spLocks noGrp="1"/>
          </p:cNvSpPr>
          <p:nvPr>
            <p:ph type="body" idx="1"/>
          </p:nvPr>
        </p:nvSpPr>
        <p:spPr>
          <a:xfrm>
            <a:off x="733950" y="478985"/>
            <a:ext cx="8229600" cy="4003858"/>
          </a:xfrm>
          <a:prstGeom prst="rect">
            <a:avLst/>
          </a:prstGeom>
        </p:spPr>
        <p:txBody>
          <a:bodyPr lIns="91425" tIns="91425" rIns="91425" bIns="91425" anchor="t" anchorCtr="0">
            <a:noAutofit/>
          </a:bodyPr>
          <a:lstStyle/>
          <a:p>
            <a:pPr lvl="0">
              <a:buNone/>
            </a:pPr>
            <a:r>
              <a:rPr lang="fr" sz="1400" b="1" dirty="0" smtClean="0">
                <a:solidFill>
                  <a:prstClr val="black">
                    <a:lumMod val="85000"/>
                    <a:lumOff val="15000"/>
                  </a:prstClr>
                </a:solidFill>
                <a:cs typeface="Arial"/>
                <a:sym typeface="Arial"/>
              </a:rPr>
              <a:t>Guyane </a:t>
            </a:r>
            <a:r>
              <a:rPr lang="fr" sz="1400" b="1" dirty="0">
                <a:solidFill>
                  <a:prstClr val="black">
                    <a:lumMod val="85000"/>
                    <a:lumOff val="15000"/>
                  </a:prstClr>
                </a:solidFill>
                <a:cs typeface="Arial"/>
                <a:sym typeface="Arial"/>
              </a:rPr>
              <a:t>:</a:t>
            </a:r>
          </a:p>
          <a:p>
            <a:pPr lvl="0">
              <a:buClr>
                <a:srgbClr val="D9B247"/>
              </a:buClr>
              <a:buSzPct val="100000"/>
              <a:buFont typeface="Wingdings" panose="05000000000000000000" pitchFamily="2" charset="2"/>
              <a:buChar char="§"/>
            </a:pPr>
            <a:r>
              <a:rPr lang="fr-FR" sz="1400" dirty="0" smtClean="0">
                <a:solidFill>
                  <a:prstClr val="black">
                    <a:lumMod val="85000"/>
                    <a:lumOff val="15000"/>
                  </a:prstClr>
                </a:solidFill>
                <a:cs typeface="Arial"/>
                <a:sym typeface="Arial"/>
              </a:rPr>
              <a:t>Critère</a:t>
            </a:r>
            <a:r>
              <a:rPr lang="fr" sz="1400" dirty="0" smtClean="0">
                <a:solidFill>
                  <a:prstClr val="black">
                    <a:lumMod val="85000"/>
                    <a:lumOff val="15000"/>
                  </a:prstClr>
                </a:solidFill>
                <a:cs typeface="Arial"/>
                <a:sym typeface="Arial"/>
              </a:rPr>
              <a:t> </a:t>
            </a:r>
            <a:r>
              <a:rPr lang="fr" sz="1400" dirty="0">
                <a:solidFill>
                  <a:prstClr val="black">
                    <a:lumMod val="85000"/>
                    <a:lumOff val="15000"/>
                  </a:prstClr>
                </a:solidFill>
                <a:cs typeface="Arial"/>
                <a:sym typeface="Arial"/>
              </a:rPr>
              <a:t>2 moyennement pertinent: seulement perturbations anthropiques </a:t>
            </a:r>
          </a:p>
          <a:p>
            <a:pPr lvl="0">
              <a:buClr>
                <a:srgbClr val="D9B247"/>
              </a:buClr>
              <a:buSzPct val="100000"/>
              <a:buFont typeface="Wingdings" panose="05000000000000000000" pitchFamily="2" charset="2"/>
              <a:buChar char="§"/>
            </a:pPr>
            <a:r>
              <a:rPr lang="fr-FR" sz="1400" dirty="0" smtClean="0">
                <a:solidFill>
                  <a:prstClr val="black">
                    <a:lumMod val="85000"/>
                    <a:lumOff val="15000"/>
                  </a:prstClr>
                </a:solidFill>
                <a:cs typeface="Arial"/>
                <a:sym typeface="Arial"/>
              </a:rPr>
              <a:t>Critère</a:t>
            </a:r>
            <a:r>
              <a:rPr lang="fr" sz="1400" dirty="0" smtClean="0">
                <a:solidFill>
                  <a:prstClr val="black">
                    <a:lumMod val="85000"/>
                    <a:lumOff val="15000"/>
                  </a:prstClr>
                </a:solidFill>
                <a:cs typeface="Arial"/>
                <a:sym typeface="Arial"/>
              </a:rPr>
              <a:t> </a:t>
            </a:r>
            <a:r>
              <a:rPr lang="fr" sz="1400" dirty="0">
                <a:solidFill>
                  <a:prstClr val="black">
                    <a:lumMod val="85000"/>
                    <a:lumOff val="15000"/>
                  </a:prstClr>
                </a:solidFill>
                <a:cs typeface="Arial"/>
                <a:sym typeface="Arial"/>
              </a:rPr>
              <a:t>3: pertinent pour la bande nord</a:t>
            </a:r>
          </a:p>
          <a:p>
            <a:pPr lvl="0">
              <a:buClr>
                <a:srgbClr val="D9B247"/>
              </a:buClr>
              <a:buSzPct val="100000"/>
              <a:buFont typeface="Wingdings" panose="05000000000000000000" pitchFamily="2" charset="2"/>
              <a:buChar char="§"/>
            </a:pPr>
            <a:r>
              <a:rPr lang="fr-FR" sz="1400" dirty="0" smtClean="0">
                <a:solidFill>
                  <a:prstClr val="black">
                    <a:lumMod val="85000"/>
                    <a:lumOff val="15000"/>
                  </a:prstClr>
                </a:solidFill>
                <a:cs typeface="Arial"/>
                <a:sym typeface="Arial"/>
              </a:rPr>
              <a:t>Critère</a:t>
            </a:r>
            <a:r>
              <a:rPr lang="fr" sz="1400" dirty="0" smtClean="0">
                <a:solidFill>
                  <a:prstClr val="black">
                    <a:lumMod val="85000"/>
                    <a:lumOff val="15000"/>
                  </a:prstClr>
                </a:solidFill>
                <a:cs typeface="Arial"/>
                <a:sym typeface="Arial"/>
              </a:rPr>
              <a:t> </a:t>
            </a:r>
            <a:r>
              <a:rPr lang="fr" sz="1400" dirty="0">
                <a:solidFill>
                  <a:prstClr val="black">
                    <a:lumMod val="85000"/>
                    <a:lumOff val="15000"/>
                  </a:prstClr>
                </a:solidFill>
                <a:cs typeface="Arial"/>
                <a:sym typeface="Arial"/>
              </a:rPr>
              <a:t>4 moyennement pertinent: forêt primaires +++;  zones protégées  (PAG, RN)</a:t>
            </a:r>
          </a:p>
          <a:p>
            <a:pPr lvl="0">
              <a:buClr>
                <a:srgbClr val="D9B247"/>
              </a:buClr>
              <a:buSzPct val="100000"/>
              <a:buFont typeface="Wingdings" panose="05000000000000000000" pitchFamily="2" charset="2"/>
              <a:buChar char="§"/>
            </a:pPr>
            <a:r>
              <a:rPr lang="fr-FR" sz="1400" dirty="0" smtClean="0">
                <a:solidFill>
                  <a:prstClr val="black">
                    <a:lumMod val="85000"/>
                    <a:lumOff val="15000"/>
                  </a:prstClr>
                </a:solidFill>
                <a:cs typeface="Arial"/>
                <a:sym typeface="Arial"/>
              </a:rPr>
              <a:t>Critère</a:t>
            </a:r>
            <a:r>
              <a:rPr lang="fr" sz="1400" dirty="0" smtClean="0">
                <a:solidFill>
                  <a:prstClr val="black">
                    <a:lumMod val="85000"/>
                    <a:lumOff val="15000"/>
                  </a:prstClr>
                </a:solidFill>
                <a:cs typeface="Arial"/>
                <a:sym typeface="Arial"/>
              </a:rPr>
              <a:t> </a:t>
            </a:r>
            <a:r>
              <a:rPr lang="fr" sz="1400" dirty="0">
                <a:solidFill>
                  <a:prstClr val="black">
                    <a:lumMod val="85000"/>
                    <a:lumOff val="15000"/>
                  </a:prstClr>
                </a:solidFill>
                <a:cs typeface="Arial"/>
                <a:sym typeface="Arial"/>
              </a:rPr>
              <a:t>6 pertinent: peuples autochtones; </a:t>
            </a:r>
            <a:r>
              <a:rPr lang="fr" sz="1400" dirty="0" smtClean="0">
                <a:solidFill>
                  <a:prstClr val="black">
                    <a:lumMod val="85000"/>
                    <a:lumOff val="15000"/>
                  </a:prstClr>
                </a:solidFill>
                <a:cs typeface="Arial"/>
                <a:sym typeface="Arial"/>
              </a:rPr>
              <a:t>PNFL</a:t>
            </a:r>
            <a:endParaRPr lang="fr" sz="1400" dirty="0">
              <a:solidFill>
                <a:prstClr val="black">
                  <a:lumMod val="85000"/>
                  <a:lumOff val="15000"/>
                </a:prstClr>
              </a:solidFill>
              <a:cs typeface="Arial"/>
              <a:sym typeface="Arial"/>
            </a:endParaRPr>
          </a:p>
          <a:p>
            <a:pPr lvl="0">
              <a:buNone/>
            </a:pPr>
            <a:endParaRPr lang="fr" sz="1400" b="1" dirty="0" smtClean="0"/>
          </a:p>
          <a:p>
            <a:pPr lvl="0">
              <a:buNone/>
            </a:pPr>
            <a:r>
              <a:rPr lang="fr" sz="1400" b="1" dirty="0" smtClean="0"/>
              <a:t>La </a:t>
            </a:r>
            <a:r>
              <a:rPr lang="fr" sz="1400" b="1" dirty="0"/>
              <a:t>Réunion :</a:t>
            </a:r>
          </a:p>
          <a:p>
            <a:pPr lvl="0">
              <a:buFont typeface="Wingdings" panose="05000000000000000000" pitchFamily="2" charset="2"/>
              <a:buChar char="§"/>
            </a:pPr>
            <a:r>
              <a:rPr lang="fr" sz="1400" dirty="0"/>
              <a:t>Forêt tropicale dense humide de basse altitude : volume sur pied : </a:t>
            </a:r>
            <a:r>
              <a:rPr lang="fr" sz="1400" dirty="0">
                <a:solidFill>
                  <a:srgbClr val="000000"/>
                </a:solidFill>
              </a:rPr>
              <a:t>600 </a:t>
            </a:r>
            <a:r>
              <a:rPr lang="fr" sz="1400" dirty="0" smtClean="0">
                <a:solidFill>
                  <a:srgbClr val="000000"/>
                </a:solidFill>
              </a:rPr>
              <a:t>m</a:t>
            </a:r>
            <a:r>
              <a:rPr lang="fr" sz="1400" dirty="0"/>
              <a:t>³</a:t>
            </a:r>
            <a:r>
              <a:rPr lang="fr" sz="1400" dirty="0" smtClean="0">
                <a:solidFill>
                  <a:srgbClr val="000000"/>
                </a:solidFill>
              </a:rPr>
              <a:t>/ha </a:t>
            </a:r>
            <a:r>
              <a:rPr lang="fr" sz="1400" dirty="0">
                <a:solidFill>
                  <a:srgbClr val="000000"/>
                </a:solidFill>
              </a:rPr>
              <a:t>- superficie : 8 140 ha </a:t>
            </a:r>
            <a:r>
              <a:rPr lang="fr" sz="1400" dirty="0" smtClean="0"/>
              <a:t>(</a:t>
            </a:r>
            <a:r>
              <a:rPr lang="fr-FR" sz="1400" dirty="0" smtClean="0"/>
              <a:t>Critère</a:t>
            </a:r>
            <a:r>
              <a:rPr lang="fr" sz="1400" dirty="0" smtClean="0"/>
              <a:t> </a:t>
            </a:r>
            <a:r>
              <a:rPr lang="fr" sz="1400" dirty="0"/>
              <a:t>1)</a:t>
            </a:r>
          </a:p>
          <a:p>
            <a:pPr lvl="0">
              <a:buFont typeface="Wingdings" panose="05000000000000000000" pitchFamily="2" charset="2"/>
              <a:buChar char="§"/>
            </a:pPr>
            <a:r>
              <a:rPr lang="fr" sz="1400" dirty="0">
                <a:solidFill>
                  <a:srgbClr val="000000"/>
                </a:solidFill>
              </a:rPr>
              <a:t>Forêt tropicale humide de moyenne altitude : volume sur pied : 18 </a:t>
            </a:r>
            <a:r>
              <a:rPr lang="fr" sz="1400" dirty="0" smtClean="0">
                <a:solidFill>
                  <a:srgbClr val="000000"/>
                </a:solidFill>
              </a:rPr>
              <a:t>m</a:t>
            </a:r>
            <a:r>
              <a:rPr lang="fr" sz="1400" dirty="0"/>
              <a:t>³</a:t>
            </a:r>
            <a:r>
              <a:rPr lang="fr" sz="1400" dirty="0" smtClean="0">
                <a:solidFill>
                  <a:srgbClr val="000000"/>
                </a:solidFill>
              </a:rPr>
              <a:t>/ha </a:t>
            </a:r>
            <a:r>
              <a:rPr lang="fr" sz="1400" dirty="0">
                <a:solidFill>
                  <a:srgbClr val="000000"/>
                </a:solidFill>
              </a:rPr>
              <a:t>- superficie : 14 670 ha </a:t>
            </a:r>
            <a:r>
              <a:rPr lang="fr" sz="1400" dirty="0" smtClean="0"/>
              <a:t>(</a:t>
            </a:r>
            <a:r>
              <a:rPr lang="fr-FR" sz="1400" dirty="0" smtClean="0"/>
              <a:t>Critère</a:t>
            </a:r>
            <a:r>
              <a:rPr lang="fr" sz="1400" dirty="0" smtClean="0"/>
              <a:t> </a:t>
            </a:r>
            <a:r>
              <a:rPr lang="fr" sz="1400" dirty="0"/>
              <a:t>1</a:t>
            </a:r>
            <a:r>
              <a:rPr lang="fr" sz="1400" dirty="0" smtClean="0"/>
              <a:t>)</a:t>
            </a:r>
          </a:p>
          <a:p>
            <a:pPr marL="0" lvl="0" indent="0">
              <a:buNone/>
            </a:pPr>
            <a:endParaRPr lang="fr" sz="1400" dirty="0"/>
          </a:p>
          <a:p>
            <a:pPr lvl="0">
              <a:buClr>
                <a:schemeClr val="dk1"/>
              </a:buClr>
              <a:buSzPct val="100000"/>
              <a:buNone/>
            </a:pPr>
            <a:r>
              <a:rPr lang="fr" sz="1400" b="1" dirty="0" smtClean="0"/>
              <a:t>Mayotte </a:t>
            </a:r>
            <a:r>
              <a:rPr lang="fr" sz="1400" b="1" dirty="0"/>
              <a:t>:</a:t>
            </a:r>
          </a:p>
          <a:p>
            <a:pPr lvl="0">
              <a:buSzPct val="100000"/>
              <a:buFont typeface="Wingdings" panose="05000000000000000000" pitchFamily="2" charset="2"/>
              <a:buChar char="§"/>
            </a:pPr>
            <a:r>
              <a:rPr lang="fr" sz="1400" dirty="0"/>
              <a:t>673 ha </a:t>
            </a:r>
            <a:endParaRPr lang="fr" sz="1400" dirty="0" smtClean="0"/>
          </a:p>
          <a:p>
            <a:pPr lvl="0">
              <a:buSzPct val="100000"/>
              <a:buFont typeface="Wingdings" panose="05000000000000000000" pitchFamily="2" charset="2"/>
              <a:buChar char="§"/>
            </a:pPr>
            <a:r>
              <a:rPr lang="fr" sz="1400" dirty="0" smtClean="0"/>
              <a:t>Perturbations anthropiques et biotiques (</a:t>
            </a:r>
            <a:r>
              <a:rPr lang="fr-FR" sz="1400" dirty="0" smtClean="0"/>
              <a:t>Critère</a:t>
            </a:r>
            <a:r>
              <a:rPr lang="fr" sz="1400" dirty="0" smtClean="0"/>
              <a:t> </a:t>
            </a:r>
            <a:r>
              <a:rPr lang="fr" sz="1400" dirty="0"/>
              <a:t>2)</a:t>
            </a:r>
          </a:p>
          <a:p>
            <a:pPr lvl="0">
              <a:buSzPct val="100000"/>
              <a:buFont typeface="Wingdings" panose="05000000000000000000" pitchFamily="2" charset="2"/>
              <a:buChar char="§"/>
            </a:pPr>
            <a:r>
              <a:rPr lang="fr" sz="1400" dirty="0"/>
              <a:t>Filière bois peu développée </a:t>
            </a:r>
            <a:r>
              <a:rPr lang="fr" sz="1400" dirty="0" smtClean="0"/>
              <a:t>(</a:t>
            </a:r>
            <a:r>
              <a:rPr lang="fr-FR" sz="1400" dirty="0" smtClean="0"/>
              <a:t>Critère</a:t>
            </a:r>
            <a:r>
              <a:rPr lang="fr" sz="1400" dirty="0" smtClean="0"/>
              <a:t> </a:t>
            </a:r>
            <a:r>
              <a:rPr lang="fr" sz="1400" dirty="0"/>
              <a:t>3)</a:t>
            </a:r>
          </a:p>
          <a:p>
            <a:pPr lvl="0">
              <a:buSzPct val="100000"/>
              <a:buFont typeface="Wingdings" panose="05000000000000000000" pitchFamily="2" charset="2"/>
              <a:buChar char="§"/>
            </a:pPr>
            <a:r>
              <a:rPr lang="fr" sz="1400" dirty="0" smtClean="0"/>
              <a:t>165 </a:t>
            </a:r>
            <a:r>
              <a:rPr lang="fr" sz="1400" dirty="0"/>
              <a:t>espèces </a:t>
            </a:r>
            <a:r>
              <a:rPr lang="fr" sz="1400" dirty="0" smtClean="0">
                <a:sym typeface="Wingdings" panose="05000000000000000000" pitchFamily="2" charset="2"/>
              </a:rPr>
              <a:t> biodiversité </a:t>
            </a:r>
            <a:r>
              <a:rPr lang="fr" sz="1400" dirty="0" smtClean="0"/>
              <a:t>(</a:t>
            </a:r>
            <a:r>
              <a:rPr lang="fr-FR" sz="1400" dirty="0" smtClean="0"/>
              <a:t>Critère</a:t>
            </a:r>
            <a:r>
              <a:rPr lang="fr" sz="1400" dirty="0" smtClean="0"/>
              <a:t> </a:t>
            </a:r>
            <a:r>
              <a:rPr lang="fr" sz="1400" dirty="0"/>
              <a:t>4)</a:t>
            </a:r>
          </a:p>
          <a:p>
            <a:pPr lvl="0" rtl="0">
              <a:spcBef>
                <a:spcPts val="0"/>
              </a:spcBef>
              <a:buNone/>
            </a:pPr>
            <a:endParaRPr sz="1100" dirty="0"/>
          </a:p>
          <a:p>
            <a:pPr lvl="0" rtl="0">
              <a:spcBef>
                <a:spcPts val="0"/>
              </a:spcBef>
              <a:buNone/>
            </a:pPr>
            <a:endParaRPr sz="1100" dirty="0"/>
          </a:p>
          <a:p>
            <a:pPr lvl="0" rtl="0">
              <a:spcBef>
                <a:spcPts val="0"/>
              </a:spcBef>
              <a:buNone/>
            </a:pPr>
            <a:endParaRPr sz="1100" u="sng" dirty="0"/>
          </a:p>
          <a:p>
            <a:pPr lvl="0" rtl="0">
              <a:spcBef>
                <a:spcPts val="0"/>
              </a:spcBef>
              <a:buNone/>
            </a:pPr>
            <a:endParaRPr u="sng" dirty="0"/>
          </a:p>
          <a:p>
            <a:pPr>
              <a:spcBef>
                <a:spcPts val="0"/>
              </a:spcBef>
              <a:buNone/>
            </a:pPr>
            <a:endParaRPr u="sng"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577" y="432005"/>
            <a:ext cx="7983020" cy="4245008"/>
          </a:xfrm>
          <a:prstGeom prst="rect">
            <a:avLst/>
          </a:prstGeom>
        </p:spPr>
        <p:txBody>
          <a:bodyPr wrap="square">
            <a:spAutoFit/>
          </a:bodyPr>
          <a:lstStyle/>
          <a:p>
            <a:pPr marL="214313" lvl="0" indent="-214313" defTabSz="342900">
              <a:spcAft>
                <a:spcPts val="450"/>
              </a:spcAft>
              <a:buClr>
                <a:prstClr val="black"/>
              </a:buClr>
              <a:buSzPct val="100000"/>
            </a:pPr>
            <a:r>
              <a:rPr lang="fr" b="1" kern="1200" dirty="0" smtClean="0">
                <a:solidFill>
                  <a:prstClr val="black">
                    <a:lumMod val="85000"/>
                    <a:lumOff val="15000"/>
                  </a:prstClr>
                </a:solidFill>
                <a:latin typeface="Garamond" panose="02020404030301010803"/>
                <a:ea typeface="+mn-ea"/>
                <a:cs typeface="+mn-cs"/>
              </a:rPr>
              <a:t>Polynésie française : </a:t>
            </a:r>
          </a:p>
          <a:p>
            <a:pPr marL="214313" lvl="0" indent="-214313" defTabSz="342900">
              <a:spcAft>
                <a:spcPts val="450"/>
              </a:spcAft>
              <a:buClr>
                <a:schemeClr val="accent1"/>
              </a:buClr>
              <a:buSzPct val="100000"/>
              <a:buFont typeface="Wingdings" panose="05000000000000000000" pitchFamily="2" charset="2"/>
              <a:buChar char="§"/>
            </a:pPr>
            <a:r>
              <a:rPr lang="fr" kern="1200" dirty="0">
                <a:solidFill>
                  <a:prstClr val="black">
                    <a:lumMod val="85000"/>
                    <a:lumOff val="15000"/>
                  </a:prstClr>
                </a:solidFill>
                <a:latin typeface="Garamond" panose="02020404030301010803"/>
                <a:ea typeface="+mn-ea"/>
                <a:cs typeface="+mn-cs"/>
              </a:rPr>
              <a:t>F</a:t>
            </a:r>
            <a:r>
              <a:rPr lang="fr" kern="1200" dirty="0" smtClean="0">
                <a:solidFill>
                  <a:prstClr val="black">
                    <a:lumMod val="85000"/>
                    <a:lumOff val="15000"/>
                  </a:prstClr>
                </a:solidFill>
                <a:latin typeface="Garamond" panose="02020404030301010803"/>
                <a:ea typeface="+mn-ea"/>
                <a:cs typeface="+mn-cs"/>
              </a:rPr>
              <a:t>orêts humides de basses et moyennes altitudes (</a:t>
            </a:r>
            <a:r>
              <a:rPr lang="fr-FR" kern="1200" dirty="0" smtClean="0">
                <a:solidFill>
                  <a:prstClr val="black">
                    <a:lumMod val="85000"/>
                    <a:lumOff val="15000"/>
                  </a:prstClr>
                </a:solidFill>
                <a:latin typeface="Garamond" panose="02020404030301010803"/>
                <a:ea typeface="+mn-ea"/>
                <a:cs typeface="+mn-cs"/>
              </a:rPr>
              <a:t>Critère</a:t>
            </a:r>
            <a:r>
              <a:rPr lang="fr" kern="1200" dirty="0" smtClean="0">
                <a:solidFill>
                  <a:prstClr val="black">
                    <a:lumMod val="85000"/>
                    <a:lumOff val="15000"/>
                  </a:prstClr>
                </a:solidFill>
                <a:latin typeface="Garamond" panose="02020404030301010803"/>
                <a:ea typeface="+mn-ea"/>
                <a:cs typeface="+mn-cs"/>
              </a:rPr>
              <a:t> 1)</a:t>
            </a:r>
            <a:endParaRPr lang="fr" kern="1200" dirty="0">
              <a:solidFill>
                <a:prstClr val="black">
                  <a:lumMod val="85000"/>
                  <a:lumOff val="15000"/>
                </a:prstClr>
              </a:solidFill>
              <a:latin typeface="Garamond" panose="02020404030301010803"/>
              <a:ea typeface="+mn-ea"/>
              <a:cs typeface="+mn-cs"/>
            </a:endParaRPr>
          </a:p>
          <a:p>
            <a:pPr marL="214313" lvl="0" indent="-214313" defTabSz="342900">
              <a:spcAft>
                <a:spcPts val="450"/>
              </a:spcAft>
              <a:buClr>
                <a:schemeClr val="accent1"/>
              </a:buClr>
              <a:buSzPct val="100000"/>
              <a:buFont typeface="Wingdings" panose="05000000000000000000" pitchFamily="2" charset="2"/>
              <a:buChar char="§"/>
            </a:pPr>
            <a:r>
              <a:rPr lang="fr" kern="1200" dirty="0" smtClean="0">
                <a:solidFill>
                  <a:prstClr val="black">
                    <a:lumMod val="85000"/>
                    <a:lumOff val="15000"/>
                  </a:prstClr>
                </a:solidFill>
                <a:latin typeface="Garamond" panose="02020404030301010803"/>
                <a:ea typeface="+mn-ea"/>
                <a:cs typeface="+mn-cs"/>
              </a:rPr>
              <a:t>35 espèces végétales introduites envahissantes, et incendies fréquents (</a:t>
            </a:r>
            <a:r>
              <a:rPr lang="fr-FR" kern="1200" dirty="0" smtClean="0">
                <a:solidFill>
                  <a:prstClr val="black">
                    <a:lumMod val="85000"/>
                    <a:lumOff val="15000"/>
                  </a:prstClr>
                </a:solidFill>
                <a:latin typeface="Garamond" panose="02020404030301010803"/>
                <a:ea typeface="+mn-ea"/>
                <a:cs typeface="+mn-cs"/>
              </a:rPr>
              <a:t>Critère</a:t>
            </a:r>
            <a:r>
              <a:rPr lang="fr" kern="1200" dirty="0" smtClean="0">
                <a:solidFill>
                  <a:prstClr val="black">
                    <a:lumMod val="85000"/>
                    <a:lumOff val="15000"/>
                  </a:prstClr>
                </a:solidFill>
                <a:latin typeface="Garamond" panose="02020404030301010803"/>
                <a:ea typeface="+mn-ea"/>
                <a:cs typeface="+mn-cs"/>
              </a:rPr>
              <a:t> 2)</a:t>
            </a:r>
          </a:p>
          <a:p>
            <a:pPr marL="214313" lvl="0" indent="-214313" defTabSz="342900">
              <a:spcAft>
                <a:spcPts val="450"/>
              </a:spcAft>
              <a:buClr>
                <a:schemeClr val="accent1"/>
              </a:buClr>
              <a:buSzPct val="100000"/>
              <a:buFont typeface="Wingdings" panose="05000000000000000000" pitchFamily="2" charset="2"/>
              <a:buChar char="§"/>
            </a:pPr>
            <a:r>
              <a:rPr lang="fr" kern="1200" dirty="0" smtClean="0">
                <a:solidFill>
                  <a:prstClr val="black">
                    <a:lumMod val="85000"/>
                    <a:lumOff val="15000"/>
                  </a:prstClr>
                </a:solidFill>
                <a:latin typeface="Garamond" panose="02020404030301010803"/>
                <a:ea typeface="+mn-ea"/>
                <a:cs typeface="+mn-cs"/>
              </a:rPr>
              <a:t>Commerce du bois majoritairement informel (</a:t>
            </a:r>
            <a:r>
              <a:rPr lang="fr-FR" kern="1200" dirty="0" smtClean="0">
                <a:solidFill>
                  <a:prstClr val="black">
                    <a:lumMod val="85000"/>
                    <a:lumOff val="15000"/>
                  </a:prstClr>
                </a:solidFill>
                <a:latin typeface="Garamond" panose="02020404030301010803"/>
                <a:ea typeface="+mn-ea"/>
                <a:cs typeface="+mn-cs"/>
              </a:rPr>
              <a:t>Critère</a:t>
            </a:r>
            <a:r>
              <a:rPr lang="fr" kern="1200" dirty="0" smtClean="0">
                <a:solidFill>
                  <a:prstClr val="black">
                    <a:lumMod val="85000"/>
                    <a:lumOff val="15000"/>
                  </a:prstClr>
                </a:solidFill>
                <a:latin typeface="Garamond" panose="02020404030301010803"/>
                <a:ea typeface="+mn-ea"/>
                <a:cs typeface="+mn-cs"/>
              </a:rPr>
              <a:t> 3)</a:t>
            </a:r>
          </a:p>
          <a:p>
            <a:pPr marL="214313" lvl="0" indent="-214313" defTabSz="342900">
              <a:spcAft>
                <a:spcPts val="450"/>
              </a:spcAft>
              <a:buClr>
                <a:schemeClr val="accent1"/>
              </a:buClr>
              <a:buSzPct val="100000"/>
              <a:buFont typeface="Wingdings" panose="05000000000000000000" pitchFamily="2" charset="2"/>
              <a:buChar char="§"/>
            </a:pPr>
            <a:r>
              <a:rPr lang="fr" kern="1200" dirty="0" smtClean="0">
                <a:solidFill>
                  <a:prstClr val="black">
                    <a:lumMod val="85000"/>
                    <a:lumOff val="15000"/>
                  </a:prstClr>
                </a:solidFill>
                <a:latin typeface="Garamond" panose="02020404030301010803"/>
                <a:ea typeface="+mn-ea"/>
                <a:cs typeface="+mn-cs"/>
              </a:rPr>
              <a:t>Pas de zone protégée concernant ce type de forêt (</a:t>
            </a:r>
            <a:r>
              <a:rPr lang="fr-FR" kern="1200" dirty="0" smtClean="0">
                <a:solidFill>
                  <a:prstClr val="black">
                    <a:lumMod val="85000"/>
                    <a:lumOff val="15000"/>
                  </a:prstClr>
                </a:solidFill>
                <a:latin typeface="Garamond" panose="02020404030301010803"/>
                <a:ea typeface="+mn-ea"/>
                <a:cs typeface="+mn-cs"/>
              </a:rPr>
              <a:t>Critère</a:t>
            </a:r>
            <a:r>
              <a:rPr lang="fr" kern="1200" dirty="0" smtClean="0">
                <a:solidFill>
                  <a:prstClr val="black">
                    <a:lumMod val="85000"/>
                    <a:lumOff val="15000"/>
                  </a:prstClr>
                </a:solidFill>
                <a:latin typeface="Garamond" panose="02020404030301010803"/>
                <a:ea typeface="+mn-ea"/>
                <a:cs typeface="+mn-cs"/>
              </a:rPr>
              <a:t> 5) - Géré majoritairement par des propriétaires privés (</a:t>
            </a:r>
            <a:r>
              <a:rPr lang="fr-FR" kern="1200" dirty="0" smtClean="0">
                <a:solidFill>
                  <a:prstClr val="black">
                    <a:lumMod val="85000"/>
                    <a:lumOff val="15000"/>
                  </a:prstClr>
                </a:solidFill>
                <a:latin typeface="Garamond" panose="02020404030301010803"/>
                <a:ea typeface="+mn-ea"/>
                <a:cs typeface="+mn-cs"/>
              </a:rPr>
              <a:t>Critère</a:t>
            </a:r>
            <a:r>
              <a:rPr lang="fr" kern="1200" dirty="0" smtClean="0">
                <a:solidFill>
                  <a:prstClr val="black">
                    <a:lumMod val="85000"/>
                    <a:lumOff val="15000"/>
                  </a:prstClr>
                </a:solidFill>
                <a:latin typeface="Garamond" panose="02020404030301010803"/>
                <a:ea typeface="+mn-ea"/>
                <a:cs typeface="+mn-cs"/>
              </a:rPr>
              <a:t> 6)</a:t>
            </a:r>
          </a:p>
          <a:p>
            <a:pPr lvl="0" defTabSz="342900">
              <a:spcAft>
                <a:spcPts val="450"/>
              </a:spcAft>
              <a:buClr>
                <a:schemeClr val="accent1"/>
              </a:buClr>
              <a:buSzPct val="100000"/>
            </a:pPr>
            <a:endParaRPr lang="fr" sz="500" u="sng" kern="1200" dirty="0" smtClean="0">
              <a:solidFill>
                <a:prstClr val="black">
                  <a:lumMod val="85000"/>
                  <a:lumOff val="15000"/>
                </a:prstClr>
              </a:solidFill>
              <a:latin typeface="Garamond" panose="02020404030301010803"/>
              <a:ea typeface="+mn-ea"/>
              <a:cs typeface="+mn-cs"/>
            </a:endParaRPr>
          </a:p>
          <a:p>
            <a:pPr lvl="0" defTabSz="342900">
              <a:spcAft>
                <a:spcPts val="450"/>
              </a:spcAft>
              <a:buClr>
                <a:schemeClr val="accent1"/>
              </a:buClr>
              <a:buSzPct val="115000"/>
            </a:pPr>
            <a:r>
              <a:rPr lang="fr" b="1" kern="1200" dirty="0" smtClean="0">
                <a:solidFill>
                  <a:prstClr val="black">
                    <a:lumMod val="85000"/>
                    <a:lumOff val="15000"/>
                  </a:prstClr>
                </a:solidFill>
                <a:latin typeface="Garamond" panose="02020404030301010803"/>
                <a:ea typeface="+mn-ea"/>
                <a:cs typeface="+mn-cs"/>
              </a:rPr>
              <a:t>Nouvelle-Calédonie :</a:t>
            </a:r>
            <a:endParaRPr lang="fr" b="1" kern="1200" dirty="0">
              <a:solidFill>
                <a:prstClr val="black">
                  <a:lumMod val="85000"/>
                  <a:lumOff val="15000"/>
                </a:prstClr>
              </a:solidFill>
              <a:latin typeface="Garamond" panose="02020404030301010803"/>
              <a:ea typeface="+mn-ea"/>
              <a:cs typeface="+mn-cs"/>
            </a:endParaRPr>
          </a:p>
          <a:p>
            <a:pPr marL="214313" lvl="0" indent="-228600" defTabSz="342900">
              <a:lnSpc>
                <a:spcPct val="115000"/>
              </a:lnSpc>
              <a:spcAft>
                <a:spcPts val="450"/>
              </a:spcAft>
              <a:buClr>
                <a:schemeClr val="accent1"/>
              </a:buClr>
              <a:buSzPct val="100000"/>
              <a:buFont typeface="Wingdings" panose="05000000000000000000" pitchFamily="2" charset="2"/>
              <a:buChar char="§"/>
            </a:pPr>
            <a:r>
              <a:rPr lang="fr" kern="1200" dirty="0" smtClean="0">
                <a:solidFill>
                  <a:prstClr val="black">
                    <a:lumMod val="85000"/>
                    <a:lumOff val="15000"/>
                  </a:prstClr>
                </a:solidFill>
                <a:latin typeface="Garamond" panose="02020404030301010803"/>
                <a:ea typeface="+mn-ea"/>
                <a:cs typeface="+mn-cs"/>
              </a:rPr>
              <a:t>364 </a:t>
            </a:r>
            <a:r>
              <a:rPr lang="fr" kern="1200" dirty="0">
                <a:solidFill>
                  <a:prstClr val="black">
                    <a:lumMod val="85000"/>
                    <a:lumOff val="15000"/>
                  </a:prstClr>
                </a:solidFill>
                <a:latin typeface="Garamond" panose="02020404030301010803"/>
                <a:ea typeface="+mn-ea"/>
                <a:cs typeface="+mn-cs"/>
              </a:rPr>
              <a:t>000 </a:t>
            </a:r>
            <a:r>
              <a:rPr lang="fr" kern="1200" dirty="0" smtClean="0">
                <a:solidFill>
                  <a:prstClr val="black">
                    <a:lumMod val="85000"/>
                    <a:lumOff val="15000"/>
                  </a:prstClr>
                </a:solidFill>
                <a:latin typeface="Garamond" panose="02020404030301010803"/>
                <a:ea typeface="+mn-ea"/>
                <a:cs typeface="+mn-cs"/>
              </a:rPr>
              <a:t>ha (</a:t>
            </a:r>
            <a:r>
              <a:rPr lang="fr-FR" kern="1200" dirty="0" smtClean="0">
                <a:solidFill>
                  <a:prstClr val="black">
                    <a:lumMod val="85000"/>
                    <a:lumOff val="15000"/>
                  </a:prstClr>
                </a:solidFill>
                <a:latin typeface="Garamond" panose="02020404030301010803"/>
                <a:ea typeface="+mn-ea"/>
                <a:cs typeface="+mn-cs"/>
              </a:rPr>
              <a:t>Critère</a:t>
            </a:r>
            <a:r>
              <a:rPr lang="fr" kern="1200" dirty="0" smtClean="0">
                <a:solidFill>
                  <a:prstClr val="black">
                    <a:lumMod val="85000"/>
                    <a:lumOff val="15000"/>
                  </a:prstClr>
                </a:solidFill>
                <a:latin typeface="Garamond" panose="02020404030301010803"/>
                <a:ea typeface="+mn-ea"/>
                <a:cs typeface="+mn-cs"/>
              </a:rPr>
              <a:t> </a:t>
            </a:r>
            <a:r>
              <a:rPr lang="fr" kern="1200" dirty="0">
                <a:solidFill>
                  <a:prstClr val="black">
                    <a:lumMod val="85000"/>
                    <a:lumOff val="15000"/>
                  </a:prstClr>
                </a:solidFill>
                <a:latin typeface="Garamond" panose="02020404030301010803"/>
                <a:ea typeface="+mn-ea"/>
                <a:cs typeface="+mn-cs"/>
              </a:rPr>
              <a:t>1</a:t>
            </a:r>
            <a:r>
              <a:rPr lang="fr" kern="1200" dirty="0" smtClean="0">
                <a:solidFill>
                  <a:prstClr val="black">
                    <a:lumMod val="85000"/>
                    <a:lumOff val="15000"/>
                  </a:prstClr>
                </a:solidFill>
                <a:latin typeface="Garamond" panose="02020404030301010803"/>
                <a:ea typeface="+mn-ea"/>
                <a:cs typeface="+mn-cs"/>
              </a:rPr>
              <a:t>)</a:t>
            </a:r>
          </a:p>
          <a:p>
            <a:pPr marL="214313" indent="-228600" defTabSz="342900">
              <a:lnSpc>
                <a:spcPct val="115000"/>
              </a:lnSpc>
              <a:spcAft>
                <a:spcPts val="450"/>
              </a:spcAft>
              <a:buClr>
                <a:schemeClr val="accent1"/>
              </a:buClr>
              <a:buSzPct val="100000"/>
              <a:buFont typeface="Wingdings" panose="05000000000000000000" pitchFamily="2" charset="2"/>
              <a:buChar char="§"/>
            </a:pPr>
            <a:r>
              <a:rPr lang="fr" kern="1200" dirty="0">
                <a:solidFill>
                  <a:prstClr val="black">
                    <a:lumMod val="85000"/>
                    <a:lumOff val="15000"/>
                  </a:prstClr>
                </a:solidFill>
                <a:latin typeface="Garamond" panose="02020404030301010803"/>
              </a:rPr>
              <a:t>Principales menaces : feux, exploitations minières et forestières, trafic d’espèces végétales et animales et introduction d’espèces (</a:t>
            </a:r>
            <a:r>
              <a:rPr lang="fr-FR" kern="1200" dirty="0">
                <a:solidFill>
                  <a:prstClr val="black">
                    <a:lumMod val="85000"/>
                    <a:lumOff val="15000"/>
                  </a:prstClr>
                </a:solidFill>
                <a:latin typeface="Garamond" panose="02020404030301010803"/>
              </a:rPr>
              <a:t>Critère</a:t>
            </a:r>
            <a:r>
              <a:rPr lang="fr" kern="1200" dirty="0">
                <a:solidFill>
                  <a:prstClr val="black">
                    <a:lumMod val="85000"/>
                    <a:lumOff val="15000"/>
                  </a:prstClr>
                </a:solidFill>
                <a:latin typeface="Garamond" panose="02020404030301010803"/>
              </a:rPr>
              <a:t> 2</a:t>
            </a:r>
            <a:r>
              <a:rPr lang="fr" kern="1200" dirty="0" smtClean="0">
                <a:solidFill>
                  <a:prstClr val="black">
                    <a:lumMod val="85000"/>
                    <a:lumOff val="15000"/>
                  </a:prstClr>
                </a:solidFill>
                <a:latin typeface="Garamond" panose="02020404030301010803"/>
              </a:rPr>
              <a:t>)</a:t>
            </a:r>
            <a:endParaRPr lang="fr" kern="1200" dirty="0">
              <a:solidFill>
                <a:prstClr val="black">
                  <a:lumMod val="85000"/>
                  <a:lumOff val="15000"/>
                </a:prstClr>
              </a:solidFill>
              <a:latin typeface="Garamond" panose="02020404030301010803"/>
              <a:ea typeface="+mn-ea"/>
              <a:cs typeface="+mn-cs"/>
            </a:endParaRPr>
          </a:p>
          <a:p>
            <a:pPr marL="214313" lvl="0" indent="-228600" defTabSz="342900">
              <a:lnSpc>
                <a:spcPct val="115000"/>
              </a:lnSpc>
              <a:spcAft>
                <a:spcPts val="450"/>
              </a:spcAft>
              <a:buClr>
                <a:schemeClr val="accent1"/>
              </a:buClr>
              <a:buSzPct val="100000"/>
              <a:buFont typeface="Wingdings" panose="05000000000000000000" pitchFamily="2" charset="2"/>
              <a:buChar char="§"/>
            </a:pPr>
            <a:r>
              <a:rPr lang="fr" kern="1200" dirty="0" smtClean="0">
                <a:solidFill>
                  <a:prstClr val="black">
                    <a:lumMod val="85000"/>
                    <a:lumOff val="15000"/>
                  </a:prstClr>
                </a:solidFill>
                <a:latin typeface="Garamond" panose="02020404030301010803"/>
                <a:ea typeface="+mn-ea"/>
                <a:cs typeface="+mn-cs"/>
              </a:rPr>
              <a:t>80 </a:t>
            </a:r>
            <a:r>
              <a:rPr lang="fr" kern="1200" dirty="0">
                <a:solidFill>
                  <a:prstClr val="black">
                    <a:lumMod val="85000"/>
                    <a:lumOff val="15000"/>
                  </a:prstClr>
                </a:solidFill>
                <a:latin typeface="Garamond" panose="02020404030301010803"/>
                <a:ea typeface="+mn-ea"/>
                <a:cs typeface="+mn-cs"/>
              </a:rPr>
              <a:t>% des espèces endémiques recensées </a:t>
            </a:r>
            <a:r>
              <a:rPr lang="fr" kern="1200" dirty="0" smtClean="0">
                <a:solidFill>
                  <a:prstClr val="black">
                    <a:lumMod val="85000"/>
                    <a:lumOff val="15000"/>
                  </a:prstClr>
                </a:solidFill>
                <a:latin typeface="Garamond" panose="02020404030301010803"/>
                <a:ea typeface="+mn-ea"/>
                <a:cs typeface="+mn-cs"/>
              </a:rPr>
              <a:t>(</a:t>
            </a:r>
            <a:r>
              <a:rPr lang="fr-FR" kern="1200" dirty="0" smtClean="0">
                <a:solidFill>
                  <a:prstClr val="black">
                    <a:lumMod val="85000"/>
                    <a:lumOff val="15000"/>
                  </a:prstClr>
                </a:solidFill>
                <a:latin typeface="Garamond" panose="02020404030301010803"/>
                <a:ea typeface="+mn-ea"/>
                <a:cs typeface="+mn-cs"/>
              </a:rPr>
              <a:t>Critère</a:t>
            </a:r>
            <a:r>
              <a:rPr lang="fr" kern="1200" dirty="0" smtClean="0">
                <a:solidFill>
                  <a:prstClr val="black">
                    <a:lumMod val="85000"/>
                    <a:lumOff val="15000"/>
                  </a:prstClr>
                </a:solidFill>
                <a:latin typeface="Garamond" panose="02020404030301010803"/>
                <a:ea typeface="+mn-ea"/>
                <a:cs typeface="+mn-cs"/>
              </a:rPr>
              <a:t> </a:t>
            </a:r>
            <a:r>
              <a:rPr lang="fr" kern="1200" dirty="0">
                <a:solidFill>
                  <a:prstClr val="black">
                    <a:lumMod val="85000"/>
                    <a:lumOff val="15000"/>
                  </a:prstClr>
                </a:solidFill>
                <a:latin typeface="Garamond" panose="02020404030301010803"/>
                <a:ea typeface="+mn-ea"/>
                <a:cs typeface="+mn-cs"/>
              </a:rPr>
              <a:t>4</a:t>
            </a:r>
            <a:r>
              <a:rPr lang="fr" kern="1200" dirty="0" smtClean="0">
                <a:solidFill>
                  <a:prstClr val="black">
                    <a:lumMod val="85000"/>
                    <a:lumOff val="15000"/>
                  </a:prstClr>
                </a:solidFill>
                <a:latin typeface="Garamond" panose="02020404030301010803"/>
                <a:ea typeface="+mn-ea"/>
                <a:cs typeface="+mn-cs"/>
              </a:rPr>
              <a:t>)</a:t>
            </a:r>
            <a:endParaRPr lang="fr-FR" kern="1200" dirty="0" smtClean="0">
              <a:solidFill>
                <a:prstClr val="black">
                  <a:lumMod val="85000"/>
                  <a:lumOff val="15000"/>
                </a:prstClr>
              </a:solidFill>
              <a:latin typeface="Garamond" panose="02020404030301010803"/>
              <a:ea typeface="+mn-ea"/>
              <a:cs typeface="+mn-cs"/>
            </a:endParaRPr>
          </a:p>
          <a:p>
            <a:pPr lvl="0" defTabSz="342900">
              <a:lnSpc>
                <a:spcPct val="115000"/>
              </a:lnSpc>
              <a:spcAft>
                <a:spcPts val="450"/>
              </a:spcAft>
              <a:buClr>
                <a:schemeClr val="accent1"/>
              </a:buClr>
              <a:buSzPct val="100000"/>
            </a:pPr>
            <a:endParaRPr lang="fr-FR" sz="500" kern="1200" dirty="0" smtClean="0">
              <a:solidFill>
                <a:prstClr val="black">
                  <a:lumMod val="85000"/>
                  <a:lumOff val="15000"/>
                </a:prstClr>
              </a:solidFill>
              <a:latin typeface="Garamond" panose="02020404030301010803"/>
              <a:ea typeface="+mn-ea"/>
              <a:cs typeface="+mn-cs"/>
            </a:endParaRPr>
          </a:p>
          <a:p>
            <a:pPr defTabSz="342900">
              <a:lnSpc>
                <a:spcPct val="115000"/>
              </a:lnSpc>
              <a:spcAft>
                <a:spcPts val="450"/>
              </a:spcAft>
              <a:buClr>
                <a:schemeClr val="accent1"/>
              </a:buClr>
              <a:buSzPct val="100000"/>
            </a:pPr>
            <a:r>
              <a:rPr lang="fr-FR" b="1" kern="1200" dirty="0" smtClean="0">
                <a:solidFill>
                  <a:prstClr val="black">
                    <a:lumMod val="85000"/>
                    <a:lumOff val="15000"/>
                  </a:prstClr>
                </a:solidFill>
                <a:latin typeface="Garamond" panose="02020404030301010803"/>
              </a:rPr>
              <a:t>Wallis et Futuna</a:t>
            </a:r>
            <a:r>
              <a:rPr lang="fr" b="1" kern="1200" dirty="0" smtClean="0">
                <a:solidFill>
                  <a:prstClr val="black">
                    <a:lumMod val="85000"/>
                    <a:lumOff val="15000"/>
                  </a:prstClr>
                </a:solidFill>
                <a:latin typeface="Garamond" panose="02020404030301010803"/>
              </a:rPr>
              <a:t> :</a:t>
            </a:r>
            <a:endParaRPr lang="fr-FR" b="1" kern="1200" dirty="0" smtClean="0">
              <a:solidFill>
                <a:prstClr val="black">
                  <a:lumMod val="85000"/>
                  <a:lumOff val="15000"/>
                </a:prstClr>
              </a:solidFill>
              <a:latin typeface="Garamond" panose="02020404030301010803"/>
            </a:endParaRPr>
          </a:p>
          <a:p>
            <a:pPr marL="214313" lvl="0" indent="-228600" defTabSz="342900">
              <a:lnSpc>
                <a:spcPct val="115000"/>
              </a:lnSpc>
              <a:spcAft>
                <a:spcPts val="450"/>
              </a:spcAft>
              <a:buClr>
                <a:schemeClr val="accent1"/>
              </a:buClr>
              <a:buSzPct val="100000"/>
              <a:buFont typeface="Wingdings" panose="05000000000000000000" pitchFamily="2" charset="2"/>
              <a:buChar char="§"/>
            </a:pPr>
            <a:r>
              <a:rPr lang="fr-FR" kern="1200" dirty="0" smtClean="0">
                <a:solidFill>
                  <a:prstClr val="black">
                    <a:lumMod val="85000"/>
                    <a:lumOff val="15000"/>
                  </a:prstClr>
                </a:solidFill>
                <a:latin typeface="Garamond" panose="02020404030301010803"/>
              </a:rPr>
              <a:t>4 389 ha </a:t>
            </a:r>
            <a:r>
              <a:rPr lang="fr" kern="1200" dirty="0" smtClean="0">
                <a:solidFill>
                  <a:prstClr val="black">
                    <a:lumMod val="85000"/>
                    <a:lumOff val="15000"/>
                  </a:prstClr>
                </a:solidFill>
                <a:latin typeface="Garamond" panose="02020404030301010803"/>
              </a:rPr>
              <a:t>(</a:t>
            </a:r>
            <a:r>
              <a:rPr lang="fr-FR" kern="1200" dirty="0">
                <a:solidFill>
                  <a:prstClr val="black">
                    <a:lumMod val="85000"/>
                    <a:lumOff val="15000"/>
                  </a:prstClr>
                </a:solidFill>
                <a:latin typeface="Garamond" panose="02020404030301010803"/>
              </a:rPr>
              <a:t>Critère</a:t>
            </a:r>
            <a:r>
              <a:rPr lang="fr" kern="1200" dirty="0">
                <a:solidFill>
                  <a:prstClr val="black">
                    <a:lumMod val="85000"/>
                    <a:lumOff val="15000"/>
                  </a:prstClr>
                </a:solidFill>
                <a:latin typeface="Garamond" panose="02020404030301010803"/>
              </a:rPr>
              <a:t> 1</a:t>
            </a:r>
            <a:r>
              <a:rPr lang="fr" kern="1200" dirty="0" smtClean="0">
                <a:solidFill>
                  <a:prstClr val="black">
                    <a:lumMod val="85000"/>
                    <a:lumOff val="15000"/>
                  </a:prstClr>
                </a:solidFill>
                <a:latin typeface="Garamond" panose="02020404030301010803"/>
              </a:rPr>
              <a:t>)</a:t>
            </a:r>
            <a:endParaRPr lang="fr-FR" b="1" kern="1200" dirty="0">
              <a:solidFill>
                <a:prstClr val="black">
                  <a:lumMod val="85000"/>
                  <a:lumOff val="15000"/>
                </a:prstClr>
              </a:solidFill>
              <a:latin typeface="Garamond" panose="02020404030301010803"/>
            </a:endParaRPr>
          </a:p>
          <a:p>
            <a:pPr marL="214313" lvl="0" indent="-228600" defTabSz="342900">
              <a:lnSpc>
                <a:spcPct val="115000"/>
              </a:lnSpc>
              <a:spcAft>
                <a:spcPts val="450"/>
              </a:spcAft>
              <a:buClr>
                <a:schemeClr val="accent1"/>
              </a:buClr>
              <a:buSzPct val="100000"/>
              <a:buFont typeface="Wingdings" panose="05000000000000000000" pitchFamily="2" charset="2"/>
              <a:buChar char="§"/>
            </a:pPr>
            <a:r>
              <a:rPr lang="fr-FR" kern="1200" dirty="0">
                <a:solidFill>
                  <a:prstClr val="black">
                    <a:lumMod val="85000"/>
                    <a:lumOff val="15000"/>
                  </a:prstClr>
                </a:solidFill>
                <a:latin typeface="Garamond" panose="02020404030301010803"/>
              </a:rPr>
              <a:t>Très dégradée à Wallis, moins à Futuna et presqu’intacte à Alofi (critère 2</a:t>
            </a:r>
            <a:r>
              <a:rPr lang="fr-FR" kern="1200" dirty="0" smtClean="0">
                <a:solidFill>
                  <a:prstClr val="black">
                    <a:lumMod val="85000"/>
                    <a:lumOff val="15000"/>
                  </a:prstClr>
                </a:solidFill>
                <a:latin typeface="Garamond" panose="02020404030301010803"/>
              </a:rPr>
              <a:t>)</a:t>
            </a:r>
            <a:endParaRPr lang="fr-FR" kern="1200" dirty="0">
              <a:solidFill>
                <a:prstClr val="black">
                  <a:lumMod val="85000"/>
                  <a:lumOff val="15000"/>
                </a:prstClr>
              </a:solidFill>
              <a:latin typeface="Garamond" panose="02020404030301010803"/>
            </a:endParaRPr>
          </a:p>
        </p:txBody>
      </p:sp>
    </p:spTree>
    <p:extLst>
      <p:ext uri="{BB962C8B-B14F-4D97-AF65-F5344CB8AC3E}">
        <p14:creationId xmlns:p14="http://schemas.microsoft.com/office/powerpoint/2010/main" xmlns="" val="900841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2363" y="474530"/>
            <a:ext cx="4839701" cy="490920"/>
          </a:xfrm>
        </p:spPr>
        <p:txBody>
          <a:bodyPr/>
          <a:lstStyle/>
          <a:p>
            <a:r>
              <a:rPr lang="fr" b="1" dirty="0">
                <a:solidFill>
                  <a:schemeClr val="accent3">
                    <a:lumMod val="75000"/>
                  </a:schemeClr>
                </a:solidFill>
              </a:rPr>
              <a:t>Forêt tropicale sèche ou semi-sèche</a:t>
            </a:r>
            <a:endParaRPr lang="fr-FR" dirty="0">
              <a:solidFill>
                <a:schemeClr val="accent3">
                  <a:lumMod val="75000"/>
                </a:schemeClr>
              </a:solidFill>
            </a:endParaRPr>
          </a:p>
        </p:txBody>
      </p:sp>
      <p:pic>
        <p:nvPicPr>
          <p:cNvPr id="3" name="Image 2"/>
          <p:cNvPicPr>
            <a:picLocks noChangeAspect="1"/>
          </p:cNvPicPr>
          <p:nvPr/>
        </p:nvPicPr>
        <p:blipFill>
          <a:blip r:embed="rId2"/>
          <a:stretch>
            <a:fillRect/>
          </a:stretch>
        </p:blipFill>
        <p:spPr>
          <a:xfrm>
            <a:off x="692647" y="1419726"/>
            <a:ext cx="3292904" cy="2469677"/>
          </a:xfrm>
          <a:prstGeom prst="rect">
            <a:avLst/>
          </a:prstGeom>
        </p:spPr>
      </p:pic>
      <p:sp>
        <p:nvSpPr>
          <p:cNvPr id="5" name="ZoneTexte 4"/>
          <p:cNvSpPr txBox="1"/>
          <p:nvPr/>
        </p:nvSpPr>
        <p:spPr>
          <a:xfrm>
            <a:off x="617034" y="3889403"/>
            <a:ext cx="3444130" cy="461665"/>
          </a:xfrm>
          <a:prstGeom prst="rect">
            <a:avLst/>
          </a:prstGeom>
          <a:noFill/>
        </p:spPr>
        <p:txBody>
          <a:bodyPr wrap="square" rtlCol="0">
            <a:spAutoFit/>
          </a:bodyPr>
          <a:lstStyle/>
          <a:p>
            <a:r>
              <a:rPr lang="fr-FR" sz="1200" b="1" dirty="0" smtClean="0">
                <a:latin typeface="+mn-lt"/>
              </a:rPr>
              <a:t>Forêt sèche de la Caravelle – Martinique </a:t>
            </a:r>
          </a:p>
          <a:p>
            <a:r>
              <a:rPr lang="fr-FR" sz="1200" b="1" dirty="0" smtClean="0">
                <a:latin typeface="+mn-lt"/>
              </a:rPr>
              <a:t>(Y. </a:t>
            </a:r>
            <a:r>
              <a:rPr lang="fr-FR" sz="1200" b="1" dirty="0" err="1" smtClean="0">
                <a:latin typeface="+mn-lt"/>
              </a:rPr>
              <a:t>Galbi</a:t>
            </a:r>
            <a:r>
              <a:rPr lang="fr-FR" sz="1200" b="1" dirty="0" smtClean="0">
                <a:latin typeface="+mn-lt"/>
              </a:rPr>
              <a:t>, 2009)</a:t>
            </a:r>
            <a:endParaRPr lang="fr-FR" sz="1200" b="1" dirty="0">
              <a:latin typeface="+mn-lt"/>
            </a:endParaRPr>
          </a:p>
        </p:txBody>
      </p:sp>
      <p:pic>
        <p:nvPicPr>
          <p:cNvPr id="6" name="Image 5"/>
          <p:cNvPicPr>
            <a:picLocks noChangeAspect="1"/>
          </p:cNvPicPr>
          <p:nvPr/>
        </p:nvPicPr>
        <p:blipFill>
          <a:blip r:embed="rId3"/>
          <a:stretch>
            <a:fillRect/>
          </a:stretch>
        </p:blipFill>
        <p:spPr>
          <a:xfrm>
            <a:off x="4307306" y="1263980"/>
            <a:ext cx="4231054" cy="2625423"/>
          </a:xfrm>
          <a:prstGeom prst="rect">
            <a:avLst/>
          </a:prstGeom>
        </p:spPr>
      </p:pic>
      <p:sp>
        <p:nvSpPr>
          <p:cNvPr id="7" name="ZoneTexte 6"/>
          <p:cNvSpPr txBox="1"/>
          <p:nvPr/>
        </p:nvSpPr>
        <p:spPr>
          <a:xfrm>
            <a:off x="4307306" y="3911878"/>
            <a:ext cx="3996607" cy="276999"/>
          </a:xfrm>
          <a:prstGeom prst="rect">
            <a:avLst/>
          </a:prstGeom>
          <a:noFill/>
        </p:spPr>
        <p:txBody>
          <a:bodyPr wrap="none" rtlCol="0">
            <a:spAutoFit/>
          </a:bodyPr>
          <a:lstStyle/>
          <a:p>
            <a:r>
              <a:rPr lang="fr-FR" sz="1200" b="1" dirty="0" smtClean="0">
                <a:latin typeface="+mn-lt"/>
              </a:rPr>
              <a:t>Vestige de la forêt </a:t>
            </a:r>
            <a:r>
              <a:rPr lang="fr-FR" sz="1200" b="1" dirty="0" err="1" smtClean="0">
                <a:latin typeface="+mn-lt"/>
              </a:rPr>
              <a:t>semi-sèche</a:t>
            </a:r>
            <a:r>
              <a:rPr lang="fr-FR" sz="1200" b="1" dirty="0" smtClean="0">
                <a:latin typeface="+mn-lt"/>
              </a:rPr>
              <a:t> – La Réunion (</a:t>
            </a:r>
            <a:r>
              <a:rPr lang="fr-FR" sz="1200" b="1" dirty="0" err="1" smtClean="0">
                <a:latin typeface="+mn-lt"/>
              </a:rPr>
              <a:t>Runrol</a:t>
            </a:r>
            <a:r>
              <a:rPr lang="fr-FR" sz="1200" b="1" dirty="0" smtClean="0">
                <a:latin typeface="+mn-lt"/>
              </a:rPr>
              <a:t>, 2010)</a:t>
            </a:r>
            <a:endParaRPr lang="fr-FR" sz="1200" b="1" dirty="0">
              <a:latin typeface="+mn-lt"/>
            </a:endParaRPr>
          </a:p>
        </p:txBody>
      </p:sp>
    </p:spTree>
    <p:extLst>
      <p:ext uri="{BB962C8B-B14F-4D97-AF65-F5344CB8AC3E}">
        <p14:creationId xmlns:p14="http://schemas.microsoft.com/office/powerpoint/2010/main" xmlns="" val="3539995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9" name="Shape 49"/>
          <p:cNvSpPr txBox="1">
            <a:spLocks noGrp="1"/>
          </p:cNvSpPr>
          <p:nvPr>
            <p:ph type="body" idx="1"/>
          </p:nvPr>
        </p:nvSpPr>
        <p:spPr>
          <a:xfrm>
            <a:off x="665109" y="708204"/>
            <a:ext cx="8229600" cy="3987524"/>
          </a:xfrm>
          <a:prstGeom prst="rect">
            <a:avLst/>
          </a:prstGeom>
        </p:spPr>
        <p:txBody>
          <a:bodyPr lIns="91425" tIns="91425" rIns="91425" bIns="91425" anchor="t" anchorCtr="0">
            <a:noAutofit/>
          </a:bodyPr>
          <a:lstStyle/>
          <a:p>
            <a:pPr lvl="0" rtl="0">
              <a:spcBef>
                <a:spcPts val="0"/>
              </a:spcBef>
              <a:buFont typeface="Wingdings" panose="05000000000000000000" pitchFamily="2" charset="2"/>
              <a:buChar char="§"/>
            </a:pPr>
            <a:endParaRPr lang="fr" sz="1050" dirty="0"/>
          </a:p>
          <a:p>
            <a:pPr marL="0" lvl="0" indent="0" rtl="0">
              <a:spcBef>
                <a:spcPts val="0"/>
              </a:spcBef>
              <a:buSzPct val="122222"/>
              <a:buNone/>
            </a:pPr>
            <a:r>
              <a:rPr lang="fr" sz="1600" b="1" dirty="0"/>
              <a:t>Guadeloupe : </a:t>
            </a:r>
          </a:p>
          <a:p>
            <a:pPr lvl="0" rtl="0">
              <a:spcBef>
                <a:spcPts val="0"/>
              </a:spcBef>
              <a:buSzPct val="122222"/>
              <a:buFont typeface="Wingdings" panose="05000000000000000000" pitchFamily="2" charset="2"/>
              <a:buChar char="§"/>
            </a:pPr>
            <a:r>
              <a:rPr lang="fr" sz="1600" dirty="0" smtClean="0"/>
              <a:t>23 </a:t>
            </a:r>
            <a:r>
              <a:rPr lang="fr" sz="1600" dirty="0"/>
              <a:t>568 </a:t>
            </a:r>
            <a:r>
              <a:rPr lang="fr" sz="1600" dirty="0" smtClean="0"/>
              <a:t>ha</a:t>
            </a:r>
            <a:endParaRPr lang="fr" sz="1600" dirty="0"/>
          </a:p>
          <a:p>
            <a:pPr lvl="0" rtl="0">
              <a:spcBef>
                <a:spcPts val="0"/>
              </a:spcBef>
              <a:buSzPct val="122222"/>
              <a:buFont typeface="Wingdings" panose="05000000000000000000" pitchFamily="2" charset="2"/>
              <a:buChar char="§"/>
            </a:pPr>
            <a:r>
              <a:rPr lang="fr" sz="1600" dirty="0" smtClean="0"/>
              <a:t>Forte </a:t>
            </a:r>
            <a:r>
              <a:rPr lang="fr" sz="1600" dirty="0"/>
              <a:t>action de </a:t>
            </a:r>
            <a:r>
              <a:rPr lang="fr" sz="1600" dirty="0" smtClean="0"/>
              <a:t>l’Homme </a:t>
            </a:r>
            <a:r>
              <a:rPr lang="fr" sz="1600" dirty="0"/>
              <a:t>et phénomènes d’érosion </a:t>
            </a:r>
            <a:r>
              <a:rPr lang="fr" sz="1600" dirty="0" smtClean="0"/>
              <a:t> (</a:t>
            </a:r>
            <a:r>
              <a:rPr lang="fr-FR" sz="1600" dirty="0" smtClean="0"/>
              <a:t>Critère</a:t>
            </a:r>
            <a:r>
              <a:rPr lang="fr" sz="1600" dirty="0" smtClean="0"/>
              <a:t> 2)</a:t>
            </a:r>
            <a:endParaRPr lang="fr" sz="1600" dirty="0"/>
          </a:p>
          <a:p>
            <a:pPr lvl="0" rtl="0">
              <a:spcBef>
                <a:spcPts val="0"/>
              </a:spcBef>
              <a:buSzPct val="122222"/>
              <a:buFont typeface="Wingdings" panose="05000000000000000000" pitchFamily="2" charset="2"/>
              <a:buChar char="§"/>
            </a:pPr>
            <a:r>
              <a:rPr lang="fr" sz="1600" dirty="0" smtClean="0"/>
              <a:t>Surfaces </a:t>
            </a:r>
            <a:r>
              <a:rPr lang="fr" sz="1600" dirty="0"/>
              <a:t>touchées par </a:t>
            </a:r>
            <a:r>
              <a:rPr lang="fr" sz="1600" dirty="0" smtClean="0"/>
              <a:t>le chlordécone (</a:t>
            </a:r>
            <a:r>
              <a:rPr lang="fr-FR" sz="1600" dirty="0" smtClean="0"/>
              <a:t>Critère</a:t>
            </a:r>
            <a:r>
              <a:rPr lang="fr" sz="1600" dirty="0" smtClean="0"/>
              <a:t> 2)</a:t>
            </a:r>
          </a:p>
          <a:p>
            <a:pPr lvl="0" rtl="0">
              <a:spcBef>
                <a:spcPts val="0"/>
              </a:spcBef>
              <a:buSzPct val="122222"/>
              <a:buFont typeface="Wingdings" panose="05000000000000000000" pitchFamily="2" charset="2"/>
              <a:buChar char="§"/>
            </a:pPr>
            <a:endParaRPr lang="fr" sz="1600" dirty="0"/>
          </a:p>
          <a:p>
            <a:pPr marL="0" lvl="0" indent="0">
              <a:buClr>
                <a:prstClr val="black"/>
              </a:buClr>
              <a:buSzPct val="122222"/>
              <a:buNone/>
            </a:pPr>
            <a:r>
              <a:rPr lang="fr" sz="1600" b="1" dirty="0">
                <a:solidFill>
                  <a:prstClr val="black">
                    <a:lumMod val="85000"/>
                    <a:lumOff val="15000"/>
                  </a:prstClr>
                </a:solidFill>
              </a:rPr>
              <a:t>Martinique :</a:t>
            </a:r>
          </a:p>
          <a:p>
            <a:pPr lvl="0">
              <a:buClr>
                <a:srgbClr val="D9B247"/>
              </a:buClr>
              <a:buSzPct val="100000"/>
              <a:buFont typeface="Wingdings" panose="05000000000000000000" pitchFamily="2" charset="2"/>
              <a:buChar char="§"/>
            </a:pPr>
            <a:r>
              <a:rPr lang="fr" sz="1600" dirty="0">
                <a:solidFill>
                  <a:prstClr val="black">
                    <a:lumMod val="85000"/>
                    <a:lumOff val="15000"/>
                  </a:prstClr>
                </a:solidFill>
              </a:rPr>
              <a:t>19 000 ha </a:t>
            </a:r>
            <a:r>
              <a:rPr lang="fr" sz="1600" dirty="0" smtClean="0">
                <a:solidFill>
                  <a:prstClr val="black">
                    <a:lumMod val="85000"/>
                    <a:lumOff val="15000"/>
                  </a:prstClr>
                </a:solidFill>
              </a:rPr>
              <a:t>(Sud </a:t>
            </a:r>
            <a:r>
              <a:rPr lang="fr" sz="1600" dirty="0">
                <a:solidFill>
                  <a:prstClr val="black">
                    <a:lumMod val="85000"/>
                    <a:lumOff val="15000"/>
                  </a:prstClr>
                </a:solidFill>
              </a:rPr>
              <a:t>et sur le </a:t>
            </a:r>
            <a:r>
              <a:rPr lang="fr" sz="1600" dirty="0" smtClean="0">
                <a:solidFill>
                  <a:prstClr val="black">
                    <a:lumMod val="85000"/>
                    <a:lumOff val="15000"/>
                  </a:prstClr>
                </a:solidFill>
              </a:rPr>
              <a:t>littoral). </a:t>
            </a:r>
            <a:r>
              <a:rPr lang="fr" sz="1600" dirty="0">
                <a:solidFill>
                  <a:prstClr val="black">
                    <a:lumMod val="85000"/>
                    <a:lumOff val="15000"/>
                  </a:prstClr>
                </a:solidFill>
              </a:rPr>
              <a:t>Non exploitées à </a:t>
            </a:r>
            <a:r>
              <a:rPr lang="fr" sz="1600" dirty="0" smtClean="0">
                <a:solidFill>
                  <a:prstClr val="black">
                    <a:lumMod val="85000"/>
                    <a:lumOff val="15000"/>
                  </a:prstClr>
                </a:solidFill>
              </a:rPr>
              <a:t>part quelques </a:t>
            </a:r>
            <a:r>
              <a:rPr lang="fr" sz="1600" dirty="0">
                <a:solidFill>
                  <a:prstClr val="black">
                    <a:lumMod val="85000"/>
                    <a:lumOff val="15000"/>
                  </a:prstClr>
                </a:solidFill>
              </a:rPr>
              <a:t>forêts privées </a:t>
            </a:r>
            <a:r>
              <a:rPr lang="fr" sz="1600" dirty="0" smtClean="0">
                <a:solidFill>
                  <a:prstClr val="black">
                    <a:lumMod val="85000"/>
                    <a:lumOff val="15000"/>
                  </a:prstClr>
                </a:solidFill>
                <a:sym typeface="Wingdings" panose="05000000000000000000" pitchFamily="2" charset="2"/>
              </a:rPr>
              <a:t></a:t>
            </a:r>
            <a:r>
              <a:rPr lang="fr" sz="1600" dirty="0" smtClean="0">
                <a:solidFill>
                  <a:prstClr val="black">
                    <a:lumMod val="85000"/>
                    <a:lumOff val="15000"/>
                  </a:prstClr>
                </a:solidFill>
              </a:rPr>
              <a:t> </a:t>
            </a:r>
            <a:r>
              <a:rPr lang="fr-FR" sz="1600" dirty="0" smtClean="0">
                <a:solidFill>
                  <a:prstClr val="black">
                    <a:lumMod val="85000"/>
                    <a:lumOff val="15000"/>
                  </a:prstClr>
                </a:solidFill>
              </a:rPr>
              <a:t>Critère</a:t>
            </a:r>
            <a:r>
              <a:rPr lang="fr" sz="1600" dirty="0" smtClean="0">
                <a:solidFill>
                  <a:prstClr val="black">
                    <a:lumMod val="85000"/>
                    <a:lumOff val="15000"/>
                  </a:prstClr>
                </a:solidFill>
              </a:rPr>
              <a:t> </a:t>
            </a:r>
            <a:r>
              <a:rPr lang="fr" sz="1600" dirty="0">
                <a:solidFill>
                  <a:prstClr val="black">
                    <a:lumMod val="85000"/>
                    <a:lumOff val="15000"/>
                  </a:prstClr>
                </a:solidFill>
              </a:rPr>
              <a:t>2 : Agriculture principalement dans le sud : </a:t>
            </a:r>
            <a:r>
              <a:rPr lang="fr" sz="1600" dirty="0" smtClean="0">
                <a:solidFill>
                  <a:prstClr val="black">
                    <a:lumMod val="85000"/>
                    <a:lumOff val="15000"/>
                  </a:prstClr>
                </a:solidFill>
              </a:rPr>
              <a:t>chloredécone ? </a:t>
            </a:r>
            <a:endParaRPr lang="fr" sz="1600" dirty="0">
              <a:solidFill>
                <a:prstClr val="black">
                  <a:lumMod val="85000"/>
                  <a:lumOff val="15000"/>
                </a:prstClr>
              </a:solidFill>
            </a:endParaRPr>
          </a:p>
          <a:p>
            <a:pPr lvl="0">
              <a:buClr>
                <a:srgbClr val="D9B247"/>
              </a:buClr>
              <a:buSzPct val="100000"/>
              <a:buFont typeface="Wingdings" panose="05000000000000000000" pitchFamily="2" charset="2"/>
              <a:buChar char="§"/>
            </a:pPr>
            <a:r>
              <a:rPr lang="fr-FR" sz="1600" dirty="0" smtClean="0">
                <a:solidFill>
                  <a:prstClr val="black">
                    <a:lumMod val="85000"/>
                    <a:lumOff val="15000"/>
                  </a:prstClr>
                </a:solidFill>
              </a:rPr>
              <a:t>Critère</a:t>
            </a:r>
            <a:r>
              <a:rPr lang="fr" sz="1600" dirty="0" smtClean="0">
                <a:solidFill>
                  <a:prstClr val="black">
                    <a:lumMod val="85000"/>
                    <a:lumOff val="15000"/>
                  </a:prstClr>
                </a:solidFill>
              </a:rPr>
              <a:t> </a:t>
            </a:r>
            <a:r>
              <a:rPr lang="fr" sz="1600" dirty="0">
                <a:solidFill>
                  <a:prstClr val="black">
                    <a:lumMod val="85000"/>
                    <a:lumOff val="15000"/>
                  </a:prstClr>
                </a:solidFill>
              </a:rPr>
              <a:t>4 : Zone de protection </a:t>
            </a:r>
          </a:p>
          <a:p>
            <a:pPr lvl="0">
              <a:buClr>
                <a:srgbClr val="D9B247"/>
              </a:buClr>
              <a:buSzPct val="100000"/>
              <a:buFont typeface="Wingdings" panose="05000000000000000000" pitchFamily="2" charset="2"/>
              <a:buChar char="§"/>
            </a:pPr>
            <a:r>
              <a:rPr lang="fr-FR" sz="1600" dirty="0" smtClean="0">
                <a:solidFill>
                  <a:prstClr val="black">
                    <a:lumMod val="85000"/>
                    <a:lumOff val="15000"/>
                  </a:prstClr>
                </a:solidFill>
              </a:rPr>
              <a:t>Critère</a:t>
            </a:r>
            <a:r>
              <a:rPr lang="fr" sz="1600" dirty="0" smtClean="0">
                <a:solidFill>
                  <a:prstClr val="black">
                    <a:lumMod val="85000"/>
                    <a:lumOff val="15000"/>
                  </a:prstClr>
                </a:solidFill>
              </a:rPr>
              <a:t> </a:t>
            </a:r>
            <a:r>
              <a:rPr lang="fr" sz="1600" dirty="0">
                <a:solidFill>
                  <a:prstClr val="black">
                    <a:lumMod val="85000"/>
                    <a:lumOff val="15000"/>
                  </a:prstClr>
                </a:solidFill>
              </a:rPr>
              <a:t>5 : Fonction de protection de la biodiversité ?</a:t>
            </a:r>
          </a:p>
          <a:p>
            <a:pPr lvl="0">
              <a:buClr>
                <a:srgbClr val="D9B247"/>
              </a:buClr>
              <a:buSzPct val="100000"/>
              <a:buFont typeface="Wingdings" panose="05000000000000000000" pitchFamily="2" charset="2"/>
              <a:buChar char="§"/>
            </a:pPr>
            <a:r>
              <a:rPr lang="fr-FR" sz="1600" dirty="0" smtClean="0">
                <a:solidFill>
                  <a:prstClr val="black">
                    <a:lumMod val="85000"/>
                    <a:lumOff val="15000"/>
                  </a:prstClr>
                </a:solidFill>
              </a:rPr>
              <a:t>Critère</a:t>
            </a:r>
            <a:r>
              <a:rPr lang="fr" sz="1600" dirty="0" smtClean="0">
                <a:solidFill>
                  <a:prstClr val="black">
                    <a:lumMod val="85000"/>
                    <a:lumOff val="15000"/>
                  </a:prstClr>
                </a:solidFill>
              </a:rPr>
              <a:t> </a:t>
            </a:r>
            <a:r>
              <a:rPr lang="fr" sz="1600" dirty="0">
                <a:solidFill>
                  <a:prstClr val="black">
                    <a:lumMod val="85000"/>
                    <a:lumOff val="15000"/>
                  </a:prstClr>
                </a:solidFill>
              </a:rPr>
              <a:t>6 : Forêt sous influence urbaine (forte emprise du bâtis</a:t>
            </a:r>
            <a:r>
              <a:rPr lang="fr" sz="1600" dirty="0" smtClean="0">
                <a:solidFill>
                  <a:prstClr val="black">
                    <a:lumMod val="85000"/>
                    <a:lumOff val="15000"/>
                  </a:prstClr>
                </a:solidFill>
              </a:rPr>
              <a:t>)</a:t>
            </a:r>
          </a:p>
          <a:p>
            <a:pPr lvl="0">
              <a:buClr>
                <a:srgbClr val="D9B247"/>
              </a:buClr>
              <a:buSzPct val="100000"/>
              <a:buFont typeface="Wingdings" panose="05000000000000000000" pitchFamily="2" charset="2"/>
              <a:buChar char="§"/>
            </a:pPr>
            <a:endParaRPr lang="fr" sz="1400" dirty="0">
              <a:solidFill>
                <a:prstClr val="black">
                  <a:lumMod val="85000"/>
                  <a:lumOff val="15000"/>
                </a:prstClr>
              </a:solidFill>
            </a:endParaRPr>
          </a:p>
          <a:p>
            <a:pPr lvl="0" rtl="0">
              <a:spcBef>
                <a:spcPts val="0"/>
              </a:spcBef>
              <a:buSzPct val="122222"/>
              <a:buFont typeface="Wingdings" panose="05000000000000000000" pitchFamily="2" charset="2"/>
              <a:buChar char="§"/>
            </a:pPr>
            <a:endParaRPr lang="fr" sz="1050" dirty="0" smtClean="0"/>
          </a:p>
          <a:p>
            <a:pPr lvl="0" rtl="0">
              <a:spcBef>
                <a:spcPts val="0"/>
              </a:spcBef>
              <a:buSzPct val="122222"/>
              <a:buFont typeface="Wingdings" panose="05000000000000000000" pitchFamily="2" charset="2"/>
              <a:buChar char="§"/>
            </a:pPr>
            <a:endParaRPr lang="fr" sz="1050" dirty="0"/>
          </a:p>
          <a:p>
            <a:pPr lvl="0" rtl="0">
              <a:spcBef>
                <a:spcPts val="0"/>
              </a:spcBef>
              <a:buClr>
                <a:schemeClr val="dk1"/>
              </a:buClr>
              <a:buFont typeface="Arial"/>
              <a:buNone/>
            </a:pPr>
            <a:endParaRPr sz="1100" dirty="0"/>
          </a:p>
          <a:p>
            <a:pPr lvl="0" rtl="0">
              <a:spcBef>
                <a:spcPts val="0"/>
              </a:spcBef>
              <a:buClr>
                <a:schemeClr val="dk1"/>
              </a:buClr>
              <a:buFont typeface="Arial"/>
              <a:buNone/>
            </a:pPr>
            <a:endParaRPr sz="900" dirty="0"/>
          </a:p>
          <a:p>
            <a:pPr lvl="0" rtl="0">
              <a:spcBef>
                <a:spcPts val="0"/>
              </a:spcBef>
              <a:buNone/>
            </a:pPr>
            <a:endParaRPr sz="900" dirty="0"/>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que">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441</TotalTime>
  <Words>3293</Words>
  <Application>Microsoft Office PowerPoint</Application>
  <PresentationFormat>Affichage à l'écran (16:9)</PresentationFormat>
  <Paragraphs>401</Paragraphs>
  <Slides>29</Slides>
  <Notes>21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Organique</vt:lpstr>
      <vt:lpstr>Données et indicateurs pour l’Outre-Mer</vt:lpstr>
      <vt:lpstr>Diapositive 2</vt:lpstr>
      <vt:lpstr>Diapositive 3</vt:lpstr>
      <vt:lpstr>Forêt tropicale dense humide</vt:lpstr>
      <vt:lpstr>Diapositive 5</vt:lpstr>
      <vt:lpstr>Diapositive 6</vt:lpstr>
      <vt:lpstr>Diapositive 7</vt:lpstr>
      <vt:lpstr>Forêt tropicale sèche ou semi-sèche</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Plantation</vt:lpstr>
      <vt:lpstr>Diapositive 20</vt:lpstr>
      <vt:lpstr>Diapositive 21</vt:lpstr>
      <vt:lpstr>Diapositive 22</vt:lpstr>
      <vt:lpstr>Forêt Boréale</vt:lpstr>
      <vt:lpstr>Diapositive 24</vt:lpstr>
      <vt:lpstr>Autres terres boisées (et autres types de forêt)</vt:lpstr>
      <vt:lpstr>Diapositive 26</vt:lpstr>
      <vt:lpstr>Diapositive 27</vt:lpstr>
      <vt:lpstr>Conclusion</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Synthèses bibliographiques</dc:title>
  <dc:creator>ecofor</dc:creator>
  <cp:lastModifiedBy>ecofor</cp:lastModifiedBy>
  <cp:revision>48</cp:revision>
  <dcterms:modified xsi:type="dcterms:W3CDTF">2014-05-08T09:31:56Z</dcterms:modified>
</cp:coreProperties>
</file>