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11"/>
  </p:notesMasterIdLst>
  <p:sldIdLst>
    <p:sldId id="265" r:id="rId3"/>
    <p:sldId id="266" r:id="rId4"/>
    <p:sldId id="267" r:id="rId5"/>
    <p:sldId id="268" r:id="rId6"/>
    <p:sldId id="276" r:id="rId7"/>
    <p:sldId id="277" r:id="rId8"/>
    <p:sldId id="270" r:id="rId9"/>
    <p:sldId id="274"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Laure" initials="AL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68747"/>
    <a:srgbClr val="007033"/>
    <a:srgbClr val="37B29E"/>
    <a:srgbClr val="87D0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652" autoAdjust="0"/>
  </p:normalViewPr>
  <p:slideViewPr>
    <p:cSldViewPr>
      <p:cViewPr varScale="1">
        <p:scale>
          <a:sx n="55" d="100"/>
          <a:sy n="55" d="100"/>
        </p:scale>
        <p:origin x="-1500" y="-90"/>
      </p:cViewPr>
      <p:guideLst>
        <p:guide orient="horz" pos="2160"/>
        <p:guide pos="2880"/>
      </p:guideLst>
    </p:cSldViewPr>
  </p:slideViewPr>
  <p:notesTextViewPr>
    <p:cViewPr>
      <p:scale>
        <a:sx n="80" d="100"/>
        <a:sy n="80" d="100"/>
      </p:scale>
      <p:origin x="0" y="0"/>
    </p:cViewPr>
  </p:notesTextViewPr>
  <p:notesViewPr>
    <p:cSldViewPr>
      <p:cViewPr varScale="1">
        <p:scale>
          <a:sx n="66" d="100"/>
          <a:sy n="66" d="100"/>
        </p:scale>
        <p:origin x="-3252"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8037BB-23D8-4D79-8FC8-AC1868A7BBEF}" type="datetimeFigureOut">
              <a:rPr lang="fr-FR" smtClean="0"/>
              <a:pPr/>
              <a:t>01/10/2018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98EE25-952D-4F63-89E1-FB02D6499175}" type="slidenum">
              <a:rPr lang="fr-FR" smtClean="0"/>
              <a:pPr/>
              <a:t>‹N°›</a:t>
            </a:fld>
            <a:endParaRPr lang="fr-FR"/>
          </a:p>
        </p:txBody>
      </p:sp>
    </p:spTree>
    <p:extLst>
      <p:ext uri="{BB962C8B-B14F-4D97-AF65-F5344CB8AC3E}">
        <p14:creationId xmlns:p14="http://schemas.microsoft.com/office/powerpoint/2010/main" val="2258889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dirty="0" smtClean="0"/>
              <a:t>Pour commencer la matinée,</a:t>
            </a:r>
            <a:r>
              <a:rPr lang="fr-FR" sz="1200" baseline="0" dirty="0" smtClean="0"/>
              <a:t> d’abord une définition et 3 grandes caractéristiques de la biodiversité.</a:t>
            </a:r>
          </a:p>
          <a:p>
            <a:endParaRPr lang="fr-FR" sz="1200" baseline="0" dirty="0" smtClean="0"/>
          </a:p>
          <a:p>
            <a:r>
              <a:rPr lang="fr-FR" sz="1200" dirty="0" smtClean="0"/>
              <a:t>La</a:t>
            </a:r>
            <a:r>
              <a:rPr lang="fr-FR" sz="1200" baseline="0" dirty="0" smtClean="0"/>
              <a:t> biodiversité est une notion apparue dans des cercles d’initiés aux USA au milieu des années 80, et popularisée à la suite du Sommet de la Terre de Rio en 1992. Il en existe de multiples définition</a:t>
            </a:r>
            <a:endParaRPr lang="fr-FR" sz="1200" strike="sngStrike" baseline="0" dirty="0" smtClean="0"/>
          </a:p>
          <a:p>
            <a:endParaRPr lang="fr-FR" sz="1200" dirty="0" smtClean="0"/>
          </a:p>
          <a:p>
            <a:r>
              <a:rPr lang="fr-FR" sz="1200" baseline="0" dirty="0" smtClean="0"/>
              <a:t>Une définition couramment utilisée reste celle, issue de cette conférence internationale, rédigée il y a 25 ans qui apparait à l’article 2 de la CDB. Elle désigne la biodiversité comme «</a:t>
            </a:r>
            <a:r>
              <a:rPr lang="fr-FR" sz="1200" b="1" baseline="0" dirty="0" smtClean="0"/>
              <a:t> la variabilité de la vie sous toutes ses formes </a:t>
            </a:r>
            <a:r>
              <a:rPr lang="fr-FR" sz="1200" baseline="0" dirty="0" smtClean="0"/>
              <a:t>» au </a:t>
            </a:r>
            <a:r>
              <a:rPr lang="fr-FR" sz="1200" dirty="0" smtClean="0">
                <a:solidFill>
                  <a:schemeClr val="tx1">
                    <a:lumMod val="75000"/>
                    <a:lumOff val="25000"/>
                  </a:schemeClr>
                </a:solidFill>
              </a:rPr>
              <a:t>sein des différents niveaux d’intégration du monde vivant,</a:t>
            </a:r>
            <a:r>
              <a:rPr lang="fr-FR" sz="1200" baseline="0" dirty="0" smtClean="0">
                <a:solidFill>
                  <a:schemeClr val="tx1">
                    <a:lumMod val="75000"/>
                    <a:lumOff val="25000"/>
                  </a:schemeClr>
                </a:solidFill>
              </a:rPr>
              <a:t> soit aux échelles intraspécifique, interspécifique, et écosystémique. </a:t>
            </a:r>
          </a:p>
          <a:p>
            <a:endParaRPr lang="fr-FR" sz="1200" baseline="0" dirty="0" smtClean="0">
              <a:solidFill>
                <a:schemeClr val="tx1">
                  <a:lumMod val="75000"/>
                  <a:lumOff val="25000"/>
                </a:schemeClr>
              </a:solidFill>
            </a:endParaRPr>
          </a:p>
          <a:p>
            <a:r>
              <a:rPr lang="fr-FR" sz="1200" baseline="0" dirty="0" smtClean="0">
                <a:solidFill>
                  <a:schemeClr val="tx1">
                    <a:lumMod val="75000"/>
                    <a:lumOff val="25000"/>
                  </a:schemeClr>
                </a:solidFill>
              </a:rPr>
              <a:t>Au delà de cette définition ,j’insiste sur 3 idées clés sur la biodiversité :</a:t>
            </a:r>
          </a:p>
          <a:p>
            <a:endParaRPr lang="fr-FR" sz="1200" baseline="0" dirty="0" smtClean="0">
              <a:solidFill>
                <a:schemeClr val="tx1">
                  <a:lumMod val="75000"/>
                  <a:lumOff val="25000"/>
                </a:schemeClr>
              </a:solidFill>
            </a:endParaRPr>
          </a:p>
          <a:p>
            <a:pPr>
              <a:buFont typeface="Arial" pitchFamily="34" charset="0"/>
              <a:buChar char="•"/>
            </a:pPr>
            <a:r>
              <a:rPr lang="fr-FR" sz="1200" baseline="0" dirty="0" smtClean="0">
                <a:solidFill>
                  <a:schemeClr val="tx1">
                    <a:lumMod val="75000"/>
                    <a:lumOff val="25000"/>
                  </a:schemeClr>
                </a:solidFill>
              </a:rPr>
              <a:t> </a:t>
            </a:r>
            <a:r>
              <a:rPr lang="fr-FR" sz="1200" b="1" u="sng" baseline="0" dirty="0" smtClean="0">
                <a:solidFill>
                  <a:schemeClr val="tx1">
                    <a:lumMod val="75000"/>
                    <a:lumOff val="25000"/>
                  </a:schemeClr>
                </a:solidFill>
              </a:rPr>
              <a:t>D’abord, sa complexité, </a:t>
            </a:r>
            <a:r>
              <a:rPr lang="fr-FR" sz="1200" baseline="0" dirty="0" smtClean="0">
                <a:solidFill>
                  <a:schemeClr val="tx1">
                    <a:lumMod val="75000"/>
                    <a:lumOff val="25000"/>
                  </a:schemeClr>
                </a:solidFill>
              </a:rPr>
              <a:t>qui dépasse aujourd’hui encore très largement notre entendement. Il s’agit en effet d’un </a:t>
            </a:r>
            <a:r>
              <a:rPr lang="fr-FR" sz="1200" b="1" i="0" u="sng" baseline="0" dirty="0" smtClean="0">
                <a:solidFill>
                  <a:schemeClr val="tx1">
                    <a:lumMod val="75000"/>
                    <a:lumOff val="25000"/>
                  </a:schemeClr>
                </a:solidFill>
              </a:rPr>
              <a:t>système d’interactions extrêmement subtil et organisé</a:t>
            </a:r>
            <a:r>
              <a:rPr lang="fr-FR" sz="1200" baseline="0" dirty="0" smtClean="0">
                <a:solidFill>
                  <a:schemeClr val="tx1">
                    <a:lumMod val="75000"/>
                    <a:lumOff val="25000"/>
                  </a:schemeClr>
                </a:solidFill>
              </a:rPr>
              <a:t>, </a:t>
            </a:r>
            <a:r>
              <a:rPr lang="fr-FR" sz="1200" baseline="0" dirty="0" smtClean="0"/>
              <a:t>au </a:t>
            </a:r>
            <a:r>
              <a:rPr lang="fr-FR" sz="1200" dirty="0" smtClean="0">
                <a:solidFill>
                  <a:schemeClr val="tx1">
                    <a:lumMod val="75000"/>
                    <a:lumOff val="25000"/>
                  </a:schemeClr>
                </a:solidFill>
              </a:rPr>
              <a:t>sein des différents niveaux d’intégration du monde vivant, mais aussi entre ces différents niveaux.</a:t>
            </a:r>
            <a:r>
              <a:rPr lang="fr-FR" sz="1200" baseline="0" dirty="0" smtClean="0">
                <a:solidFill>
                  <a:schemeClr val="tx1">
                    <a:lumMod val="75000"/>
                    <a:lumOff val="25000"/>
                  </a:schemeClr>
                </a:solidFill>
              </a:rPr>
              <a:t> Les relations fonctionnelles entre les différentes composantes du système font partie intégrante de la notion de biodiversité.</a:t>
            </a:r>
          </a:p>
          <a:p>
            <a:endParaRPr lang="fr-FR" sz="1200" baseline="0" dirty="0" smtClean="0"/>
          </a:p>
          <a:p>
            <a:pPr>
              <a:buFont typeface="Arial" pitchFamily="34" charset="0"/>
              <a:buChar char="•"/>
            </a:pPr>
            <a:r>
              <a:rPr lang="fr-FR" sz="1200" b="1" u="sng" baseline="0" dirty="0" smtClean="0"/>
              <a:t>Ces systèmes interactifs que je viens d’évoquer sont en perpétuelle évolution </a:t>
            </a:r>
            <a:r>
              <a:rPr lang="fr-FR" sz="1200" baseline="0" dirty="0" smtClean="0"/>
              <a:t>(dans le temps) et animés d’une dynamique biogéographique et écologique. – ce qui participe là encore à la complexité du système. </a:t>
            </a:r>
          </a:p>
          <a:p>
            <a:endParaRPr lang="fr-FR" sz="1200" baseline="0" dirty="0" smtClean="0"/>
          </a:p>
          <a:p>
            <a:pPr>
              <a:buFont typeface="Arial" pitchFamily="34" charset="0"/>
              <a:buChar char="•"/>
            </a:pPr>
            <a:r>
              <a:rPr lang="fr-FR" sz="1200" b="1" u="sng" baseline="0" dirty="0" smtClean="0"/>
              <a:t>En enfin l’immensité de la biodiversité</a:t>
            </a:r>
            <a:r>
              <a:rPr lang="fr-FR" sz="1200" b="1" u="none" baseline="0" dirty="0" smtClean="0"/>
              <a:t> est tout a fait remarquable : </a:t>
            </a:r>
            <a:r>
              <a:rPr lang="fr-FR" sz="1200" b="0" u="none" baseline="0" dirty="0" smtClean="0"/>
              <a:t>d’abord insoupçonnée, et </a:t>
            </a:r>
            <a:r>
              <a:rPr lang="fr-FR" sz="1200" baseline="0" dirty="0" smtClean="0"/>
              <a:t>encore largement méconnue, mais qu’il faut évidemment continuer à suivre, à inventorier, à étudier. Et cela les forêts jouent un rôle clé puisqu’elles constituent un réservoir tout à fait exceptionnel de biodiversité terrestre.</a:t>
            </a:r>
            <a:endParaRPr lang="fr-FR" sz="1200" dirty="0"/>
          </a:p>
        </p:txBody>
      </p:sp>
      <p:sp>
        <p:nvSpPr>
          <p:cNvPr id="4" name="Espace réservé du numéro de diapositive 3"/>
          <p:cNvSpPr>
            <a:spLocks noGrp="1"/>
          </p:cNvSpPr>
          <p:nvPr>
            <p:ph type="sldNum" sz="quarter" idx="10"/>
          </p:nvPr>
        </p:nvSpPr>
        <p:spPr/>
        <p:txBody>
          <a:bodyPr/>
          <a:lstStyle/>
          <a:p>
            <a:fld id="{6B98EE25-952D-4F63-89E1-FB02D6499175}"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2000" b="1" dirty="0" smtClean="0">
                <a:solidFill>
                  <a:schemeClr val="tx1">
                    <a:lumMod val="75000"/>
                    <a:lumOff val="25000"/>
                  </a:schemeClr>
                </a:solidFill>
              </a:rPr>
              <a:t>Une</a:t>
            </a:r>
            <a:r>
              <a:rPr lang="fr-FR" sz="2000" b="1" baseline="0" dirty="0" smtClean="0">
                <a:solidFill>
                  <a:schemeClr val="tx1">
                    <a:lumMod val="75000"/>
                    <a:lumOff val="25000"/>
                  </a:schemeClr>
                </a:solidFill>
              </a:rPr>
              <a:t> question souvent posée est celle de l’utilité de la biodiversité : à quoi ça sert ? </a:t>
            </a:r>
          </a:p>
          <a:p>
            <a:pPr marL="0" marR="0" lvl="1" indent="0" algn="l" defTabSz="914400" rtl="0" eaLnBrk="1" fontAlgn="auto" latinLnBrk="0" hangingPunct="1">
              <a:lnSpc>
                <a:spcPct val="100000"/>
              </a:lnSpc>
              <a:spcBef>
                <a:spcPts val="0"/>
              </a:spcBef>
              <a:spcAft>
                <a:spcPts val="0"/>
              </a:spcAft>
              <a:buClrTx/>
              <a:buSzTx/>
              <a:buFontTx/>
              <a:buNone/>
              <a:tabLst/>
              <a:defRPr/>
            </a:pPr>
            <a:endParaRPr lang="fr-FR" sz="2000" baseline="0" dirty="0" smtClean="0">
              <a:solidFill>
                <a:schemeClr val="tx1">
                  <a:lumMod val="75000"/>
                  <a:lumOff val="25000"/>
                </a:scheme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fr-FR" sz="2000" baseline="0" dirty="0" smtClean="0">
                <a:solidFill>
                  <a:schemeClr val="tx1">
                    <a:lumMod val="75000"/>
                    <a:lumOff val="25000"/>
                  </a:schemeClr>
                </a:solidFill>
              </a:rPr>
              <a:t>Ce à quoi de nombreux travaux scientifiques répondent qu’elle joue, entre autre, un rôle fondamental dans l’expression des fonctions écologiques dont la société tire avantage sous la forme de Services écosystémiques. La notion de services écosystémiques est extrêmement polysémique, et la place attribuée à la biodiversité varie largement d’un modèle conceptuel à l’autre. Dans celui-ci, développé par le groupe de travail européen MAES sur la cartographie et l’évaluation des SE, la biodiversité tient justement une place centrale dans la production des services écosystémiques . </a:t>
            </a:r>
          </a:p>
          <a:p>
            <a:pPr marL="0" marR="0" lvl="1" indent="0" algn="l" defTabSz="914400" rtl="0" eaLnBrk="1" fontAlgn="auto" latinLnBrk="0" hangingPunct="1">
              <a:lnSpc>
                <a:spcPct val="100000"/>
              </a:lnSpc>
              <a:spcBef>
                <a:spcPts val="0"/>
              </a:spcBef>
              <a:spcAft>
                <a:spcPts val="0"/>
              </a:spcAft>
              <a:buClrTx/>
              <a:buSzTx/>
              <a:buFontTx/>
              <a:buNone/>
              <a:tabLst/>
              <a:defRPr/>
            </a:pPr>
            <a:endParaRPr lang="fr-FR" sz="2000" baseline="0" dirty="0" smtClean="0">
              <a:solidFill>
                <a:schemeClr val="tx1">
                  <a:lumMod val="75000"/>
                  <a:lumOff val="25000"/>
                </a:schemeClr>
              </a:solidFill>
            </a:endParaRPr>
          </a:p>
          <a:p>
            <a:r>
              <a:rPr lang="fr-FR" baseline="0" dirty="0" smtClean="0"/>
              <a:t>Dans tous les cas, les modèles développés autour de la notion de SE attirent donc l’attention </a:t>
            </a:r>
            <a:r>
              <a:rPr lang="fr-FR" b="1" u="sng" baseline="0" dirty="0" smtClean="0"/>
              <a:t>sur les interdépendances cette fois entre les sphères écologiques d’une part, et socio-économiques d’autre part</a:t>
            </a:r>
            <a:r>
              <a:rPr lang="fr-FR" baseline="0" dirty="0" smtClean="0"/>
              <a:t>, qui vont s’exprimer :</a:t>
            </a:r>
          </a:p>
          <a:p>
            <a:pPr>
              <a:buFont typeface="Arial" pitchFamily="34" charset="0"/>
              <a:buChar char="•"/>
            </a:pPr>
            <a:r>
              <a:rPr lang="fr-FR" baseline="0" dirty="0" smtClean="0"/>
              <a:t>Par des services qui nous sont rendus par les écosystèmes, très variés, (la fourniture des biens marchands comme le bois, mais également beaucoup d’autres services écosystémiques qui ne font pas l’objet d’échanges marchands mais n’en sont pas moins importants, comme la protection du littoral offerte par la mangrove ou le maintien des sols permettant de limiter le ruissellement et ’érosion en montagne, etc.)</a:t>
            </a:r>
            <a:endParaRPr lang="fr-FR" strike="sngStrike"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FR" baseline="0" dirty="0" smtClean="0"/>
              <a:t> et en retour les sociétés humaines vont influencent l’état de la biodiversité et indirectement le niveau des SE qui y sont liés, via un certain nombre de </a:t>
            </a:r>
            <a:r>
              <a:rPr lang="fr-FR" b="1" u="sng" baseline="0" dirty="0" smtClean="0"/>
              <a:t>facteurs de changement sur la biodiversité, </a:t>
            </a:r>
            <a:r>
              <a:rPr lang="fr-FR" baseline="0" dirty="0" smtClean="0"/>
              <a:t>qui peuvent être parfois favorables à la biodiversité (ou du moins à certaines de ces composantes) et parfois défavorables.</a:t>
            </a: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6B98EE25-952D-4F63-89E1-FB02D6499175}"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solidFill>
                  <a:srgbClr val="FF0000"/>
                </a:solidFill>
              </a:rPr>
              <a:t>Parmi</a:t>
            </a:r>
            <a:r>
              <a:rPr lang="fr-FR" baseline="0" dirty="0" smtClean="0">
                <a:solidFill>
                  <a:srgbClr val="FF0000"/>
                </a:solidFill>
              </a:rPr>
              <a:t> ces facteurs de changement liés aux activités humaines, certains pèsent tellement forts en emprise géographique, en intensité ou en fréquence qu’ils sont responsables d’une érosion massive de la biodiversité, </a:t>
            </a:r>
            <a:r>
              <a:rPr lang="fr-FR" b="1" baseline="0" dirty="0" smtClean="0">
                <a:solidFill>
                  <a:srgbClr val="FF0000"/>
                </a:solidFill>
              </a:rPr>
              <a:t>et ce dans tous les milieux terrestres et aquatiques</a:t>
            </a:r>
            <a:r>
              <a:rPr lang="fr-FR" baseline="0" dirty="0" smtClean="0">
                <a:solidFill>
                  <a:srgbClr val="FF0000"/>
                </a:solidFill>
              </a:rPr>
              <a:t> ; on parle couramment désormais du risque d’une sixième extinction des espèces. </a:t>
            </a:r>
            <a:endParaRPr lang="fr-FR" strike="sngStrike" baseline="0" dirty="0" smtClean="0">
              <a:solidFill>
                <a:srgbClr val="FF0000"/>
              </a:solidFill>
            </a:endParaRPr>
          </a:p>
          <a:p>
            <a:endParaRPr lang="fr-FR" b="1" baseline="0" dirty="0" smtClean="0">
              <a:solidFill>
                <a:srgbClr val="FF0000"/>
              </a:solidFill>
            </a:endParaRPr>
          </a:p>
          <a:p>
            <a:r>
              <a:rPr lang="fr-FR" b="1" baseline="0" dirty="0" smtClean="0">
                <a:solidFill>
                  <a:srgbClr val="FF0000"/>
                </a:solidFill>
              </a:rPr>
              <a:t>La forêt est la cible des mêmes menaces  </a:t>
            </a:r>
            <a:r>
              <a:rPr lang="fr-FR" baseline="0" dirty="0" smtClean="0">
                <a:solidFill>
                  <a:srgbClr val="FF0000"/>
                </a:solidFill>
              </a:rPr>
              <a:t>que la biodiversité en générale : parmi elles, la déforestation remet en cause l’existence même de la forêt et les impacts sont dans ce cas absolument irréversibles. </a:t>
            </a:r>
            <a:endParaRPr lang="fr-FR" strike="sngStrike" dirty="0" smtClean="0">
              <a:solidFill>
                <a:srgbClr val="FF0000"/>
              </a:solidFill>
            </a:endParaRPr>
          </a:p>
          <a:p>
            <a:endParaRPr lang="fr-FR" dirty="0" smtClean="0"/>
          </a:p>
          <a:p>
            <a:r>
              <a:rPr lang="fr-FR" b="1" dirty="0" smtClean="0"/>
              <a:t>Depuis 25</a:t>
            </a:r>
            <a:r>
              <a:rPr lang="fr-FR" b="1" baseline="0" dirty="0" smtClean="0"/>
              <a:t> ans l</a:t>
            </a:r>
            <a:r>
              <a:rPr lang="fr-FR" b="1" dirty="0" smtClean="0"/>
              <a:t>’érosion</a:t>
            </a:r>
            <a:r>
              <a:rPr lang="fr-FR" b="1" baseline="0" dirty="0" smtClean="0"/>
              <a:t> de la biodiversité est devenue une préoccupation majeure </a:t>
            </a:r>
            <a:r>
              <a:rPr lang="fr-FR" baseline="0" dirty="0" smtClean="0"/>
              <a:t>au même titre que le changement climatique :</a:t>
            </a:r>
          </a:p>
          <a:p>
            <a:r>
              <a:rPr lang="fr-FR" baseline="0" dirty="0" smtClean="0"/>
              <a:t>Pour l’enrayer une convention internationale a </a:t>
            </a:r>
            <a:r>
              <a:rPr lang="fr-FR" baseline="0" dirty="0" err="1" smtClean="0"/>
              <a:t>éte</a:t>
            </a:r>
            <a:r>
              <a:rPr lang="fr-FR" baseline="0" dirty="0" smtClean="0"/>
              <a:t> mise en place en 1992, puis </a:t>
            </a:r>
            <a:r>
              <a:rPr lang="fr-FR" sz="2000" baseline="0" dirty="0" smtClean="0">
                <a:solidFill>
                  <a:schemeClr val="tx1">
                    <a:lumMod val="75000"/>
                    <a:lumOff val="25000"/>
                  </a:schemeClr>
                </a:solidFill>
              </a:rPr>
              <a:t>u</a:t>
            </a:r>
            <a:r>
              <a:rPr lang="fr-FR" sz="2000" b="0" dirty="0" smtClean="0"/>
              <a:t>n</a:t>
            </a:r>
            <a:r>
              <a:rPr lang="fr-FR" sz="2000" b="0" baseline="0" dirty="0" smtClean="0"/>
              <a:t> </a:t>
            </a:r>
            <a:r>
              <a:rPr lang="fr-FR" sz="2000" b="0" dirty="0" smtClean="0"/>
              <a:t>pas historique a été franchi </a:t>
            </a:r>
            <a:r>
              <a:rPr lang="fr-FR" sz="2000" b="0" baseline="0" dirty="0" smtClean="0"/>
              <a:t>avec la </a:t>
            </a:r>
            <a:r>
              <a:rPr lang="fr-FR" b="0" dirty="0" smtClean="0"/>
              <a:t>création </a:t>
            </a:r>
            <a:r>
              <a:rPr lang="fr-FR" b="0" baseline="0" dirty="0" smtClean="0"/>
              <a:t>à l’image du GIEC</a:t>
            </a:r>
            <a:r>
              <a:rPr lang="fr-FR" b="0" dirty="0" smtClean="0"/>
              <a:t> d’une plateforme intergouvernementale scientifique et politique en matière de biodiversité et de services écosystémiques (IPBES)</a:t>
            </a:r>
            <a:r>
              <a:rPr lang="fr-FR" b="0" baseline="0" dirty="0" smtClean="0"/>
              <a:t>. </a:t>
            </a:r>
          </a:p>
          <a:p>
            <a:pPr marL="0" marR="0" lvl="2" indent="0" algn="l" defTabSz="914400" rtl="0" eaLnBrk="1" fontAlgn="auto" latinLnBrk="0" hangingPunct="1">
              <a:lnSpc>
                <a:spcPct val="100000"/>
              </a:lnSpc>
              <a:spcBef>
                <a:spcPts val="0"/>
              </a:spcBef>
              <a:spcAft>
                <a:spcPts val="0"/>
              </a:spcAft>
              <a:buClrTx/>
              <a:buSzTx/>
              <a:buFontTx/>
              <a:buNone/>
              <a:tabLst/>
              <a:defRPr/>
            </a:pPr>
            <a:r>
              <a:rPr lang="fr-FR" sz="1900" dirty="0" smtClean="0">
                <a:solidFill>
                  <a:schemeClr val="tx1">
                    <a:lumMod val="75000"/>
                    <a:lumOff val="25000"/>
                  </a:schemeClr>
                </a:solidFill>
              </a:rPr>
              <a:t>En parallèle</a:t>
            </a:r>
            <a:r>
              <a:rPr lang="fr-FR" sz="1900" baseline="0" dirty="0" smtClean="0">
                <a:solidFill>
                  <a:schemeClr val="tx1">
                    <a:lumMod val="75000"/>
                    <a:lumOff val="25000"/>
                  </a:schemeClr>
                </a:solidFill>
              </a:rPr>
              <a:t> ont émergés, progressivement et à différentes échelles, </a:t>
            </a:r>
            <a:r>
              <a:rPr lang="fr-FR" sz="1900" dirty="0" smtClean="0">
                <a:solidFill>
                  <a:schemeClr val="tx1">
                    <a:lumMod val="75000"/>
                    <a:lumOff val="25000"/>
                  </a:schemeClr>
                </a:solidFill>
              </a:rPr>
              <a:t>de nombreux dispositifs de gestion durable des ressources</a:t>
            </a:r>
            <a:r>
              <a:rPr lang="fr-FR" sz="1900" baseline="0" dirty="0" smtClean="0">
                <a:solidFill>
                  <a:schemeClr val="tx1">
                    <a:lumMod val="75000"/>
                    <a:lumOff val="25000"/>
                  </a:schemeClr>
                </a:solidFill>
              </a:rPr>
              <a:t> / des milieux</a:t>
            </a:r>
            <a:r>
              <a:rPr lang="fr-FR" sz="1900" dirty="0" smtClean="0">
                <a:solidFill>
                  <a:schemeClr val="tx1">
                    <a:lumMod val="75000"/>
                    <a:lumOff val="25000"/>
                  </a:schemeClr>
                </a:solidFill>
              </a:rPr>
              <a:t>,</a:t>
            </a:r>
            <a:r>
              <a:rPr lang="fr-FR" sz="1900" baseline="0" dirty="0" smtClean="0">
                <a:solidFill>
                  <a:schemeClr val="tx1">
                    <a:lumMod val="75000"/>
                    <a:lumOff val="25000"/>
                  </a:schemeClr>
                </a:solidFill>
              </a:rPr>
              <a:t> en particulier au niveau forestier où coexistent des labels, des mécanismes de paiements pour SE, et d’autres encore : néanmoins la question de leur est efficacité à grande échelle est posée.</a:t>
            </a:r>
            <a:endParaRPr lang="fr-FR" sz="1900" dirty="0" smtClean="0">
              <a:solidFill>
                <a:schemeClr val="tx1">
                  <a:lumMod val="75000"/>
                  <a:lumOff val="25000"/>
                </a:schemeClr>
              </a:solidFill>
            </a:endParaRPr>
          </a:p>
          <a:p>
            <a:endParaRPr lang="fr-FR" b="0" baseline="0" dirty="0" smtClean="0"/>
          </a:p>
        </p:txBody>
      </p:sp>
      <p:sp>
        <p:nvSpPr>
          <p:cNvPr id="4" name="Espace réservé du numéro de diapositive 3"/>
          <p:cNvSpPr>
            <a:spLocks noGrp="1"/>
          </p:cNvSpPr>
          <p:nvPr>
            <p:ph type="sldNum" sz="quarter" idx="10"/>
          </p:nvPr>
        </p:nvSpPr>
        <p:spPr/>
        <p:txBody>
          <a:bodyPr/>
          <a:lstStyle/>
          <a:p>
            <a:fld id="{6B98EE25-952D-4F63-89E1-FB02D6499175}"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2" indent="-342900" algn="l" defTabSz="914400" rtl="0" eaLnBrk="1" fontAlgn="auto" latinLnBrk="0" hangingPunct="1">
              <a:lnSpc>
                <a:spcPct val="100000"/>
              </a:lnSpc>
              <a:spcBef>
                <a:spcPct val="20000"/>
              </a:spcBef>
              <a:spcAft>
                <a:spcPts val="0"/>
              </a:spcAft>
              <a:buClrTx/>
              <a:buSzPct val="100000"/>
              <a:buFont typeface="Arial" pitchFamily="34" charset="0"/>
              <a:buNone/>
              <a:tabLst/>
              <a:defRPr/>
            </a:pPr>
            <a:r>
              <a:rPr lang="fr-FR" sz="1200" kern="1200" baseline="0" dirty="0" smtClean="0">
                <a:solidFill>
                  <a:srgbClr val="FF0000"/>
                </a:solidFill>
                <a:latin typeface="+mn-lt"/>
                <a:ea typeface="+mn-ea"/>
                <a:cs typeface="+mn-cs"/>
              </a:rPr>
              <a:t>J’en viens à la question qui nous intéresse en particulier ici, et qui sera largement développée par nos conférenciers ce matin : en quoi la forêt constitue-t-elle, ou non, une chance pour la biodiversité ?</a:t>
            </a:r>
          </a:p>
          <a:p>
            <a:pPr marL="0" marR="0" lvl="2" indent="-342900" algn="l" defTabSz="914400" rtl="0" eaLnBrk="1" fontAlgn="auto" latinLnBrk="0" hangingPunct="1">
              <a:lnSpc>
                <a:spcPct val="100000"/>
              </a:lnSpc>
              <a:spcBef>
                <a:spcPct val="20000"/>
              </a:spcBef>
              <a:spcAft>
                <a:spcPts val="0"/>
              </a:spcAft>
              <a:buClrTx/>
              <a:buSzPct val="100000"/>
              <a:buFont typeface="Arial" pitchFamily="34" charset="0"/>
              <a:buNone/>
              <a:tabLst/>
              <a:defRPr/>
            </a:pPr>
            <a:endParaRPr lang="fr-FR" sz="1200" kern="1200" baseline="0" dirty="0" smtClean="0">
              <a:solidFill>
                <a:srgbClr val="FF0000"/>
              </a:solidFill>
              <a:latin typeface="+mn-lt"/>
              <a:ea typeface="+mn-ea"/>
              <a:cs typeface="+mn-cs"/>
            </a:endParaRPr>
          </a:p>
          <a:p>
            <a:pPr marL="0" marR="0" lvl="2" indent="-342900" algn="l" defTabSz="914400" rtl="0" eaLnBrk="1" fontAlgn="auto" latinLnBrk="0" hangingPunct="1">
              <a:lnSpc>
                <a:spcPct val="100000"/>
              </a:lnSpc>
              <a:spcBef>
                <a:spcPct val="20000"/>
              </a:spcBef>
              <a:spcAft>
                <a:spcPts val="0"/>
              </a:spcAft>
              <a:buClrTx/>
              <a:buSzPct val="100000"/>
              <a:buFont typeface="Arial" pitchFamily="34" charset="0"/>
              <a:buNone/>
              <a:tabLst/>
              <a:defRPr/>
            </a:pPr>
            <a:r>
              <a:rPr lang="fr-FR" sz="1200" b="1" kern="1200" baseline="0" dirty="0" smtClean="0">
                <a:solidFill>
                  <a:srgbClr val="FF0000"/>
                </a:solidFill>
                <a:latin typeface="+mn-lt"/>
                <a:ea typeface="+mn-ea"/>
                <a:cs typeface="+mn-cs"/>
              </a:rPr>
              <a:t>Au niveau intra-forestier, on rencontre déjà une biodiversité « forestière », c’est-à-dire des espèces strictement inféodées à la forêt </a:t>
            </a:r>
            <a:r>
              <a:rPr lang="fr-FR" sz="1200" kern="1200" baseline="0" dirty="0" smtClean="0">
                <a:solidFill>
                  <a:srgbClr val="FF0000"/>
                </a:solidFill>
                <a:latin typeface="+mn-lt"/>
                <a:ea typeface="+mn-ea"/>
                <a:cs typeface="+mn-cs"/>
              </a:rPr>
              <a:t>(qu’on ne trouve  nulle part ailleurs) et qui </a:t>
            </a:r>
            <a:r>
              <a:rPr lang="fr-FR" baseline="0" dirty="0" smtClean="0"/>
              <a:t>représentent près </a:t>
            </a:r>
            <a:r>
              <a:rPr lang="fr-FR" dirty="0" smtClean="0"/>
              <a:t>du quart des espèces que l’on rencontre</a:t>
            </a:r>
            <a:r>
              <a:rPr lang="fr-FR" baseline="0" dirty="0" smtClean="0"/>
              <a:t> en forêt métropolitaine</a:t>
            </a:r>
            <a:r>
              <a:rPr lang="fr-FR" dirty="0" smtClean="0"/>
              <a:t>, soit plus de 10 000 espèces de champignons, coléoptères, mousses, etc.</a:t>
            </a:r>
          </a:p>
          <a:p>
            <a:pPr marL="0" marR="0" lvl="2" indent="-342900" algn="l" defTabSz="914400" rtl="0" eaLnBrk="1" fontAlgn="auto" latinLnBrk="0" hangingPunct="1">
              <a:lnSpc>
                <a:spcPct val="100000"/>
              </a:lnSpc>
              <a:spcBef>
                <a:spcPct val="20000"/>
              </a:spcBef>
              <a:spcAft>
                <a:spcPts val="0"/>
              </a:spcAft>
              <a:buClrTx/>
              <a:buSzPct val="100000"/>
              <a:buFont typeface="Arial" pitchFamily="34" charset="0"/>
              <a:buNone/>
              <a:tabLst/>
              <a:defRPr/>
            </a:pPr>
            <a:endParaRPr lang="fr-FR" dirty="0" smtClean="0"/>
          </a:p>
          <a:p>
            <a:pPr marL="0" marR="0" lvl="2" indent="-342900" algn="l" defTabSz="914400" rtl="0" eaLnBrk="1" fontAlgn="auto" latinLnBrk="0" hangingPunct="1">
              <a:lnSpc>
                <a:spcPct val="100000"/>
              </a:lnSpc>
              <a:spcBef>
                <a:spcPct val="20000"/>
              </a:spcBef>
              <a:spcAft>
                <a:spcPts val="0"/>
              </a:spcAft>
              <a:buClrTx/>
              <a:buSzPct val="100000"/>
              <a:buFont typeface="Arial" pitchFamily="34" charset="0"/>
              <a:buNone/>
              <a:tabLst/>
              <a:defRPr/>
            </a:pPr>
            <a:r>
              <a:rPr lang="fr-FR" sz="1200" dirty="0" smtClean="0">
                <a:solidFill>
                  <a:schemeClr val="tx1">
                    <a:lumMod val="75000"/>
                    <a:lumOff val="25000"/>
                  </a:schemeClr>
                </a:solidFill>
              </a:rPr>
              <a:t>Ce</a:t>
            </a:r>
            <a:r>
              <a:rPr lang="fr-FR" sz="1200" baseline="0" dirty="0" smtClean="0">
                <a:solidFill>
                  <a:schemeClr val="tx1">
                    <a:lumMod val="75000"/>
                    <a:lumOff val="25000"/>
                  </a:schemeClr>
                </a:solidFill>
              </a:rPr>
              <a:t> sont des</a:t>
            </a:r>
            <a:r>
              <a:rPr lang="fr-FR" sz="1200" dirty="0" smtClean="0">
                <a:solidFill>
                  <a:schemeClr val="tx1">
                    <a:lumMod val="75000"/>
                    <a:lumOff val="25000"/>
                  </a:schemeClr>
                </a:solidFill>
              </a:rPr>
              <a:t> cortèges d’espèces étroitement associés à la </a:t>
            </a:r>
            <a:r>
              <a:rPr lang="fr-FR" sz="1400" b="1" dirty="0" smtClean="0">
                <a:solidFill>
                  <a:srgbClr val="007033"/>
                </a:solidFill>
              </a:rPr>
              <a:t>dynamique forestière,</a:t>
            </a:r>
            <a:r>
              <a:rPr lang="fr-FR" sz="1400" b="1" baseline="0" dirty="0" smtClean="0">
                <a:solidFill>
                  <a:srgbClr val="007033"/>
                </a:solidFill>
              </a:rPr>
              <a:t> c’est-à-dire des </a:t>
            </a:r>
            <a:r>
              <a:rPr lang="fr-FR" sz="1200" dirty="0" smtClean="0">
                <a:solidFill>
                  <a:schemeClr val="tx1">
                    <a:lumMod val="75000"/>
                    <a:lumOff val="25000"/>
                  </a:schemeClr>
                </a:solidFill>
              </a:rPr>
              <a:t>communautés végétales et animales qui se succèdent au fil du cycle sylvigénétique,</a:t>
            </a:r>
            <a:r>
              <a:rPr lang="fr-FR" sz="1200" baseline="0" dirty="0" smtClean="0">
                <a:solidFill>
                  <a:schemeClr val="tx1">
                    <a:lumMod val="75000"/>
                    <a:lumOff val="25000"/>
                  </a:schemeClr>
                </a:solidFill>
              </a:rPr>
              <a:t> d’où l’importance de chaque stade pour la conservation de la biodiversité en forêt</a:t>
            </a:r>
          </a:p>
          <a:p>
            <a:pPr marL="0" marR="0" lvl="2" indent="-342900" algn="l" defTabSz="914400" rtl="0" eaLnBrk="1" fontAlgn="auto" latinLnBrk="0" hangingPunct="1">
              <a:lnSpc>
                <a:spcPct val="100000"/>
              </a:lnSpc>
              <a:spcBef>
                <a:spcPct val="20000"/>
              </a:spcBef>
              <a:spcAft>
                <a:spcPts val="0"/>
              </a:spcAft>
              <a:buClrTx/>
              <a:buSzPct val="100000"/>
              <a:buFont typeface="Arial" pitchFamily="34" charset="0"/>
              <a:buNone/>
              <a:tabLst/>
              <a:defRPr/>
            </a:pPr>
            <a:endParaRPr lang="fr-FR" sz="1200" kern="1200" baseline="0" dirty="0" smtClean="0">
              <a:solidFill>
                <a:srgbClr val="FF0000"/>
              </a:solidFill>
              <a:latin typeface="+mn-lt"/>
              <a:ea typeface="+mn-ea"/>
              <a:cs typeface="+mn-cs"/>
            </a:endParaRPr>
          </a:p>
          <a:p>
            <a:pPr marL="0" marR="0" lvl="2" indent="-342900" algn="l" defTabSz="914400" rtl="0" eaLnBrk="1" fontAlgn="auto" latinLnBrk="0" hangingPunct="1">
              <a:lnSpc>
                <a:spcPct val="100000"/>
              </a:lnSpc>
              <a:spcBef>
                <a:spcPct val="20000"/>
              </a:spcBef>
              <a:spcAft>
                <a:spcPts val="0"/>
              </a:spcAft>
              <a:buClrTx/>
              <a:buSzPct val="100000"/>
              <a:buFont typeface="Arial" pitchFamily="34" charset="0"/>
              <a:buNone/>
              <a:tabLst/>
              <a:defRPr/>
            </a:pPr>
            <a:r>
              <a:rPr lang="fr-FR" sz="1200" kern="1200" baseline="0" dirty="0" smtClean="0">
                <a:solidFill>
                  <a:srgbClr val="FF0000"/>
                </a:solidFill>
                <a:latin typeface="+mn-lt"/>
                <a:ea typeface="+mn-ea"/>
                <a:cs typeface="+mn-cs"/>
              </a:rPr>
              <a:t>De nombreuses espèces ont des capacités de dispersion extrêmement faibles (</a:t>
            </a:r>
            <a:r>
              <a:rPr lang="fr-FR" sz="1200" kern="1200" dirty="0" smtClean="0">
                <a:solidFill>
                  <a:schemeClr val="tx1"/>
                </a:solidFill>
                <a:latin typeface="+mn-lt"/>
                <a:ea typeface="+mn-ea"/>
                <a:cs typeface="+mn-cs"/>
              </a:rPr>
              <a:t>pour certaines espèces de l’ordre de quelques mètres par siècle), c’est dire à quel point</a:t>
            </a:r>
            <a:r>
              <a:rPr lang="fr-FR" sz="1200" kern="1200" baseline="0" dirty="0" smtClean="0">
                <a:solidFill>
                  <a:schemeClr val="tx1"/>
                </a:solidFill>
                <a:latin typeface="+mn-lt"/>
                <a:ea typeface="+mn-ea"/>
                <a:cs typeface="+mn-cs"/>
              </a:rPr>
              <a:t> elles sont sensibles aux changements d’occupation du sol). </a:t>
            </a:r>
            <a:r>
              <a:rPr lang="fr-FR" sz="1200" baseline="0" dirty="0" smtClean="0">
                <a:solidFill>
                  <a:schemeClr val="tx1">
                    <a:lumMod val="75000"/>
                    <a:lumOff val="25000"/>
                  </a:schemeClr>
                </a:solidFill>
              </a:rPr>
              <a:t>D’autres espèces (dites </a:t>
            </a:r>
            <a:r>
              <a:rPr lang="fr-FR" sz="1200" baseline="0" dirty="0" err="1" smtClean="0">
                <a:solidFill>
                  <a:schemeClr val="tx1">
                    <a:lumMod val="75000"/>
                    <a:lumOff val="25000"/>
                  </a:schemeClr>
                </a:solidFill>
              </a:rPr>
              <a:t>saproxylique</a:t>
            </a:r>
            <a:r>
              <a:rPr lang="fr-FR" sz="1200" baseline="0" dirty="0" smtClean="0">
                <a:solidFill>
                  <a:schemeClr val="tx1">
                    <a:lumMod val="75000"/>
                    <a:lumOff val="25000"/>
                  </a:schemeClr>
                </a:solidFill>
              </a:rPr>
              <a:t>) dépendent du bois mort pour leur cycle de vie, et donc des stades finaux de vieillissement et de sénescence des arbres, qui sont généralement tronqués par la sylviculture (récolte) : elles sont donc extrêmement sensibles à l’exploitation forestière.</a:t>
            </a:r>
            <a:endParaRPr lang="fr-FR" sz="1200" kern="1200" baseline="0" dirty="0" smtClean="0">
              <a:solidFill>
                <a:schemeClr val="tx1"/>
              </a:solidFill>
              <a:latin typeface="+mn-lt"/>
              <a:ea typeface="+mn-ea"/>
              <a:cs typeface="+mn-cs"/>
            </a:endParaRPr>
          </a:p>
          <a:p>
            <a:pPr marL="0" lvl="2" indent="-342900" algn="l" defTabSz="914400" rtl="0" eaLnBrk="1" latinLnBrk="0" hangingPunct="1">
              <a:spcBef>
                <a:spcPct val="20000"/>
              </a:spcBef>
              <a:buSzPct val="100000"/>
              <a:buFont typeface="Arial" pitchFamily="34" charset="0"/>
              <a:buNone/>
              <a:defRPr/>
            </a:pPr>
            <a:endParaRPr lang="fr-FR" sz="1200" kern="1200" baseline="0" dirty="0" smtClean="0">
              <a:solidFill>
                <a:srgbClr val="FF0000"/>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6B98EE25-952D-4F63-89E1-FB02D6499175}"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lvl="2" indent="-342900" algn="l" defTabSz="914400" rtl="0" eaLnBrk="1" latinLnBrk="0" hangingPunct="1">
              <a:spcBef>
                <a:spcPct val="20000"/>
              </a:spcBef>
              <a:buSzPct val="100000"/>
              <a:buFont typeface="Arial" pitchFamily="34" charset="0"/>
              <a:buNone/>
              <a:defRPr/>
            </a:pPr>
            <a:endParaRPr lang="fr-FR" sz="1200" kern="1200" baseline="0" dirty="0" smtClean="0">
              <a:solidFill>
                <a:srgbClr val="FF0000"/>
              </a:solidFill>
              <a:latin typeface="+mn-lt"/>
              <a:ea typeface="+mn-ea"/>
              <a:cs typeface="+mn-cs"/>
            </a:endParaRPr>
          </a:p>
          <a:p>
            <a:pPr marL="0" lvl="2" indent="-342900" algn="l" defTabSz="914400" rtl="0" eaLnBrk="1" latinLnBrk="0" hangingPunct="1">
              <a:spcBef>
                <a:spcPct val="20000"/>
              </a:spcBef>
              <a:buSzPct val="100000"/>
              <a:buFont typeface="Arial" pitchFamily="34" charset="0"/>
              <a:buChar char="•"/>
              <a:defRPr/>
            </a:pPr>
            <a:r>
              <a:rPr lang="fr-FR" sz="1200" kern="1200" baseline="0" dirty="0" smtClean="0">
                <a:solidFill>
                  <a:srgbClr val="FF0000"/>
                </a:solidFill>
                <a:latin typeface="+mn-lt"/>
                <a:ea typeface="+mn-ea"/>
                <a:cs typeface="+mn-cs"/>
              </a:rPr>
              <a:t>Donc au niveau intra-forestier, La réponse à la question initiale « la forêt est elle une chance pour la biodiversité » est fortement dépendante des pratiques de gestion mises en œuvre </a:t>
            </a:r>
            <a:r>
              <a:rPr lang="fr-FR" sz="2000" dirty="0" smtClean="0">
                <a:solidFill>
                  <a:schemeClr val="tx1">
                    <a:lumMod val="75000"/>
                    <a:lumOff val="25000"/>
                  </a:schemeClr>
                </a:solidFill>
              </a:rPr>
              <a:t>et</a:t>
            </a:r>
            <a:r>
              <a:rPr lang="fr-FR" sz="2000" baseline="0" dirty="0" smtClean="0">
                <a:solidFill>
                  <a:schemeClr val="tx1">
                    <a:lumMod val="75000"/>
                    <a:lumOff val="25000"/>
                  </a:schemeClr>
                </a:solidFill>
              </a:rPr>
              <a:t> de la façon dont on tient compte de certains</a:t>
            </a:r>
            <a:r>
              <a:rPr lang="fr-FR" sz="2000" dirty="0" smtClean="0">
                <a:solidFill>
                  <a:schemeClr val="tx1">
                    <a:lumMod val="75000"/>
                    <a:lumOff val="25000"/>
                  </a:schemeClr>
                </a:solidFill>
              </a:rPr>
              <a:t> aspects fonctionnels tels que la</a:t>
            </a:r>
            <a:r>
              <a:rPr lang="fr-FR" sz="2000" baseline="0" dirty="0" smtClean="0">
                <a:solidFill>
                  <a:schemeClr val="tx1">
                    <a:lumMod val="75000"/>
                    <a:lumOff val="25000"/>
                  </a:schemeClr>
                </a:solidFill>
              </a:rPr>
              <a:t> </a:t>
            </a:r>
            <a:r>
              <a:rPr lang="fr-FR" sz="2000" dirty="0" smtClean="0">
                <a:solidFill>
                  <a:schemeClr val="tx1">
                    <a:lumMod val="75000"/>
                    <a:lumOff val="25000"/>
                  </a:schemeClr>
                </a:solidFill>
              </a:rPr>
              <a:t>connectivité dans</a:t>
            </a:r>
            <a:r>
              <a:rPr lang="fr-FR" sz="2000" baseline="0" dirty="0" smtClean="0">
                <a:solidFill>
                  <a:schemeClr val="tx1">
                    <a:lumMod val="75000"/>
                    <a:lumOff val="25000"/>
                  </a:schemeClr>
                </a:solidFill>
              </a:rPr>
              <a:t> le temps (continuité de l’occupation forestière) et dans l’espace, y compris au niveau </a:t>
            </a:r>
            <a:r>
              <a:rPr lang="fr-FR" sz="2000" baseline="0" dirty="0" err="1" smtClean="0">
                <a:solidFill>
                  <a:schemeClr val="tx1">
                    <a:lumMod val="75000"/>
                    <a:lumOff val="25000"/>
                  </a:schemeClr>
                </a:solidFill>
              </a:rPr>
              <a:t>intraforestier</a:t>
            </a:r>
            <a:r>
              <a:rPr lang="fr-FR" sz="2000" baseline="0" dirty="0" smtClean="0">
                <a:solidFill>
                  <a:schemeClr val="tx1">
                    <a:lumMod val="75000"/>
                    <a:lumOff val="25000"/>
                  </a:schemeClr>
                </a:solidFill>
              </a:rPr>
              <a:t> (maintien de </a:t>
            </a:r>
            <a:r>
              <a:rPr lang="fr-FR" sz="2000" b="1" baseline="0" dirty="0" smtClean="0">
                <a:solidFill>
                  <a:schemeClr val="tx1">
                    <a:lumMod val="75000"/>
                    <a:lumOff val="25000"/>
                  </a:schemeClr>
                </a:solidFill>
              </a:rPr>
              <a:t>trames internes </a:t>
            </a:r>
            <a:r>
              <a:rPr lang="fr-FR" sz="2000" dirty="0" smtClean="0">
                <a:solidFill>
                  <a:schemeClr val="tx1">
                    <a:lumMod val="75000"/>
                    <a:lumOff val="25000"/>
                  </a:schemeClr>
                </a:solidFill>
              </a:rPr>
              <a:t>d’arbres vieux ou porteurs de microhabitats)</a:t>
            </a:r>
          </a:p>
          <a:p>
            <a:pPr marL="0" lvl="2" indent="-342900" algn="l" defTabSz="914400" rtl="0" eaLnBrk="1" latinLnBrk="0" hangingPunct="1">
              <a:spcBef>
                <a:spcPct val="20000"/>
              </a:spcBef>
              <a:buSzPct val="100000"/>
              <a:buFont typeface="Arial" pitchFamily="34" charset="0"/>
              <a:buChar char="•"/>
              <a:defRPr/>
            </a:pPr>
            <a:endParaRPr lang="fr-FR" sz="2000" dirty="0" smtClean="0">
              <a:solidFill>
                <a:schemeClr val="tx1">
                  <a:lumMod val="75000"/>
                  <a:lumOff val="25000"/>
                </a:schemeClr>
              </a:solidFill>
            </a:endParaRPr>
          </a:p>
          <a:p>
            <a:pPr marL="0" marR="0" lvl="2" indent="-342900" algn="l" defTabSz="914400" rtl="0" eaLnBrk="1" fontAlgn="auto" latinLnBrk="0" hangingPunct="1">
              <a:lnSpc>
                <a:spcPct val="100000"/>
              </a:lnSpc>
              <a:spcBef>
                <a:spcPct val="20000"/>
              </a:spcBef>
              <a:spcAft>
                <a:spcPts val="0"/>
              </a:spcAft>
              <a:buClrTx/>
              <a:buSzPct val="100000"/>
              <a:buFont typeface="Arial" pitchFamily="34" charset="0"/>
              <a:buNone/>
              <a:tabLst/>
              <a:defRPr/>
            </a:pPr>
            <a:r>
              <a:rPr lang="fr-FR" sz="2000" kern="1200" baseline="0" dirty="0" smtClean="0">
                <a:solidFill>
                  <a:schemeClr val="tx1"/>
                </a:solidFill>
                <a:latin typeface="+mn-lt"/>
                <a:ea typeface="+mn-ea"/>
                <a:cs typeface="+mn-cs"/>
              </a:rPr>
              <a:t>Enfin, l’état de la biodiversité des forêts est difficile à évaluer</a:t>
            </a:r>
            <a:endParaRPr lang="fr-FR" sz="2000" kern="1200" baseline="0" dirty="0" smtClean="0">
              <a:solidFill>
                <a:srgbClr val="FF0000"/>
              </a:solidFill>
              <a:latin typeface="+mn-lt"/>
              <a:ea typeface="+mn-ea"/>
              <a:cs typeface="+mn-cs"/>
            </a:endParaRPr>
          </a:p>
          <a:p>
            <a:pPr marL="0" lvl="2" indent="-342900" algn="l" defTabSz="914400" rtl="0" eaLnBrk="1" latinLnBrk="0" hangingPunct="1">
              <a:spcBef>
                <a:spcPct val="20000"/>
              </a:spcBef>
              <a:buSzPct val="100000"/>
              <a:buFont typeface="Arial" pitchFamily="34" charset="0"/>
              <a:buChar char="•"/>
              <a:defRPr/>
            </a:pPr>
            <a:r>
              <a:rPr lang="fr-FR" sz="2000" kern="1200" baseline="0" dirty="0" smtClean="0">
                <a:solidFill>
                  <a:srgbClr val="FF0000"/>
                </a:solidFill>
                <a:latin typeface="+mn-lt"/>
                <a:ea typeface="+mn-ea"/>
                <a:cs typeface="+mn-cs"/>
              </a:rPr>
              <a:t>En zone tropicale, la priorité donnée à la surveillance de la déforestation et de la dégradation des forêts à grande échelle</a:t>
            </a:r>
          </a:p>
          <a:p>
            <a:pPr marL="0" lvl="2" indent="-342900" algn="l" defTabSz="914400" rtl="0" eaLnBrk="1" latinLnBrk="0" hangingPunct="1">
              <a:spcBef>
                <a:spcPct val="20000"/>
              </a:spcBef>
              <a:buSzPct val="100000"/>
              <a:buFont typeface="Arial" pitchFamily="34" charset="0"/>
              <a:buChar char="•"/>
              <a:defRPr/>
            </a:pPr>
            <a:r>
              <a:rPr lang="fr-FR" sz="2000" kern="1200" baseline="0" dirty="0" smtClean="0">
                <a:solidFill>
                  <a:srgbClr val="FF0000"/>
                </a:solidFill>
                <a:latin typeface="+mn-lt"/>
                <a:ea typeface="+mn-ea"/>
                <a:cs typeface="+mn-cs"/>
              </a:rPr>
              <a:t>En métropole, la situation est très différentes avec des forêts façonnées par l’homme : lorsqu’on s’intéresse à l’état de la biodiversité en </a:t>
            </a:r>
            <a:r>
              <a:rPr lang="fr-FR" sz="2000" kern="1200" baseline="0" dirty="0" err="1" smtClean="0">
                <a:solidFill>
                  <a:srgbClr val="FF0000"/>
                </a:solidFill>
                <a:latin typeface="+mn-lt"/>
                <a:ea typeface="+mn-ea"/>
                <a:cs typeface="+mn-cs"/>
              </a:rPr>
              <a:t>forêt</a:t>
            </a:r>
            <a:r>
              <a:rPr lang="fr-FR" sz="2000" kern="1200" baseline="0" dirty="0" err="1" smtClean="0">
                <a:solidFill>
                  <a:schemeClr val="tx1"/>
                </a:solidFill>
                <a:latin typeface="+mn-lt"/>
                <a:ea typeface="+mn-ea"/>
                <a:cs typeface="+mn-cs"/>
              </a:rPr>
              <a:t>on</a:t>
            </a:r>
            <a:r>
              <a:rPr lang="fr-FR" sz="2000" kern="1200" baseline="0" dirty="0" smtClean="0">
                <a:solidFill>
                  <a:schemeClr val="tx1"/>
                </a:solidFill>
                <a:latin typeface="+mn-lt"/>
                <a:ea typeface="+mn-ea"/>
                <a:cs typeface="+mn-cs"/>
              </a:rPr>
              <a:t> manque de données de suivi direct pour de nombreuses espèces. On a donc recours à des indicateurs comme le volume de bois mort ou des très gros arbres, qui semblent évoluer depuis peu dans un sens favorable à la </a:t>
            </a:r>
            <a:r>
              <a:rPr lang="fr-FR" sz="2000" kern="1200" baseline="0" dirty="0" err="1" smtClean="0">
                <a:solidFill>
                  <a:schemeClr val="tx1"/>
                </a:solidFill>
                <a:latin typeface="+mn-lt"/>
                <a:ea typeface="+mn-ea"/>
                <a:cs typeface="+mn-cs"/>
              </a:rPr>
              <a:t>biodiv</a:t>
            </a:r>
            <a:r>
              <a:rPr lang="fr-FR" sz="2000" kern="1200" baseline="0" dirty="0" smtClean="0">
                <a:solidFill>
                  <a:schemeClr val="tx1"/>
                </a:solidFill>
                <a:latin typeface="+mn-lt"/>
                <a:ea typeface="+mn-ea"/>
                <a:cs typeface="+mn-cs"/>
              </a:rPr>
              <a:t> mais permettent difficilement de conclure. </a:t>
            </a:r>
            <a:r>
              <a:rPr lang="fr-FR" sz="2000" kern="1200" baseline="0" dirty="0" smtClean="0">
                <a:solidFill>
                  <a:srgbClr val="FF0000"/>
                </a:solidFill>
                <a:latin typeface="+mn-lt"/>
                <a:ea typeface="+mn-ea"/>
                <a:cs typeface="+mn-cs"/>
              </a:rPr>
              <a:t>Les éléments disponibles témoignent surtout d’états contrastés de la biodiversité forestière en métropole, selon les espèces considérées, la zone géographique, etc.</a:t>
            </a:r>
          </a:p>
          <a:p>
            <a:pPr marL="0" lvl="2" indent="-342900" algn="l" defTabSz="914400" rtl="0" eaLnBrk="1" latinLnBrk="0" hangingPunct="1">
              <a:spcBef>
                <a:spcPct val="20000"/>
              </a:spcBef>
              <a:buSzPct val="100000"/>
              <a:buFont typeface="Arial" pitchFamily="34" charset="0"/>
              <a:buChar char="•"/>
              <a:defRPr/>
            </a:pPr>
            <a:endParaRPr lang="fr-FR" sz="2000" dirty="0" smtClean="0">
              <a:solidFill>
                <a:schemeClr val="tx1">
                  <a:lumMod val="75000"/>
                  <a:lumOff val="25000"/>
                </a:schemeClr>
              </a:solidFill>
            </a:endParaRPr>
          </a:p>
          <a:p>
            <a:endParaRPr lang="fr-FR" dirty="0"/>
          </a:p>
        </p:txBody>
      </p:sp>
      <p:sp>
        <p:nvSpPr>
          <p:cNvPr id="4" name="Espace réservé du numéro de diapositive 3"/>
          <p:cNvSpPr>
            <a:spLocks noGrp="1"/>
          </p:cNvSpPr>
          <p:nvPr>
            <p:ph type="sldNum" sz="quarter" idx="10"/>
          </p:nvPr>
        </p:nvSpPr>
        <p:spPr/>
        <p:txBody>
          <a:bodyPr/>
          <a:lstStyle/>
          <a:p>
            <a:fld id="{6B98EE25-952D-4F63-89E1-FB02D6499175}"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55000" lnSpcReduction="20000"/>
          </a:bodyPr>
          <a:lstStyle/>
          <a:p>
            <a:pPr marL="1257300" marR="0" lvl="2" indent="-342900" algn="l" defTabSz="914400" rtl="0" eaLnBrk="1" fontAlgn="auto" latinLnBrk="0" hangingPunct="1">
              <a:lnSpc>
                <a:spcPct val="100000"/>
              </a:lnSpc>
              <a:spcBef>
                <a:spcPct val="20000"/>
              </a:spcBef>
              <a:spcAft>
                <a:spcPts val="0"/>
              </a:spcAft>
              <a:buClrTx/>
              <a:buSzPct val="100000"/>
              <a:buFont typeface="Arial" pitchFamily="34" charset="0"/>
              <a:buNone/>
              <a:tabLst/>
              <a:defRPr/>
            </a:pPr>
            <a:r>
              <a:rPr lang="fr-FR" dirty="0" smtClean="0"/>
              <a:t>A l’échelle des paysages,</a:t>
            </a:r>
            <a:r>
              <a:rPr lang="fr-FR" baseline="0" dirty="0" smtClean="0"/>
              <a:t> la question est « la forêt joue t elle le rôle de refuge des biodiversités urbaines et agricoles ?</a:t>
            </a:r>
          </a:p>
          <a:p>
            <a:pPr marL="1257300" marR="0" lvl="2" indent="-342900" algn="l" defTabSz="914400" rtl="0" eaLnBrk="1" fontAlgn="auto" latinLnBrk="0" hangingPunct="1">
              <a:lnSpc>
                <a:spcPct val="100000"/>
              </a:lnSpc>
              <a:spcBef>
                <a:spcPct val="20000"/>
              </a:spcBef>
              <a:spcAft>
                <a:spcPts val="0"/>
              </a:spcAft>
              <a:buClrTx/>
              <a:buSzPct val="100000"/>
              <a:buFont typeface="Arial" pitchFamily="34" charset="0"/>
              <a:buNone/>
              <a:tabLst/>
              <a:defRPr/>
            </a:pPr>
            <a:endParaRPr lang="fr-FR" baseline="0" dirty="0" smtClean="0"/>
          </a:p>
          <a:p>
            <a:pPr marL="1257300" marR="0" lvl="2" indent="-342900" algn="l" defTabSz="914400" rtl="0" eaLnBrk="1" fontAlgn="auto" latinLnBrk="0" hangingPunct="1">
              <a:lnSpc>
                <a:spcPct val="100000"/>
              </a:lnSpc>
              <a:spcBef>
                <a:spcPct val="20000"/>
              </a:spcBef>
              <a:spcAft>
                <a:spcPts val="0"/>
              </a:spcAft>
              <a:buClrTx/>
              <a:buSzPct val="100000"/>
              <a:buFont typeface="Arial" pitchFamily="34" charset="0"/>
              <a:buChar char="•"/>
              <a:tabLst/>
              <a:defRPr/>
            </a:pPr>
            <a:r>
              <a:rPr lang="fr-FR" baseline="0" dirty="0" smtClean="0"/>
              <a:t>De part son emprise majeure sur beaucoup de territoires, elle joue déjà le rôle de réservoir de la biodiversité, mais elle est peut être aussi soumise à de moindre pressions : en métropole, l’évaluation de l’état de conservation des </a:t>
            </a:r>
            <a:r>
              <a:rPr lang="fr-FR" baseline="0" dirty="0" err="1" smtClean="0"/>
              <a:t>habi</a:t>
            </a:r>
            <a:r>
              <a:rPr lang="fr-FR" baseline="0" dirty="0" smtClean="0"/>
              <a:t> d’intérêt communautaire conclut à un état plutôt meilleur en forêt que pour les autres milieux.</a:t>
            </a:r>
          </a:p>
          <a:p>
            <a:pPr marL="1257300" marR="0" lvl="2" indent="-342900" algn="l" defTabSz="914400" rtl="0" eaLnBrk="1" fontAlgn="auto" latinLnBrk="0" hangingPunct="1">
              <a:lnSpc>
                <a:spcPct val="100000"/>
              </a:lnSpc>
              <a:spcBef>
                <a:spcPct val="20000"/>
              </a:spcBef>
              <a:spcAft>
                <a:spcPts val="0"/>
              </a:spcAft>
              <a:buClrTx/>
              <a:buSzPct val="100000"/>
              <a:buFont typeface="Arial" pitchFamily="34" charset="0"/>
              <a:buChar char="•"/>
              <a:tabLst/>
              <a:defRPr/>
            </a:pPr>
            <a:r>
              <a:rPr lang="fr-FR" b="1" baseline="0" dirty="0" smtClean="0"/>
              <a:t>Cela signifie t il que certaines espèces inféodées habituellement à d’autres milieux pourraient trouver refuge en forêt ?</a:t>
            </a:r>
          </a:p>
          <a:p>
            <a:pPr marL="1257300" marR="0" lvl="2" indent="-342900" algn="l" defTabSz="914400" rtl="0" eaLnBrk="1" fontAlgn="auto" latinLnBrk="0" hangingPunct="1">
              <a:lnSpc>
                <a:spcPct val="100000"/>
              </a:lnSpc>
              <a:spcBef>
                <a:spcPct val="20000"/>
              </a:spcBef>
              <a:spcAft>
                <a:spcPts val="0"/>
              </a:spcAft>
              <a:buClrTx/>
              <a:buSzPct val="100000"/>
              <a:buFont typeface="Arial" pitchFamily="34" charset="0"/>
              <a:buChar char="•"/>
              <a:tabLst/>
              <a:defRPr/>
            </a:pPr>
            <a:endParaRPr lang="fr-FR" baseline="0" dirty="0" smtClean="0"/>
          </a:p>
          <a:p>
            <a:pPr marL="1257300" marR="0" lvl="2" indent="-342900" algn="l" defTabSz="914400" rtl="0" eaLnBrk="1" fontAlgn="auto" latinLnBrk="0" hangingPunct="1">
              <a:lnSpc>
                <a:spcPct val="100000"/>
              </a:lnSpc>
              <a:spcBef>
                <a:spcPct val="20000"/>
              </a:spcBef>
              <a:spcAft>
                <a:spcPts val="0"/>
              </a:spcAft>
              <a:buClrTx/>
              <a:buSzPct val="100000"/>
              <a:buFont typeface="Arial" pitchFamily="34" charset="0"/>
              <a:buChar char="•"/>
              <a:tabLst/>
              <a:defRPr/>
            </a:pPr>
            <a:r>
              <a:rPr lang="fr-FR" baseline="0" dirty="0" smtClean="0"/>
              <a:t>Poser la question du rôle de la forêt vis-à-vis de la biodiversité en générale, c’est aussi parler des interfaces avec les autres écosystèmes et des services qui sont ainsi rendu par l’écosystème forestier aux autres écosystèmes aquatiques et terrestre via des flux (d’insectes vers les cultures agricoles, ou de feuilles et bois morts vers les écosystèmes aquatiques par exemple). Ainsi, certains apports forestiers peuvent probablement être structurant pour les milieux « récepteur » du flux.</a:t>
            </a:r>
          </a:p>
          <a:p>
            <a:pPr marL="1257300" marR="0" lvl="2" indent="-342900" algn="l" defTabSz="914400" rtl="0" eaLnBrk="1" fontAlgn="auto" latinLnBrk="0" hangingPunct="1">
              <a:lnSpc>
                <a:spcPct val="100000"/>
              </a:lnSpc>
              <a:spcBef>
                <a:spcPct val="20000"/>
              </a:spcBef>
              <a:spcAft>
                <a:spcPts val="0"/>
              </a:spcAft>
              <a:buClrTx/>
              <a:buSzPct val="100000"/>
              <a:buFont typeface="Arial" pitchFamily="34" charset="0"/>
              <a:buChar char="•"/>
              <a:tabLst/>
              <a:defRPr/>
            </a:pPr>
            <a:r>
              <a:rPr lang="fr-FR" b="1" baseline="0" dirty="0" smtClean="0"/>
              <a:t>Faut il en conclure que la forêt et les forestiers doivent porter une responsabilité accrue </a:t>
            </a:r>
            <a:r>
              <a:rPr lang="fr-FR" baseline="0" dirty="0" smtClean="0"/>
              <a:t>vis-à-vis de la protection de la biodiversité ? En tous cas, en métropole, la forêt est plus représentée que les autres milieux  en moyenne dans les aires protégées métropolitaines</a:t>
            </a:r>
          </a:p>
          <a:p>
            <a:pPr marL="1257300" marR="0" lvl="2" indent="-342900" algn="l" defTabSz="914400" rtl="0" eaLnBrk="1" fontAlgn="auto" latinLnBrk="0" hangingPunct="1">
              <a:lnSpc>
                <a:spcPct val="100000"/>
              </a:lnSpc>
              <a:spcBef>
                <a:spcPct val="20000"/>
              </a:spcBef>
              <a:spcAft>
                <a:spcPts val="0"/>
              </a:spcAft>
              <a:buClrTx/>
              <a:buSzPct val="100000"/>
              <a:buFont typeface="Arial" pitchFamily="34" charset="0"/>
              <a:buChar char="•"/>
              <a:tabLst/>
              <a:defRPr/>
            </a:pPr>
            <a:endParaRPr lang="fr-FR" baseline="0" dirty="0" smtClean="0"/>
          </a:p>
          <a:p>
            <a:pPr marL="1257300" marR="0" lvl="2" indent="-342900" algn="l" defTabSz="914400" rtl="0" eaLnBrk="1" fontAlgn="auto" latinLnBrk="0" hangingPunct="1">
              <a:lnSpc>
                <a:spcPct val="100000"/>
              </a:lnSpc>
              <a:spcBef>
                <a:spcPct val="20000"/>
              </a:spcBef>
              <a:spcAft>
                <a:spcPts val="0"/>
              </a:spcAft>
              <a:buClrTx/>
              <a:buSzPct val="100000"/>
              <a:buFont typeface="Arial" pitchFamily="34" charset="0"/>
              <a:buChar char="•"/>
              <a:tabLst/>
              <a:defRPr/>
            </a:pPr>
            <a:endParaRPr lang="fr-FR" baseline="0" dirty="0" smtClean="0"/>
          </a:p>
          <a:p>
            <a:pPr marL="1257300" marR="0" lvl="2" indent="-342900" algn="l" defTabSz="914400" rtl="0" eaLnBrk="1" fontAlgn="auto" latinLnBrk="0" hangingPunct="1">
              <a:lnSpc>
                <a:spcPct val="100000"/>
              </a:lnSpc>
              <a:spcBef>
                <a:spcPct val="20000"/>
              </a:spcBef>
              <a:spcAft>
                <a:spcPts val="0"/>
              </a:spcAft>
              <a:buClrTx/>
              <a:buSzPct val="100000"/>
              <a:buFont typeface="Arial" pitchFamily="34" charset="0"/>
              <a:buChar char="•"/>
              <a:tabLst/>
              <a:defRPr/>
            </a:pPr>
            <a:endParaRPr lang="fr-FR" baseline="0" dirty="0" smtClean="0"/>
          </a:p>
          <a:p>
            <a:pPr marL="1257300" marR="0" lvl="2" indent="-342900" algn="l" defTabSz="914400" rtl="0" eaLnBrk="1" fontAlgn="auto" latinLnBrk="0" hangingPunct="1">
              <a:lnSpc>
                <a:spcPct val="100000"/>
              </a:lnSpc>
              <a:spcBef>
                <a:spcPct val="20000"/>
              </a:spcBef>
              <a:spcAft>
                <a:spcPts val="0"/>
              </a:spcAft>
              <a:buClrTx/>
              <a:buSzPct val="100000"/>
              <a:buFont typeface="Arial" pitchFamily="34" charset="0"/>
              <a:buChar char="•"/>
              <a:tabLst/>
              <a:defRPr/>
            </a:pPr>
            <a:endParaRPr lang="fr-FR" dirty="0"/>
          </a:p>
        </p:txBody>
      </p:sp>
      <p:sp>
        <p:nvSpPr>
          <p:cNvPr id="4" name="Espace réservé du numéro de diapositive 3"/>
          <p:cNvSpPr>
            <a:spLocks noGrp="1"/>
          </p:cNvSpPr>
          <p:nvPr>
            <p:ph type="sldNum" sz="quarter" idx="10"/>
          </p:nvPr>
        </p:nvSpPr>
        <p:spPr/>
        <p:txBody>
          <a:bodyPr/>
          <a:lstStyle/>
          <a:p>
            <a:fld id="{6B98EE25-952D-4F63-89E1-FB02D6499175}"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Si</a:t>
            </a:r>
            <a:r>
              <a:rPr lang="fr-FR" baseline="0" dirty="0" smtClean="0"/>
              <a:t> la forêt est une chance pour la biodiversité, personne n’oublie qu’inversement, la biodiversité est également une chance pour la forêt ….</a:t>
            </a: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c’est un élément essentiel pour l’adaptation des écosystèmes forestiers confrontés aux changements globaux, et notamment au CC. Dans ce contexte, mais également en cas d’incendie, de tempête ou de perturbations biotique, la biodiversité constitue un facteur de résilience des forêts et donc une assurance pour le maintien d’un certain nombre de leurs fonctions à long terme (redondance fonctionnelle). Ceci a largement été abordé dans la conférence qui s’est tenue ici même, lundi dernier.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u="none" strike="noStrike"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u="none" strike="noStrike" kern="1200" dirty="0" smtClean="0">
                <a:solidFill>
                  <a:schemeClr val="tx1"/>
                </a:solidFill>
                <a:latin typeface="+mn-lt"/>
                <a:ea typeface="+mn-ea"/>
                <a:cs typeface="+mn-cs"/>
              </a:rPr>
              <a:t>D’autres</a:t>
            </a:r>
            <a:r>
              <a:rPr lang="fr-FR" sz="1200" u="none" strike="noStrike" kern="1200" baseline="0" dirty="0" smtClean="0">
                <a:solidFill>
                  <a:schemeClr val="tx1"/>
                </a:solidFill>
                <a:latin typeface="+mn-lt"/>
                <a:ea typeface="+mn-ea"/>
                <a:cs typeface="+mn-cs"/>
              </a:rPr>
              <a:t> part, des travaux scientifiques ont mis en évidence le lien étroit existant entre biodiversité et intensité de certains processus </a:t>
            </a:r>
            <a:r>
              <a:rPr lang="fr-FR" sz="1200" u="none" strike="sngStrike" kern="1200" baseline="0" dirty="0" smtClean="0">
                <a:solidFill>
                  <a:schemeClr val="tx1"/>
                </a:solidFill>
                <a:latin typeface="+mn-lt"/>
                <a:ea typeface="+mn-ea"/>
                <a:cs typeface="+mn-cs"/>
              </a:rPr>
              <a:t>écologiques tels que la productivité de l’écosystème ou le recyclage des éléments, </a:t>
            </a:r>
            <a:r>
              <a:rPr lang="fr-FR" sz="1200" strike="sngStrike" dirty="0" smtClean="0">
                <a:solidFill>
                  <a:schemeClr val="tx1">
                    <a:lumMod val="75000"/>
                    <a:lumOff val="25000"/>
                  </a:schemeClr>
                </a:solidFill>
              </a:rPr>
              <a:t>eux-mêmes liés à des services clés rendus par l’écosystème forestier comme la fourniture de bois ou le stockage du carbone.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u="none" strike="noStrike" kern="1200" dirty="0" smtClean="0">
                <a:solidFill>
                  <a:schemeClr val="tx1"/>
                </a:solidFill>
                <a:latin typeface="+mn-lt"/>
                <a:ea typeface="+mn-ea"/>
                <a:cs typeface="+mn-cs"/>
              </a:rPr>
              <a:t>A titre d’exemple, </a:t>
            </a:r>
            <a:r>
              <a:rPr lang="fr-FR" sz="1200" b="1" u="none" strike="noStrike" kern="1200" dirty="0" smtClean="0">
                <a:solidFill>
                  <a:schemeClr val="tx1"/>
                </a:solidFill>
                <a:latin typeface="+mn-lt"/>
                <a:ea typeface="+mn-ea"/>
                <a:cs typeface="+mn-cs"/>
              </a:rPr>
              <a:t>les résultats d’une méta-analyse </a:t>
            </a:r>
            <a:r>
              <a:rPr lang="fr-FR" sz="1200" u="none" strike="noStrike" kern="1200" dirty="0" smtClean="0">
                <a:solidFill>
                  <a:schemeClr val="tx1"/>
                </a:solidFill>
                <a:latin typeface="+mn-lt"/>
                <a:ea typeface="+mn-ea"/>
                <a:cs typeface="+mn-cs"/>
              </a:rPr>
              <a:t>sont</a:t>
            </a:r>
            <a:r>
              <a:rPr lang="fr-FR" sz="1200" u="none" strike="noStrike" kern="1200" baseline="0" dirty="0" smtClean="0">
                <a:solidFill>
                  <a:schemeClr val="tx1"/>
                </a:solidFill>
                <a:latin typeface="+mn-lt"/>
                <a:ea typeface="+mn-ea"/>
                <a:cs typeface="+mn-cs"/>
              </a:rPr>
              <a:t> présentés ici : ils montrent que</a:t>
            </a:r>
            <a:r>
              <a:rPr lang="fr-FR" sz="1200" u="none" strike="noStrike" kern="1200" dirty="0" smtClean="0">
                <a:solidFill>
                  <a:schemeClr val="tx1"/>
                </a:solidFill>
                <a:latin typeface="+mn-lt"/>
                <a:ea typeface="+mn-ea"/>
                <a:cs typeface="+mn-cs"/>
              </a:rPr>
              <a:t> la productivité de l’écosystème forestier augmente</a:t>
            </a:r>
            <a:r>
              <a:rPr lang="fr-FR" sz="1200" u="none" strike="noStrike" kern="1200" baseline="0" dirty="0" smtClean="0">
                <a:solidFill>
                  <a:schemeClr val="tx1"/>
                </a:solidFill>
                <a:latin typeface="+mn-lt"/>
                <a:ea typeface="+mn-ea"/>
                <a:cs typeface="+mn-cs"/>
              </a:rPr>
              <a:t> avec la diversité des arbres</a:t>
            </a:r>
            <a:r>
              <a:rPr lang="fr-FR" sz="1200" u="none" strike="noStrike" kern="1200" dirty="0" smtClean="0">
                <a:solidFill>
                  <a:schemeClr val="tx1"/>
                </a:solidFill>
                <a:latin typeface="+mn-lt"/>
                <a:ea typeface="+mn-ea"/>
                <a:cs typeface="+mn-cs"/>
              </a:rPr>
              <a:t>, quelle que soit la zone géographique concernée.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u="none" strike="noStrike" kern="1200" dirty="0" smtClean="0">
              <a:solidFill>
                <a:schemeClr val="tx1"/>
              </a:solidFill>
              <a:latin typeface="+mn-lt"/>
              <a:ea typeface="+mn-ea"/>
              <a:cs typeface="+mn-cs"/>
            </a:endParaRPr>
          </a:p>
          <a:p>
            <a:r>
              <a:rPr lang="fr-FR" dirty="0" smtClean="0"/>
              <a:t>Enfin,</a:t>
            </a:r>
            <a:r>
              <a:rPr lang="fr-FR" baseline="0" dirty="0" smtClean="0"/>
              <a:t> et pour conclure, l</a:t>
            </a:r>
            <a:r>
              <a:rPr lang="fr-FR" dirty="0" smtClean="0"/>
              <a:t>a biodiversité en forêt participe à leur</a:t>
            </a:r>
            <a:r>
              <a:rPr lang="fr-FR" baseline="0" dirty="0" smtClean="0"/>
              <a:t> </a:t>
            </a:r>
            <a:r>
              <a:rPr lang="fr-FR" u="sng" dirty="0" smtClean="0"/>
              <a:t>valeur</a:t>
            </a:r>
            <a:r>
              <a:rPr lang="fr-FR" u="sng" baseline="0" dirty="0" smtClean="0"/>
              <a:t> emblématique</a:t>
            </a:r>
            <a:r>
              <a:rPr lang="fr-FR" baseline="0" dirty="0" smtClean="0"/>
              <a:t>, c’est-à-dire à l’importance « patrimoniale » que la société leur accorde, et ce y compris en France métropolitaine comme le montrent les résultats d’un enquête de fréquentation réalisée en 2015 par l’ONF et l’Université de Caen.</a:t>
            </a:r>
            <a:endParaRPr lang="fr-FR" dirty="0"/>
          </a:p>
        </p:txBody>
      </p:sp>
      <p:sp>
        <p:nvSpPr>
          <p:cNvPr id="4" name="Espace réservé du numéro de diapositive 3"/>
          <p:cNvSpPr>
            <a:spLocks noGrp="1"/>
          </p:cNvSpPr>
          <p:nvPr>
            <p:ph type="sldNum" sz="quarter" idx="10"/>
          </p:nvPr>
        </p:nvSpPr>
        <p:spPr/>
        <p:txBody>
          <a:bodyPr/>
          <a:lstStyle/>
          <a:p>
            <a:fld id="{6B98EE25-952D-4F63-89E1-FB02D6499175}"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Lorsqu'on </a:t>
            </a:r>
            <a:r>
              <a:rPr lang="fr-FR" dirty="0" smtClean="0"/>
              <a:t>s'intéresse aux rôles de la forêts, les résultats de l’enquête semble témoigner d'une plus grande importance accordée à la conservation de la biodiversité en forêt par rapport à la production de bois et à la récréation.</a:t>
            </a:r>
            <a:endParaRPr lang="fr-FR" dirty="0"/>
          </a:p>
        </p:txBody>
      </p:sp>
      <p:sp>
        <p:nvSpPr>
          <p:cNvPr id="4" name="Espace réservé du numéro de diapositive 3"/>
          <p:cNvSpPr>
            <a:spLocks noGrp="1"/>
          </p:cNvSpPr>
          <p:nvPr>
            <p:ph type="sldNum" sz="quarter" idx="10"/>
          </p:nvPr>
        </p:nvSpPr>
        <p:spPr/>
        <p:txBody>
          <a:bodyPr/>
          <a:lstStyle/>
          <a:p>
            <a:fld id="{6B98EE25-952D-4F63-89E1-FB02D6499175}" type="slidenum">
              <a:rPr lang="fr-FR" smtClean="0"/>
              <a:pPr/>
              <a:t>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gif"/><Relationship Id="rId1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gif"/><Relationship Id="rId14"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pic>
        <p:nvPicPr>
          <p:cNvPr id="1029" name="Picture 5" descr="C:\Users\Amm\Pictures\MONT VENTOUX\20170521_121824.jpg"/>
          <p:cNvPicPr>
            <a:picLocks noChangeAspect="1" noChangeArrowheads="1"/>
          </p:cNvPicPr>
          <p:nvPr/>
        </p:nvPicPr>
        <p:blipFill>
          <a:blip r:embed="rId2" cstate="print"/>
          <a:srcRect r="21634" b="51009"/>
          <a:stretch>
            <a:fillRect/>
          </a:stretch>
        </p:blipFill>
        <p:spPr bwMode="auto">
          <a:xfrm rot="16200000" flipH="1">
            <a:off x="-1825266" y="3052734"/>
            <a:ext cx="5630532" cy="1980000"/>
          </a:xfrm>
          <a:prstGeom prst="rect">
            <a:avLst/>
          </a:prstGeom>
          <a:noFill/>
        </p:spPr>
      </p:pic>
      <p:sp>
        <p:nvSpPr>
          <p:cNvPr id="10" name="Rectangle 9"/>
          <p:cNvSpPr/>
          <p:nvPr/>
        </p:nvSpPr>
        <p:spPr>
          <a:xfrm>
            <a:off x="0" y="6381328"/>
            <a:ext cx="9144000" cy="476672"/>
          </a:xfrm>
          <a:prstGeom prst="rect">
            <a:avLst/>
          </a:prstGeom>
          <a:solidFill>
            <a:srgbClr val="034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ctrTitle"/>
          </p:nvPr>
        </p:nvSpPr>
        <p:spPr>
          <a:xfrm>
            <a:off x="2339752" y="1484784"/>
            <a:ext cx="6624736" cy="2736304"/>
          </a:xfrm>
        </p:spPr>
        <p:txBody>
          <a:bodyPr>
            <a:noAutofit/>
          </a:bodyPr>
          <a:lstStyle>
            <a:lvl1pPr>
              <a:defRPr sz="4400" b="0" cap="none" baseline="0">
                <a:solidFill>
                  <a:srgbClr val="03468A"/>
                </a:solidFill>
              </a:defRPr>
            </a:lvl1pPr>
          </a:lstStyle>
          <a:p>
            <a:r>
              <a:rPr lang="fr-FR" noProof="0" smtClean="0"/>
              <a:t>Cliquez pour modifier le style du titre</a:t>
            </a:r>
            <a:endParaRPr lang="fr-FR" noProof="0" dirty="0"/>
          </a:p>
        </p:txBody>
      </p:sp>
      <p:sp>
        <p:nvSpPr>
          <p:cNvPr id="3" name="Sous-titre 2"/>
          <p:cNvSpPr>
            <a:spLocks noGrp="1"/>
          </p:cNvSpPr>
          <p:nvPr>
            <p:ph type="subTitle" idx="1"/>
          </p:nvPr>
        </p:nvSpPr>
        <p:spPr>
          <a:xfrm>
            <a:off x="2339752" y="4365104"/>
            <a:ext cx="6624736" cy="1800200"/>
          </a:xfrm>
        </p:spPr>
        <p:txBody>
          <a:bodyPr>
            <a:normAutofit/>
          </a:bodyPr>
          <a:lstStyle>
            <a:lvl1pPr marL="0" indent="0" algn="ctr">
              <a:buNone/>
              <a:defRPr sz="2800">
                <a:solidFill>
                  <a:srgbClr val="03468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smtClean="0"/>
              <a:t>Cliquez pour modifier le style des sous-titres du masque</a:t>
            </a:r>
            <a:endParaRPr lang="fr-FR" noProof="0" dirty="0"/>
          </a:p>
        </p:txBody>
      </p:sp>
      <p:sp>
        <p:nvSpPr>
          <p:cNvPr id="4" name="Espace réservé de la date 3"/>
          <p:cNvSpPr>
            <a:spLocks noGrp="1"/>
          </p:cNvSpPr>
          <p:nvPr>
            <p:ph type="dt" sz="half" idx="10"/>
          </p:nvPr>
        </p:nvSpPr>
        <p:spPr>
          <a:xfrm>
            <a:off x="-36512" y="6440847"/>
            <a:ext cx="1259632" cy="332656"/>
          </a:xfrm>
        </p:spPr>
        <p:txBody>
          <a:bodyPr vert="horz" lIns="91440" tIns="45720" rIns="91440" bIns="45720" rtlCol="0" anchor="ctr"/>
          <a:lstStyle>
            <a:lvl1pPr marL="0" algn="ctr" defTabSz="914400" rtl="0" eaLnBrk="1" latinLnBrk="0" hangingPunct="1">
              <a:defRPr lang="fr-FR" sz="1400" b="1" kern="1200" smtClean="0">
                <a:solidFill>
                  <a:schemeClr val="bg1"/>
                </a:solidFill>
                <a:latin typeface="+mn-lt"/>
                <a:ea typeface="+mn-ea"/>
                <a:cs typeface="+mn-cs"/>
              </a:defRPr>
            </a:lvl1pPr>
          </a:lstStyle>
          <a:p>
            <a:r>
              <a:rPr lang="fr-FR" smtClean="0"/>
              <a:t>Paris, INRA 24/09/2018</a:t>
            </a:r>
            <a:endParaRPr lang="fr-FR"/>
          </a:p>
        </p:txBody>
      </p:sp>
      <p:sp>
        <p:nvSpPr>
          <p:cNvPr id="5" name="Espace réservé du pied de page 4"/>
          <p:cNvSpPr>
            <a:spLocks noGrp="1"/>
          </p:cNvSpPr>
          <p:nvPr>
            <p:ph type="ftr" sz="quarter" idx="11"/>
          </p:nvPr>
        </p:nvSpPr>
        <p:spPr>
          <a:xfrm>
            <a:off x="1259632" y="6356350"/>
            <a:ext cx="6912768" cy="501650"/>
          </a:xfrm>
        </p:spPr>
        <p:txBody>
          <a:bodyPr/>
          <a:lstStyle>
            <a:lvl1pPr>
              <a:defRPr sz="1400" b="1">
                <a:solidFill>
                  <a:schemeClr val="bg1"/>
                </a:solidFill>
              </a:defRPr>
            </a:lvl1pPr>
          </a:lstStyle>
          <a:p>
            <a:r>
              <a:rPr lang="fr-FR" smtClean="0"/>
              <a:t>ECOFORUM XXV « Quel climat et quelles forêts au XXIIème siècle ? »</a:t>
            </a:r>
            <a:endParaRPr lang="fr-FR"/>
          </a:p>
        </p:txBody>
      </p:sp>
      <p:pic>
        <p:nvPicPr>
          <p:cNvPr id="1026" name="Picture 2" descr="E:\Annab_Ecofor\06Ecofor_fonctionnement_general\LOGOS\Logo ecofor.TIF"/>
          <p:cNvPicPr>
            <a:picLocks noChangeAspect="1" noChangeArrowheads="1"/>
          </p:cNvPicPr>
          <p:nvPr/>
        </p:nvPicPr>
        <p:blipFill>
          <a:blip r:embed="rId3" cstate="print"/>
          <a:srcRect/>
          <a:stretch>
            <a:fillRect/>
          </a:stretch>
        </p:blipFill>
        <p:spPr bwMode="auto">
          <a:xfrm>
            <a:off x="0" y="-1"/>
            <a:ext cx="1980000" cy="1248870"/>
          </a:xfrm>
          <a:prstGeom prst="rect">
            <a:avLst/>
          </a:prstGeom>
          <a:noFill/>
        </p:spPr>
      </p:pic>
      <p:sp>
        <p:nvSpPr>
          <p:cNvPr id="6" name="Espace réservé du numéro de diapositive 5"/>
          <p:cNvSpPr>
            <a:spLocks noGrp="1"/>
          </p:cNvSpPr>
          <p:nvPr>
            <p:ph type="sldNum" sz="quarter" idx="12"/>
          </p:nvPr>
        </p:nvSpPr>
        <p:spPr>
          <a:xfrm>
            <a:off x="8100392" y="6416730"/>
            <a:ext cx="971600" cy="380891"/>
          </a:xfrm>
        </p:spPr>
        <p:txBody>
          <a:bodyPr/>
          <a:lstStyle>
            <a:lvl1pPr>
              <a:defRPr>
                <a:solidFill>
                  <a:schemeClr val="bg1"/>
                </a:solidFill>
              </a:defRPr>
            </a:lvl1pPr>
          </a:lstStyle>
          <a:p>
            <a:fld id="{678A195E-003E-43AC-8704-E463F62DCE31}"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7172200" cy="566738"/>
          </a:xfrm>
        </p:spPr>
        <p:txBody>
          <a:bodyPr anchor="b"/>
          <a:lstStyle>
            <a:lvl1pPr algn="l">
              <a:defRPr sz="2000" b="1">
                <a:solidFill>
                  <a:srgbClr val="03468A"/>
                </a:solidFill>
              </a:defRPr>
            </a:lvl1pPr>
          </a:lstStyle>
          <a:p>
            <a:r>
              <a:rPr lang="fr-FR" noProof="0" smtClean="0"/>
              <a:t>Cliquez pour modifier le style du titre</a:t>
            </a:r>
            <a:endParaRPr lang="fr-FR" noProof="0"/>
          </a:p>
        </p:txBody>
      </p:sp>
      <p:sp>
        <p:nvSpPr>
          <p:cNvPr id="3" name="Espace réservé pour une image  2"/>
          <p:cNvSpPr>
            <a:spLocks noGrp="1"/>
          </p:cNvSpPr>
          <p:nvPr>
            <p:ph type="pic" idx="1"/>
          </p:nvPr>
        </p:nvSpPr>
        <p:spPr>
          <a:xfrm>
            <a:off x="1792288" y="620688"/>
            <a:ext cx="7172200" cy="4106887"/>
          </a:xfrm>
        </p:spPr>
        <p:txBody>
          <a:bodyPr/>
          <a:lstStyle>
            <a:lvl1pPr marL="0" indent="0">
              <a:buNone/>
              <a:defRPr sz="3200">
                <a:solidFill>
                  <a:srgbClr val="03468A"/>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noProof="0" smtClean="0"/>
              <a:t>Cliquez sur l'icône pour ajouter une image</a:t>
            </a:r>
            <a:endParaRPr lang="fr-FR" noProof="0"/>
          </a:p>
        </p:txBody>
      </p:sp>
      <p:sp>
        <p:nvSpPr>
          <p:cNvPr id="4" name="Espace réservé du texte 3"/>
          <p:cNvSpPr>
            <a:spLocks noGrp="1"/>
          </p:cNvSpPr>
          <p:nvPr>
            <p:ph type="body" sz="half" idx="2"/>
          </p:nvPr>
        </p:nvSpPr>
        <p:spPr>
          <a:xfrm>
            <a:off x="1792288" y="5367338"/>
            <a:ext cx="7172200" cy="804862"/>
          </a:xfrm>
        </p:spPr>
        <p:txBody>
          <a:bodyPr/>
          <a:lstStyle>
            <a:lvl1pPr marL="0" indent="0">
              <a:buNone/>
              <a:defRPr sz="1400">
                <a:solidFill>
                  <a:srgbClr val="03468A"/>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noProof="0" smtClean="0"/>
              <a:t>Cliquez pour modifier les styles du texte du masque</a:t>
            </a:r>
          </a:p>
        </p:txBody>
      </p:sp>
      <p:sp>
        <p:nvSpPr>
          <p:cNvPr id="9" name="Ellipse 8"/>
          <p:cNvSpPr/>
          <p:nvPr/>
        </p:nvSpPr>
        <p:spPr>
          <a:xfrm>
            <a:off x="8460432" y="6165304"/>
            <a:ext cx="576000" cy="576000"/>
          </a:xfrm>
          <a:prstGeom prst="ellipse">
            <a:avLst/>
          </a:prstGeom>
          <a:solidFill>
            <a:srgbClr val="A7A9AF"/>
          </a:solidFill>
          <a:ln>
            <a:solidFill>
              <a:srgbClr val="A7A9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e la date 3"/>
          <p:cNvSpPr>
            <a:spLocks noGrp="1"/>
          </p:cNvSpPr>
          <p:nvPr>
            <p:ph type="dt" sz="half" idx="10"/>
          </p:nvPr>
        </p:nvSpPr>
        <p:spPr>
          <a:xfrm>
            <a:off x="144016" y="6453336"/>
            <a:ext cx="1259632" cy="332656"/>
          </a:xfrm>
        </p:spPr>
        <p:txBody>
          <a:bodyPr vert="horz" lIns="91440" tIns="45720" rIns="91440" bIns="45720" rtlCol="0" anchor="ctr"/>
          <a:lstStyle>
            <a:lvl1pPr marL="0" algn="ctr" defTabSz="914400" rtl="0" eaLnBrk="1" latinLnBrk="0" hangingPunct="1">
              <a:defRPr lang="fr-FR" sz="1400" b="0" kern="1200" smtClean="0">
                <a:solidFill>
                  <a:srgbClr val="5D5F67"/>
                </a:solidFill>
                <a:latin typeface="+mn-lt"/>
                <a:ea typeface="+mn-ea"/>
                <a:cs typeface="+mn-cs"/>
              </a:defRPr>
            </a:lvl1pPr>
          </a:lstStyle>
          <a:p>
            <a:r>
              <a:rPr lang="fr-FR" smtClean="0"/>
              <a:t>Paris, INRA 24/09/2018</a:t>
            </a:r>
            <a:endParaRPr lang="fr-FR"/>
          </a:p>
        </p:txBody>
      </p:sp>
      <p:sp>
        <p:nvSpPr>
          <p:cNvPr id="11" name="Espace réservé du pied de page 4"/>
          <p:cNvSpPr>
            <a:spLocks noGrp="1"/>
          </p:cNvSpPr>
          <p:nvPr>
            <p:ph type="ftr" sz="quarter" idx="11"/>
          </p:nvPr>
        </p:nvSpPr>
        <p:spPr>
          <a:xfrm>
            <a:off x="1259632" y="6356350"/>
            <a:ext cx="6912768" cy="501650"/>
          </a:xfrm>
        </p:spPr>
        <p:txBody>
          <a:bodyPr/>
          <a:lstStyle>
            <a:lvl1pPr>
              <a:defRPr sz="1400" b="0">
                <a:solidFill>
                  <a:srgbClr val="5D5F67"/>
                </a:solidFill>
              </a:defRPr>
            </a:lvl1pPr>
          </a:lstStyle>
          <a:p>
            <a:r>
              <a:rPr lang="fr-FR" smtClean="0"/>
              <a:t>ECOFORUM XXV « Quel climat et quelles forêts au XXIIème siècle ? »</a:t>
            </a:r>
            <a:endParaRPr lang="fr-FR"/>
          </a:p>
        </p:txBody>
      </p:sp>
      <p:sp>
        <p:nvSpPr>
          <p:cNvPr id="12" name="Ellipse 11"/>
          <p:cNvSpPr/>
          <p:nvPr/>
        </p:nvSpPr>
        <p:spPr>
          <a:xfrm>
            <a:off x="8533002" y="6252908"/>
            <a:ext cx="576000" cy="576064"/>
          </a:xfrm>
          <a:prstGeom prst="ellipse">
            <a:avLst/>
          </a:prstGeom>
          <a:solidFill>
            <a:srgbClr val="5D5F67"/>
          </a:solidFill>
          <a:ln>
            <a:solidFill>
              <a:srgbClr val="5D5F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space réservé du numéro de diapositive 5"/>
          <p:cNvSpPr>
            <a:spLocks noGrp="1"/>
          </p:cNvSpPr>
          <p:nvPr>
            <p:ph type="sldNum" sz="quarter" idx="12"/>
          </p:nvPr>
        </p:nvSpPr>
        <p:spPr>
          <a:xfrm>
            <a:off x="8114344" y="6352862"/>
            <a:ext cx="971600" cy="380891"/>
          </a:xfrm>
        </p:spPr>
        <p:txBody>
          <a:bodyPr/>
          <a:lstStyle>
            <a:lvl1pPr>
              <a:defRPr>
                <a:solidFill>
                  <a:schemeClr val="bg1"/>
                </a:solidFill>
              </a:defRPr>
            </a:lvl1pPr>
          </a:lstStyle>
          <a:p>
            <a:fld id="{678A195E-003E-43AC-8704-E463F62DCE3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GrandeFigures">
    <p:spTree>
      <p:nvGrpSpPr>
        <p:cNvPr id="1" name=""/>
        <p:cNvGrpSpPr/>
        <p:nvPr/>
      </p:nvGrpSpPr>
      <p:grpSpPr>
        <a:xfrm>
          <a:off x="0" y="0"/>
          <a:ext cx="0" cy="0"/>
          <a:chOff x="0" y="0"/>
          <a:chExt cx="0" cy="0"/>
        </a:xfrm>
      </p:grpSpPr>
      <p:sp>
        <p:nvSpPr>
          <p:cNvPr id="2" name="Titre 1"/>
          <p:cNvSpPr>
            <a:spLocks noGrp="1"/>
          </p:cNvSpPr>
          <p:nvPr>
            <p:ph type="title"/>
          </p:nvPr>
        </p:nvSpPr>
        <p:spPr>
          <a:xfrm>
            <a:off x="1971800" y="0"/>
            <a:ext cx="7172200" cy="566738"/>
          </a:xfrm>
        </p:spPr>
        <p:txBody>
          <a:bodyPr anchor="b"/>
          <a:lstStyle>
            <a:lvl1pPr algn="r">
              <a:defRPr sz="2000" b="1">
                <a:solidFill>
                  <a:srgbClr val="03468A"/>
                </a:solidFill>
              </a:defRPr>
            </a:lvl1pPr>
          </a:lstStyle>
          <a:p>
            <a:r>
              <a:rPr lang="fr-FR" noProof="0" smtClean="0"/>
              <a:t>Cliquez pour modifier le style du titre</a:t>
            </a:r>
            <a:endParaRPr lang="fr-FR" noProof="0"/>
          </a:p>
        </p:txBody>
      </p:sp>
      <p:sp>
        <p:nvSpPr>
          <p:cNvPr id="3" name="Espace réservé pour une image  2"/>
          <p:cNvSpPr>
            <a:spLocks noGrp="1"/>
          </p:cNvSpPr>
          <p:nvPr>
            <p:ph type="pic" idx="1"/>
          </p:nvPr>
        </p:nvSpPr>
        <p:spPr>
          <a:xfrm>
            <a:off x="0" y="1340768"/>
            <a:ext cx="9144000" cy="5040560"/>
          </a:xfrm>
        </p:spPr>
        <p:txBody>
          <a:bodyPr/>
          <a:lstStyle>
            <a:lvl1pPr marL="0" indent="0">
              <a:buNone/>
              <a:defRPr sz="3200">
                <a:solidFill>
                  <a:srgbClr val="03468A"/>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noProof="0" smtClean="0"/>
              <a:t>Cliquez sur l'icône pour ajouter une image</a:t>
            </a:r>
            <a:endParaRPr lang="fr-FR" noProof="0"/>
          </a:p>
        </p:txBody>
      </p:sp>
      <p:sp>
        <p:nvSpPr>
          <p:cNvPr id="4" name="Espace réservé du texte 3"/>
          <p:cNvSpPr>
            <a:spLocks noGrp="1"/>
          </p:cNvSpPr>
          <p:nvPr>
            <p:ph type="body" sz="half" idx="2"/>
          </p:nvPr>
        </p:nvSpPr>
        <p:spPr>
          <a:xfrm>
            <a:off x="1971800" y="595288"/>
            <a:ext cx="7172200" cy="673472"/>
          </a:xfrm>
        </p:spPr>
        <p:txBody>
          <a:bodyPr/>
          <a:lstStyle>
            <a:lvl1pPr marL="0" indent="0" algn="r">
              <a:buNone/>
              <a:defRPr sz="1400">
                <a:solidFill>
                  <a:srgbClr val="03468A"/>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noProof="0" smtClean="0"/>
              <a:t>Cliquez pour modifier les styles du texte du masque</a:t>
            </a:r>
          </a:p>
        </p:txBody>
      </p:sp>
      <p:sp>
        <p:nvSpPr>
          <p:cNvPr id="9" name="Ellipse 8"/>
          <p:cNvSpPr/>
          <p:nvPr/>
        </p:nvSpPr>
        <p:spPr>
          <a:xfrm>
            <a:off x="8460432" y="6165304"/>
            <a:ext cx="576000" cy="576000"/>
          </a:xfrm>
          <a:prstGeom prst="ellipse">
            <a:avLst/>
          </a:prstGeom>
          <a:solidFill>
            <a:srgbClr val="A7A9AF"/>
          </a:solidFill>
          <a:ln>
            <a:solidFill>
              <a:srgbClr val="A7A9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e la date 3"/>
          <p:cNvSpPr>
            <a:spLocks noGrp="1"/>
          </p:cNvSpPr>
          <p:nvPr>
            <p:ph type="dt" sz="half" idx="10"/>
          </p:nvPr>
        </p:nvSpPr>
        <p:spPr>
          <a:xfrm>
            <a:off x="144016" y="6453336"/>
            <a:ext cx="1259632" cy="332656"/>
          </a:xfrm>
        </p:spPr>
        <p:txBody>
          <a:bodyPr vert="horz" lIns="91440" tIns="45720" rIns="91440" bIns="45720" rtlCol="0" anchor="ctr"/>
          <a:lstStyle>
            <a:lvl1pPr marL="0" algn="ctr" defTabSz="914400" rtl="0" eaLnBrk="1" latinLnBrk="0" hangingPunct="1">
              <a:defRPr lang="fr-FR" sz="1400" b="0" kern="1200" smtClean="0">
                <a:solidFill>
                  <a:srgbClr val="5D5F67"/>
                </a:solidFill>
                <a:latin typeface="+mn-lt"/>
                <a:ea typeface="+mn-ea"/>
                <a:cs typeface="+mn-cs"/>
              </a:defRPr>
            </a:lvl1pPr>
          </a:lstStyle>
          <a:p>
            <a:r>
              <a:rPr lang="fr-FR" smtClean="0"/>
              <a:t>Paris, INRA 24/09/2018</a:t>
            </a:r>
            <a:endParaRPr lang="fr-FR"/>
          </a:p>
        </p:txBody>
      </p:sp>
      <p:sp>
        <p:nvSpPr>
          <p:cNvPr id="11" name="Espace réservé du pied de page 4"/>
          <p:cNvSpPr>
            <a:spLocks noGrp="1"/>
          </p:cNvSpPr>
          <p:nvPr>
            <p:ph type="ftr" sz="quarter" idx="11"/>
          </p:nvPr>
        </p:nvSpPr>
        <p:spPr>
          <a:xfrm>
            <a:off x="1259632" y="6356350"/>
            <a:ext cx="6912768" cy="501650"/>
          </a:xfrm>
        </p:spPr>
        <p:txBody>
          <a:bodyPr/>
          <a:lstStyle>
            <a:lvl1pPr>
              <a:defRPr sz="1400" b="0">
                <a:solidFill>
                  <a:srgbClr val="5D5F67"/>
                </a:solidFill>
              </a:defRPr>
            </a:lvl1pPr>
          </a:lstStyle>
          <a:p>
            <a:r>
              <a:rPr lang="fr-FR" smtClean="0"/>
              <a:t>ECOFORUM XXV « Quel climat et quelles forêts au XXIIème siècle ? »</a:t>
            </a:r>
            <a:endParaRPr lang="fr-FR"/>
          </a:p>
        </p:txBody>
      </p:sp>
      <p:sp>
        <p:nvSpPr>
          <p:cNvPr id="12" name="Ellipse 11"/>
          <p:cNvSpPr/>
          <p:nvPr/>
        </p:nvSpPr>
        <p:spPr>
          <a:xfrm>
            <a:off x="8533002" y="6252908"/>
            <a:ext cx="576000" cy="576064"/>
          </a:xfrm>
          <a:prstGeom prst="ellipse">
            <a:avLst/>
          </a:prstGeom>
          <a:solidFill>
            <a:srgbClr val="5D5F67"/>
          </a:solidFill>
          <a:ln>
            <a:solidFill>
              <a:srgbClr val="5D5F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numéro de diapositive 5"/>
          <p:cNvSpPr>
            <a:spLocks noGrp="1"/>
          </p:cNvSpPr>
          <p:nvPr>
            <p:ph type="sldNum" sz="quarter" idx="12"/>
          </p:nvPr>
        </p:nvSpPr>
        <p:spPr>
          <a:xfrm>
            <a:off x="8114344" y="6352862"/>
            <a:ext cx="971600" cy="380891"/>
          </a:xfrm>
        </p:spPr>
        <p:txBody>
          <a:bodyPr/>
          <a:lstStyle>
            <a:lvl1pPr>
              <a:defRPr>
                <a:solidFill>
                  <a:schemeClr val="bg1"/>
                </a:solidFill>
              </a:defRPr>
            </a:lvl1pPr>
          </a:lstStyle>
          <a:p>
            <a:fld id="{678A195E-003E-43AC-8704-E463F62DCE31}"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re et texte vertical">
    <p:spTree>
      <p:nvGrpSpPr>
        <p:cNvPr id="1" name=""/>
        <p:cNvGrpSpPr/>
        <p:nvPr/>
      </p:nvGrpSpPr>
      <p:grpSpPr>
        <a:xfrm>
          <a:off x="0" y="0"/>
          <a:ext cx="0" cy="0"/>
          <a:chOff x="0" y="0"/>
          <a:chExt cx="0" cy="0"/>
        </a:xfrm>
      </p:grpSpPr>
      <p:sp>
        <p:nvSpPr>
          <p:cNvPr id="3" name="Espace réservé du texte vertical 2"/>
          <p:cNvSpPr>
            <a:spLocks noGrp="1"/>
          </p:cNvSpPr>
          <p:nvPr>
            <p:ph type="body" orient="vert" idx="1"/>
          </p:nvPr>
        </p:nvSpPr>
        <p:spPr/>
        <p:txBody>
          <a:bodyPr vert="eaVert"/>
          <a:lstStyle>
            <a:lvl1pPr>
              <a:buClr>
                <a:schemeClr val="tx1">
                  <a:lumMod val="75000"/>
                  <a:lumOff val="25000"/>
                </a:schemeClr>
              </a:buClr>
              <a:buFont typeface="Arial" pitchFamily="34" charset="0"/>
              <a:buChar char="•"/>
              <a:defRPr sz="2400">
                <a:solidFill>
                  <a:srgbClr val="03468A"/>
                </a:solidFill>
              </a:defRPr>
            </a:lvl1pPr>
            <a:lvl2pPr>
              <a:buClr>
                <a:schemeClr val="tx1">
                  <a:lumMod val="75000"/>
                  <a:lumOff val="25000"/>
                </a:schemeClr>
              </a:buClr>
              <a:buFont typeface="Arial" pitchFamily="34" charset="0"/>
              <a:buChar char="•"/>
              <a:defRPr sz="2000">
                <a:solidFill>
                  <a:srgbClr val="03468A"/>
                </a:solidFill>
              </a:defRPr>
            </a:lvl2pPr>
            <a:lvl3pPr>
              <a:buClr>
                <a:schemeClr val="tx1">
                  <a:lumMod val="75000"/>
                  <a:lumOff val="25000"/>
                </a:schemeClr>
              </a:buClr>
              <a:buFont typeface="Arial" pitchFamily="34" charset="0"/>
              <a:buChar char="•"/>
              <a:defRPr sz="2000">
                <a:solidFill>
                  <a:srgbClr val="03468A"/>
                </a:solidFill>
              </a:defRPr>
            </a:lvl3pPr>
            <a:lvl4pPr>
              <a:buClr>
                <a:schemeClr val="tx1">
                  <a:lumMod val="75000"/>
                  <a:lumOff val="25000"/>
                </a:schemeClr>
              </a:buClr>
              <a:buFont typeface="Arial" pitchFamily="34" charset="0"/>
              <a:buChar char="•"/>
              <a:defRPr sz="1800">
                <a:solidFill>
                  <a:srgbClr val="03468A"/>
                </a:solidFill>
              </a:defRPr>
            </a:lvl4pPr>
            <a:lvl5pPr>
              <a:buClr>
                <a:schemeClr val="tx1">
                  <a:lumMod val="75000"/>
                  <a:lumOff val="25000"/>
                </a:schemeClr>
              </a:buClr>
              <a:buFont typeface="Arial" pitchFamily="34" charset="0"/>
              <a:buChar char="•"/>
              <a:defRPr sz="1800">
                <a:solidFill>
                  <a:srgbClr val="03468A"/>
                </a:solidFill>
              </a:defRPr>
            </a:lvl5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dirty="0"/>
          </a:p>
        </p:txBody>
      </p:sp>
      <p:sp>
        <p:nvSpPr>
          <p:cNvPr id="27" name="Rectangle 26"/>
          <p:cNvSpPr/>
          <p:nvPr/>
        </p:nvSpPr>
        <p:spPr>
          <a:xfrm>
            <a:off x="0" y="0"/>
            <a:ext cx="9144000" cy="1080000"/>
          </a:xfrm>
          <a:prstGeom prst="rect">
            <a:avLst/>
          </a:prstGeom>
          <a:solidFill>
            <a:srgbClr val="034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Titre 1"/>
          <p:cNvSpPr>
            <a:spLocks noGrp="1"/>
          </p:cNvSpPr>
          <p:nvPr>
            <p:ph type="title"/>
          </p:nvPr>
        </p:nvSpPr>
        <p:spPr>
          <a:xfrm>
            <a:off x="1619672" y="0"/>
            <a:ext cx="7524328" cy="1080120"/>
          </a:xfrm>
        </p:spPr>
        <p:txBody>
          <a:bodyPr>
            <a:noAutofit/>
          </a:bodyPr>
          <a:lstStyle>
            <a:lvl1pPr marL="0" indent="0" algn="r">
              <a:defRPr sz="2600" b="1" cap="none" baseline="0">
                <a:solidFill>
                  <a:schemeClr val="bg1"/>
                </a:solidFill>
              </a:defRPr>
            </a:lvl1pPr>
          </a:lstStyle>
          <a:p>
            <a:r>
              <a:rPr lang="fr-FR" noProof="0" smtClean="0"/>
              <a:t>Cliquez pour modifier le style du titre</a:t>
            </a:r>
            <a:endParaRPr lang="fr-FR" noProof="0" dirty="0"/>
          </a:p>
        </p:txBody>
      </p:sp>
      <p:pic>
        <p:nvPicPr>
          <p:cNvPr id="29" name="Picture 2" descr="E:\Annab_Ecofor\06Ecofor_fonctionnement_general\LOGOS\Logo ecofor.jpg"/>
          <p:cNvPicPr>
            <a:picLocks noChangeAspect="1" noChangeArrowheads="1"/>
          </p:cNvPicPr>
          <p:nvPr/>
        </p:nvPicPr>
        <p:blipFill>
          <a:blip r:embed="rId2" cstate="print"/>
          <a:srcRect/>
          <a:stretch>
            <a:fillRect/>
          </a:stretch>
        </p:blipFill>
        <p:spPr bwMode="auto">
          <a:xfrm>
            <a:off x="0" y="0"/>
            <a:ext cx="1712280" cy="1080000"/>
          </a:xfrm>
          <a:prstGeom prst="rect">
            <a:avLst/>
          </a:prstGeom>
          <a:noFill/>
        </p:spPr>
      </p:pic>
      <p:sp>
        <p:nvSpPr>
          <p:cNvPr id="10" name="Ellipse 9"/>
          <p:cNvSpPr/>
          <p:nvPr/>
        </p:nvSpPr>
        <p:spPr>
          <a:xfrm>
            <a:off x="8460432" y="6165304"/>
            <a:ext cx="576000" cy="576000"/>
          </a:xfrm>
          <a:prstGeom prst="ellipse">
            <a:avLst/>
          </a:prstGeom>
          <a:solidFill>
            <a:srgbClr val="A7A9AF"/>
          </a:solidFill>
          <a:ln>
            <a:solidFill>
              <a:srgbClr val="A7A9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e la date 3"/>
          <p:cNvSpPr>
            <a:spLocks noGrp="1"/>
          </p:cNvSpPr>
          <p:nvPr>
            <p:ph type="dt" sz="half" idx="10"/>
          </p:nvPr>
        </p:nvSpPr>
        <p:spPr>
          <a:xfrm>
            <a:off x="144016" y="6453336"/>
            <a:ext cx="1259632" cy="332656"/>
          </a:xfrm>
        </p:spPr>
        <p:txBody>
          <a:bodyPr vert="horz" lIns="91440" tIns="45720" rIns="91440" bIns="45720" rtlCol="0" anchor="ctr"/>
          <a:lstStyle>
            <a:lvl1pPr marL="0" algn="ctr" defTabSz="914400" rtl="0" eaLnBrk="1" latinLnBrk="0" hangingPunct="1">
              <a:defRPr lang="fr-FR" sz="1400" b="0" kern="1200" smtClean="0">
                <a:solidFill>
                  <a:srgbClr val="5D5F67"/>
                </a:solidFill>
                <a:latin typeface="+mn-lt"/>
                <a:ea typeface="+mn-ea"/>
                <a:cs typeface="+mn-cs"/>
              </a:defRPr>
            </a:lvl1pPr>
          </a:lstStyle>
          <a:p>
            <a:r>
              <a:rPr lang="fr-FR" smtClean="0"/>
              <a:t>Paris, INRA 24/09/2018</a:t>
            </a:r>
            <a:endParaRPr lang="fr-FR"/>
          </a:p>
        </p:txBody>
      </p:sp>
      <p:sp>
        <p:nvSpPr>
          <p:cNvPr id="12" name="Espace réservé du pied de page 4"/>
          <p:cNvSpPr>
            <a:spLocks noGrp="1"/>
          </p:cNvSpPr>
          <p:nvPr>
            <p:ph type="ftr" sz="quarter" idx="11"/>
          </p:nvPr>
        </p:nvSpPr>
        <p:spPr>
          <a:xfrm>
            <a:off x="1259632" y="6356350"/>
            <a:ext cx="6912768" cy="501650"/>
          </a:xfrm>
        </p:spPr>
        <p:txBody>
          <a:bodyPr/>
          <a:lstStyle>
            <a:lvl1pPr>
              <a:defRPr sz="1400" b="0">
                <a:solidFill>
                  <a:srgbClr val="5D5F67"/>
                </a:solidFill>
              </a:defRPr>
            </a:lvl1pPr>
          </a:lstStyle>
          <a:p>
            <a:r>
              <a:rPr lang="fr-FR" smtClean="0"/>
              <a:t>ECOFORUM XXV « Quel climat et quelles forêts au XXIIème siècle ? »</a:t>
            </a:r>
            <a:endParaRPr lang="fr-FR"/>
          </a:p>
        </p:txBody>
      </p:sp>
      <p:sp>
        <p:nvSpPr>
          <p:cNvPr id="13" name="Ellipse 12"/>
          <p:cNvSpPr/>
          <p:nvPr/>
        </p:nvSpPr>
        <p:spPr>
          <a:xfrm>
            <a:off x="8533002" y="6252908"/>
            <a:ext cx="576000" cy="576064"/>
          </a:xfrm>
          <a:prstGeom prst="ellipse">
            <a:avLst/>
          </a:prstGeom>
          <a:solidFill>
            <a:srgbClr val="5D5F67"/>
          </a:solidFill>
          <a:ln>
            <a:solidFill>
              <a:srgbClr val="5D5F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numéro de diapositive 5"/>
          <p:cNvSpPr>
            <a:spLocks noGrp="1"/>
          </p:cNvSpPr>
          <p:nvPr>
            <p:ph type="sldNum" sz="quarter" idx="12"/>
          </p:nvPr>
        </p:nvSpPr>
        <p:spPr>
          <a:xfrm>
            <a:off x="8114344" y="6352862"/>
            <a:ext cx="971600" cy="380891"/>
          </a:xfrm>
        </p:spPr>
        <p:txBody>
          <a:bodyPr/>
          <a:lstStyle>
            <a:lvl1pPr>
              <a:defRPr>
                <a:solidFill>
                  <a:schemeClr val="bg1"/>
                </a:solidFill>
              </a:defRPr>
            </a:lvl1pPr>
          </a:lstStyle>
          <a:p>
            <a:fld id="{678A195E-003E-43AC-8704-E463F62DCE31}" type="slidenum">
              <a:rPr lang="fr-FR" smtClean="0"/>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236296" y="1340768"/>
            <a:ext cx="1450504" cy="4785395"/>
          </a:xfrm>
        </p:spPr>
        <p:txBody>
          <a:bodyPr vert="eaVert"/>
          <a:lstStyle>
            <a:lvl1pPr>
              <a:defRPr sz="2800">
                <a:solidFill>
                  <a:srgbClr val="03468A"/>
                </a:solidFill>
              </a:defRPr>
            </a:lvl1pPr>
          </a:lstStyle>
          <a:p>
            <a:r>
              <a:rPr lang="fr-FR" noProof="0" smtClean="0"/>
              <a:t>Cliquez pour modifier le style du titre</a:t>
            </a:r>
            <a:endParaRPr lang="fr-FR" noProof="0" dirty="0"/>
          </a:p>
        </p:txBody>
      </p:sp>
      <p:sp>
        <p:nvSpPr>
          <p:cNvPr id="3" name="Espace réservé du texte vertical 2"/>
          <p:cNvSpPr>
            <a:spLocks noGrp="1"/>
          </p:cNvSpPr>
          <p:nvPr>
            <p:ph type="body" orient="vert" idx="1"/>
          </p:nvPr>
        </p:nvSpPr>
        <p:spPr>
          <a:xfrm>
            <a:off x="457200" y="1340768"/>
            <a:ext cx="6707088" cy="4785395"/>
          </a:xfrm>
        </p:spPr>
        <p:txBody>
          <a:bodyPr vert="eaVert"/>
          <a:lstStyle>
            <a:lvl1pPr>
              <a:buFont typeface="Arial" pitchFamily="34" charset="0"/>
              <a:buChar char="•"/>
              <a:defRPr sz="2400">
                <a:solidFill>
                  <a:srgbClr val="03468A"/>
                </a:solidFill>
              </a:defRPr>
            </a:lvl1pPr>
            <a:lvl2pPr>
              <a:buFont typeface="Arial" pitchFamily="34" charset="0"/>
              <a:buChar char="•"/>
              <a:defRPr sz="2000">
                <a:solidFill>
                  <a:srgbClr val="03468A"/>
                </a:solidFill>
              </a:defRPr>
            </a:lvl2pPr>
            <a:lvl3pPr>
              <a:buFont typeface="Arial" pitchFamily="34" charset="0"/>
              <a:buChar char="•"/>
              <a:defRPr sz="2000">
                <a:solidFill>
                  <a:srgbClr val="03468A"/>
                </a:solidFill>
              </a:defRPr>
            </a:lvl3pPr>
            <a:lvl4pPr>
              <a:buFont typeface="Arial" pitchFamily="34" charset="0"/>
              <a:buChar char="•"/>
              <a:defRPr sz="1800">
                <a:solidFill>
                  <a:srgbClr val="03468A"/>
                </a:solidFill>
              </a:defRPr>
            </a:lvl4pPr>
            <a:lvl5pPr>
              <a:buFont typeface="Arial" pitchFamily="34" charset="0"/>
              <a:buChar char="•"/>
              <a:defRPr sz="1800">
                <a:solidFill>
                  <a:srgbClr val="03468A"/>
                </a:solidFill>
              </a:defRPr>
            </a:lvl5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dirty="0"/>
          </a:p>
        </p:txBody>
      </p:sp>
      <p:sp>
        <p:nvSpPr>
          <p:cNvPr id="8" name="Ellipse 7"/>
          <p:cNvSpPr/>
          <p:nvPr/>
        </p:nvSpPr>
        <p:spPr>
          <a:xfrm>
            <a:off x="8460432" y="6165304"/>
            <a:ext cx="576000" cy="576000"/>
          </a:xfrm>
          <a:prstGeom prst="ellipse">
            <a:avLst/>
          </a:prstGeom>
          <a:solidFill>
            <a:srgbClr val="A7A9AF"/>
          </a:solidFill>
          <a:ln>
            <a:solidFill>
              <a:srgbClr val="A7A9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e la date 3"/>
          <p:cNvSpPr>
            <a:spLocks noGrp="1"/>
          </p:cNvSpPr>
          <p:nvPr>
            <p:ph type="dt" sz="half" idx="10"/>
          </p:nvPr>
        </p:nvSpPr>
        <p:spPr>
          <a:xfrm>
            <a:off x="144016" y="6453336"/>
            <a:ext cx="1259632" cy="332656"/>
          </a:xfrm>
        </p:spPr>
        <p:txBody>
          <a:bodyPr vert="horz" lIns="91440" tIns="45720" rIns="91440" bIns="45720" rtlCol="0" anchor="ctr"/>
          <a:lstStyle>
            <a:lvl1pPr marL="0" algn="ctr" defTabSz="914400" rtl="0" eaLnBrk="1" latinLnBrk="0" hangingPunct="1">
              <a:defRPr lang="fr-FR" sz="1400" b="0" kern="1200" smtClean="0">
                <a:solidFill>
                  <a:srgbClr val="5D5F67"/>
                </a:solidFill>
                <a:latin typeface="+mn-lt"/>
                <a:ea typeface="+mn-ea"/>
                <a:cs typeface="+mn-cs"/>
              </a:defRPr>
            </a:lvl1pPr>
          </a:lstStyle>
          <a:p>
            <a:r>
              <a:rPr lang="fr-FR" smtClean="0"/>
              <a:t>Paris, INRA 24/09/2018</a:t>
            </a:r>
            <a:endParaRPr lang="fr-FR"/>
          </a:p>
        </p:txBody>
      </p:sp>
      <p:sp>
        <p:nvSpPr>
          <p:cNvPr id="10" name="Espace réservé du pied de page 4"/>
          <p:cNvSpPr>
            <a:spLocks noGrp="1"/>
          </p:cNvSpPr>
          <p:nvPr>
            <p:ph type="ftr" sz="quarter" idx="11"/>
          </p:nvPr>
        </p:nvSpPr>
        <p:spPr>
          <a:xfrm>
            <a:off x="1259632" y="6356350"/>
            <a:ext cx="6912768" cy="501650"/>
          </a:xfrm>
        </p:spPr>
        <p:txBody>
          <a:bodyPr/>
          <a:lstStyle>
            <a:lvl1pPr>
              <a:defRPr sz="1400" b="0">
                <a:solidFill>
                  <a:srgbClr val="5D5F67"/>
                </a:solidFill>
              </a:defRPr>
            </a:lvl1pPr>
          </a:lstStyle>
          <a:p>
            <a:r>
              <a:rPr lang="fr-FR" smtClean="0"/>
              <a:t>ECOFORUM XXV « Quel climat et quelles forêts au XXIIème siècle ? »</a:t>
            </a:r>
            <a:endParaRPr lang="fr-FR"/>
          </a:p>
        </p:txBody>
      </p:sp>
      <p:sp>
        <p:nvSpPr>
          <p:cNvPr id="11" name="Ellipse 10"/>
          <p:cNvSpPr/>
          <p:nvPr/>
        </p:nvSpPr>
        <p:spPr>
          <a:xfrm>
            <a:off x="8533002" y="6252908"/>
            <a:ext cx="576000" cy="576064"/>
          </a:xfrm>
          <a:prstGeom prst="ellipse">
            <a:avLst/>
          </a:prstGeom>
          <a:solidFill>
            <a:srgbClr val="5D5F67"/>
          </a:solidFill>
          <a:ln>
            <a:solidFill>
              <a:srgbClr val="5D5F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numéro de diapositive 5"/>
          <p:cNvSpPr>
            <a:spLocks noGrp="1"/>
          </p:cNvSpPr>
          <p:nvPr>
            <p:ph type="sldNum" sz="quarter" idx="12"/>
          </p:nvPr>
        </p:nvSpPr>
        <p:spPr>
          <a:xfrm>
            <a:off x="8114344" y="6352862"/>
            <a:ext cx="971600" cy="380891"/>
          </a:xfrm>
        </p:spPr>
        <p:txBody>
          <a:bodyPr/>
          <a:lstStyle>
            <a:lvl1pPr>
              <a:defRPr>
                <a:solidFill>
                  <a:schemeClr val="bg1"/>
                </a:solidFill>
              </a:defRPr>
            </a:lvl1pPr>
          </a:lstStyle>
          <a:p>
            <a:fld id="{678A195E-003E-43AC-8704-E463F62DCE31}" type="slidenum">
              <a:rPr lang="fr-FR" smtClean="0"/>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ans_Logo">
    <p:spTree>
      <p:nvGrpSpPr>
        <p:cNvPr id="1" name=""/>
        <p:cNvGrpSpPr/>
        <p:nvPr/>
      </p:nvGrpSpPr>
      <p:grpSpPr>
        <a:xfrm>
          <a:off x="0" y="0"/>
          <a:ext cx="0" cy="0"/>
          <a:chOff x="0" y="0"/>
          <a:chExt cx="0" cy="0"/>
        </a:xfrm>
      </p:grpSpPr>
      <p:sp>
        <p:nvSpPr>
          <p:cNvPr id="10" name="Espace réservé du contenu 2"/>
          <p:cNvSpPr>
            <a:spLocks noGrp="1"/>
          </p:cNvSpPr>
          <p:nvPr>
            <p:ph idx="1"/>
          </p:nvPr>
        </p:nvSpPr>
        <p:spPr>
          <a:xfrm>
            <a:off x="611560" y="1556792"/>
            <a:ext cx="8532440" cy="4824536"/>
          </a:xfrm>
        </p:spPr>
        <p:txBody>
          <a:bodyPr/>
          <a:lstStyle>
            <a:lvl1pPr>
              <a:buSzPct val="100000"/>
              <a:buFont typeface="Arial" pitchFamily="34" charset="0"/>
              <a:buChar char="•"/>
              <a:defRPr sz="2000">
                <a:solidFill>
                  <a:srgbClr val="03468A"/>
                </a:solidFill>
              </a:defRPr>
            </a:lvl1pPr>
            <a:lvl2pPr>
              <a:buSzPct val="100000"/>
              <a:buFont typeface="Arial" pitchFamily="34" charset="0"/>
              <a:buChar char="•"/>
              <a:defRPr sz="2000">
                <a:solidFill>
                  <a:srgbClr val="03468A"/>
                </a:solidFill>
              </a:defRPr>
            </a:lvl2pPr>
            <a:lvl3pPr>
              <a:buSzPct val="100000"/>
              <a:buFont typeface="Arial" pitchFamily="34" charset="0"/>
              <a:buChar char="•"/>
              <a:defRPr sz="1800">
                <a:solidFill>
                  <a:srgbClr val="03468A"/>
                </a:solidFill>
              </a:defRPr>
            </a:lvl3pPr>
            <a:lvl4pPr>
              <a:buSzPct val="100000"/>
              <a:buFont typeface="Arial" pitchFamily="34" charset="0"/>
              <a:buChar char="•"/>
              <a:defRPr sz="1800">
                <a:solidFill>
                  <a:srgbClr val="03468A"/>
                </a:solidFill>
              </a:defRPr>
            </a:lvl4pPr>
            <a:lvl5pPr>
              <a:buSzPct val="100000"/>
              <a:buFont typeface="Arial" pitchFamily="34" charset="0"/>
              <a:buChar char="•"/>
              <a:defRPr sz="1800">
                <a:solidFill>
                  <a:srgbClr val="03468A"/>
                </a:solidFill>
              </a:defRPr>
            </a:lvl5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dirty="0"/>
          </a:p>
        </p:txBody>
      </p:sp>
      <p:sp>
        <p:nvSpPr>
          <p:cNvPr id="27" name="Rectangle 26"/>
          <p:cNvSpPr/>
          <p:nvPr/>
        </p:nvSpPr>
        <p:spPr>
          <a:xfrm>
            <a:off x="0" y="0"/>
            <a:ext cx="9144000" cy="1080000"/>
          </a:xfrm>
          <a:prstGeom prst="rect">
            <a:avLst/>
          </a:prstGeom>
          <a:solidFill>
            <a:srgbClr val="034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Titre 1"/>
          <p:cNvSpPr>
            <a:spLocks noGrp="1"/>
          </p:cNvSpPr>
          <p:nvPr>
            <p:ph type="title"/>
          </p:nvPr>
        </p:nvSpPr>
        <p:spPr>
          <a:xfrm>
            <a:off x="1619672" y="0"/>
            <a:ext cx="7524328" cy="1080120"/>
          </a:xfrm>
        </p:spPr>
        <p:txBody>
          <a:bodyPr>
            <a:noAutofit/>
          </a:bodyPr>
          <a:lstStyle>
            <a:lvl1pPr marL="0" indent="0" algn="r">
              <a:defRPr sz="2600" b="1" cap="none" baseline="0">
                <a:solidFill>
                  <a:schemeClr val="bg1"/>
                </a:solidFill>
              </a:defRPr>
            </a:lvl1pPr>
          </a:lstStyle>
          <a:p>
            <a:r>
              <a:rPr lang="fr-FR" noProof="0" smtClean="0"/>
              <a:t>Cliquez pour modifier le style du titre</a:t>
            </a:r>
            <a:endParaRPr lang="fr-FR" noProof="0" dirty="0"/>
          </a:p>
        </p:txBody>
      </p:sp>
      <p:pic>
        <p:nvPicPr>
          <p:cNvPr id="29" name="Picture 2" descr="E:\Annab_Ecofor\06Ecofor_fonctionnement_general\LOGOS\Logo ecofor.jpg"/>
          <p:cNvPicPr>
            <a:picLocks noChangeAspect="1" noChangeArrowheads="1"/>
          </p:cNvPicPr>
          <p:nvPr/>
        </p:nvPicPr>
        <p:blipFill>
          <a:blip r:embed="rId2" cstate="print"/>
          <a:srcRect/>
          <a:stretch>
            <a:fillRect/>
          </a:stretch>
        </p:blipFill>
        <p:spPr bwMode="auto">
          <a:xfrm>
            <a:off x="0" y="0"/>
            <a:ext cx="1712280" cy="1080000"/>
          </a:xfrm>
          <a:prstGeom prst="rect">
            <a:avLst/>
          </a:prstGeom>
          <a:noFill/>
        </p:spPr>
      </p:pic>
      <p:sp>
        <p:nvSpPr>
          <p:cNvPr id="11" name="Ellipse 10"/>
          <p:cNvSpPr/>
          <p:nvPr/>
        </p:nvSpPr>
        <p:spPr>
          <a:xfrm>
            <a:off x="8460432" y="6165304"/>
            <a:ext cx="576000" cy="576000"/>
          </a:xfrm>
          <a:prstGeom prst="ellipse">
            <a:avLst/>
          </a:prstGeom>
          <a:solidFill>
            <a:srgbClr val="A7A9AF"/>
          </a:solidFill>
          <a:ln>
            <a:solidFill>
              <a:srgbClr val="A7A9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e la date 3"/>
          <p:cNvSpPr>
            <a:spLocks noGrp="1"/>
          </p:cNvSpPr>
          <p:nvPr>
            <p:ph type="dt" sz="half" idx="10"/>
          </p:nvPr>
        </p:nvSpPr>
        <p:spPr>
          <a:xfrm>
            <a:off x="144016" y="6453336"/>
            <a:ext cx="1259632" cy="332656"/>
          </a:xfrm>
        </p:spPr>
        <p:txBody>
          <a:bodyPr vert="horz" lIns="91440" tIns="45720" rIns="91440" bIns="45720" rtlCol="0" anchor="ctr"/>
          <a:lstStyle>
            <a:lvl1pPr marL="0" algn="ctr" defTabSz="914400" rtl="0" eaLnBrk="1" latinLnBrk="0" hangingPunct="1">
              <a:defRPr lang="fr-FR" sz="1400" b="0" kern="1200" smtClean="0">
                <a:solidFill>
                  <a:srgbClr val="5D5F67"/>
                </a:solidFill>
                <a:latin typeface="+mn-lt"/>
                <a:ea typeface="+mn-ea"/>
                <a:cs typeface="+mn-cs"/>
              </a:defRPr>
            </a:lvl1pPr>
          </a:lstStyle>
          <a:p>
            <a:r>
              <a:rPr lang="fr-FR" smtClean="0"/>
              <a:t>Paris, INRA 24/09/2018</a:t>
            </a:r>
            <a:endParaRPr lang="fr-FR"/>
          </a:p>
        </p:txBody>
      </p:sp>
      <p:sp>
        <p:nvSpPr>
          <p:cNvPr id="13" name="Espace réservé du pied de page 4"/>
          <p:cNvSpPr>
            <a:spLocks noGrp="1"/>
          </p:cNvSpPr>
          <p:nvPr>
            <p:ph type="ftr" sz="quarter" idx="11"/>
          </p:nvPr>
        </p:nvSpPr>
        <p:spPr>
          <a:xfrm>
            <a:off x="1259632" y="6356350"/>
            <a:ext cx="6912768" cy="501650"/>
          </a:xfrm>
        </p:spPr>
        <p:txBody>
          <a:bodyPr/>
          <a:lstStyle>
            <a:lvl1pPr>
              <a:defRPr sz="1400" b="0">
                <a:solidFill>
                  <a:srgbClr val="5D5F67"/>
                </a:solidFill>
              </a:defRPr>
            </a:lvl1pPr>
          </a:lstStyle>
          <a:p>
            <a:r>
              <a:rPr lang="fr-FR" smtClean="0"/>
              <a:t>ECOFORUM XXV « Quel climat et quelles forêts au XXIIème siècle ? »</a:t>
            </a:r>
            <a:endParaRPr lang="fr-FR"/>
          </a:p>
        </p:txBody>
      </p:sp>
      <p:sp>
        <p:nvSpPr>
          <p:cNvPr id="14" name="Ellipse 13"/>
          <p:cNvSpPr/>
          <p:nvPr/>
        </p:nvSpPr>
        <p:spPr>
          <a:xfrm>
            <a:off x="8533002" y="6252908"/>
            <a:ext cx="576000" cy="576064"/>
          </a:xfrm>
          <a:prstGeom prst="ellipse">
            <a:avLst/>
          </a:prstGeom>
          <a:solidFill>
            <a:srgbClr val="5D5F67"/>
          </a:solidFill>
          <a:ln>
            <a:solidFill>
              <a:srgbClr val="5D5F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numéro de diapositive 5"/>
          <p:cNvSpPr>
            <a:spLocks noGrp="1"/>
          </p:cNvSpPr>
          <p:nvPr>
            <p:ph type="sldNum" sz="quarter" idx="12"/>
          </p:nvPr>
        </p:nvSpPr>
        <p:spPr>
          <a:xfrm>
            <a:off x="8114344" y="6352862"/>
            <a:ext cx="971600" cy="380891"/>
          </a:xfrm>
        </p:spPr>
        <p:txBody>
          <a:bodyPr/>
          <a:lstStyle>
            <a:lvl1pPr>
              <a:defRPr>
                <a:solidFill>
                  <a:schemeClr val="bg1"/>
                </a:solidFill>
              </a:defRPr>
            </a:lvl1pPr>
          </a:lstStyle>
          <a:p>
            <a:fld id="{678A195E-003E-43AC-8704-E463F62DCE31}" type="slidenum">
              <a:rPr lang="fr-FR" smtClean="0"/>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remerciements">
    <p:spTree>
      <p:nvGrpSpPr>
        <p:cNvPr id="1" name=""/>
        <p:cNvGrpSpPr/>
        <p:nvPr/>
      </p:nvGrpSpPr>
      <p:grpSpPr>
        <a:xfrm>
          <a:off x="0" y="0"/>
          <a:ext cx="0" cy="0"/>
          <a:chOff x="0" y="0"/>
          <a:chExt cx="0" cy="0"/>
        </a:xfrm>
      </p:grpSpPr>
      <p:sp>
        <p:nvSpPr>
          <p:cNvPr id="11" name="Espace réservé du contenu 10"/>
          <p:cNvSpPr>
            <a:spLocks noGrp="1"/>
          </p:cNvSpPr>
          <p:nvPr>
            <p:ph sz="quarter" idx="13"/>
          </p:nvPr>
        </p:nvSpPr>
        <p:spPr>
          <a:xfrm>
            <a:off x="1907704" y="260648"/>
            <a:ext cx="7236296" cy="1007566"/>
          </a:xfrm>
        </p:spPr>
        <p:txBody>
          <a:bodyPr/>
          <a:lstStyle>
            <a:lvl1pPr algn="r">
              <a:buNone/>
              <a:defRPr>
                <a:solidFill>
                  <a:srgbClr val="03468A"/>
                </a:solidFill>
              </a:defRPr>
            </a:lvl1pPr>
            <a:lvl2pPr algn="ctr">
              <a:buNone/>
              <a:defRPr>
                <a:solidFill>
                  <a:schemeClr val="tx1">
                    <a:lumMod val="75000"/>
                    <a:lumOff val="25000"/>
                  </a:schemeClr>
                </a:solidFill>
              </a:defRPr>
            </a:lvl2pPr>
            <a:lvl3pPr algn="ctr">
              <a:buNone/>
              <a:defRPr>
                <a:solidFill>
                  <a:schemeClr val="tx1">
                    <a:lumMod val="75000"/>
                    <a:lumOff val="25000"/>
                  </a:schemeClr>
                </a:solidFill>
              </a:defRPr>
            </a:lvl3pPr>
            <a:lvl4pPr algn="ctr">
              <a:buNone/>
              <a:defRPr>
                <a:solidFill>
                  <a:schemeClr val="tx1">
                    <a:lumMod val="75000"/>
                    <a:lumOff val="25000"/>
                  </a:schemeClr>
                </a:solidFill>
              </a:defRPr>
            </a:lvl4pPr>
            <a:lvl5pPr algn="ctr">
              <a:buNone/>
              <a:defRPr>
                <a:solidFill>
                  <a:schemeClr val="tx1">
                    <a:lumMod val="75000"/>
                    <a:lumOff val="25000"/>
                  </a:schemeClr>
                </a:solidFill>
              </a:defRPr>
            </a:lvl5pPr>
          </a:lstStyle>
          <a:p>
            <a:pPr lvl="0"/>
            <a:r>
              <a:rPr lang="fr-FR" smtClean="0"/>
              <a:t>Cliquez pour modifier les styles du texte du masque</a:t>
            </a:r>
          </a:p>
        </p:txBody>
      </p:sp>
      <p:grpSp>
        <p:nvGrpSpPr>
          <p:cNvPr id="2" name="Groupe 11"/>
          <p:cNvGrpSpPr/>
          <p:nvPr/>
        </p:nvGrpSpPr>
        <p:grpSpPr>
          <a:xfrm>
            <a:off x="2015716" y="1196752"/>
            <a:ext cx="5112568" cy="5040560"/>
            <a:chOff x="1187624" y="188640"/>
            <a:chExt cx="6513425" cy="6408712"/>
          </a:xfrm>
        </p:grpSpPr>
        <p:sp>
          <p:nvSpPr>
            <p:cNvPr id="13" name="Ellipse 12"/>
            <p:cNvSpPr/>
            <p:nvPr/>
          </p:nvSpPr>
          <p:spPr>
            <a:xfrm>
              <a:off x="1259632" y="188640"/>
              <a:ext cx="6408712" cy="64087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descr="CNPF_Nlogo_2013.jpg"/>
            <p:cNvPicPr>
              <a:picLocks noChangeAspect="1"/>
            </p:cNvPicPr>
            <p:nvPr/>
          </p:nvPicPr>
          <p:blipFill>
            <a:blip r:embed="rId2" cstate="print"/>
            <a:stretch>
              <a:fillRect/>
            </a:stretch>
          </p:blipFill>
          <p:spPr>
            <a:xfrm>
              <a:off x="1475656" y="4293096"/>
              <a:ext cx="864096" cy="743612"/>
            </a:xfrm>
            <a:prstGeom prst="rect">
              <a:avLst/>
            </a:prstGeom>
          </p:spPr>
        </p:pic>
        <p:pic>
          <p:nvPicPr>
            <p:cNvPr id="15" name="Image 14" descr="IGN_niou.jpg"/>
            <p:cNvPicPr>
              <a:picLocks noChangeAspect="1"/>
            </p:cNvPicPr>
            <p:nvPr/>
          </p:nvPicPr>
          <p:blipFill>
            <a:blip r:embed="rId3" cstate="print"/>
            <a:stretch>
              <a:fillRect/>
            </a:stretch>
          </p:blipFill>
          <p:spPr>
            <a:xfrm>
              <a:off x="1187624" y="2976616"/>
              <a:ext cx="949630" cy="1008112"/>
            </a:xfrm>
            <a:prstGeom prst="rect">
              <a:avLst/>
            </a:prstGeom>
          </p:spPr>
        </p:pic>
        <p:pic>
          <p:nvPicPr>
            <p:cNvPr id="16" name="Image 15" descr="logo_cnrs.jpg"/>
            <p:cNvPicPr>
              <a:picLocks noChangeAspect="1"/>
            </p:cNvPicPr>
            <p:nvPr/>
          </p:nvPicPr>
          <p:blipFill>
            <a:blip r:embed="rId4" cstate="print"/>
            <a:stretch>
              <a:fillRect/>
            </a:stretch>
          </p:blipFill>
          <p:spPr>
            <a:xfrm>
              <a:off x="6660232" y="2955801"/>
              <a:ext cx="936104" cy="1049740"/>
            </a:xfrm>
            <a:prstGeom prst="rect">
              <a:avLst/>
            </a:prstGeom>
          </p:spPr>
        </p:pic>
        <p:pic>
          <p:nvPicPr>
            <p:cNvPr id="17" name="Image 16" descr="LOGO MAAF 2012 COUL.BMP"/>
            <p:cNvPicPr>
              <a:picLocks noChangeAspect="1"/>
            </p:cNvPicPr>
            <p:nvPr/>
          </p:nvPicPr>
          <p:blipFill>
            <a:blip r:embed="rId5" cstate="print"/>
            <a:srcRect b="48427"/>
            <a:stretch>
              <a:fillRect/>
            </a:stretch>
          </p:blipFill>
          <p:spPr>
            <a:xfrm>
              <a:off x="3821700" y="260649"/>
              <a:ext cx="1362804" cy="900960"/>
            </a:xfrm>
            <a:prstGeom prst="rect">
              <a:avLst/>
            </a:prstGeom>
          </p:spPr>
        </p:pic>
        <p:pic>
          <p:nvPicPr>
            <p:cNvPr id="18" name="Image 17" descr="LOG_sig.jpg"/>
            <p:cNvPicPr>
              <a:picLocks noChangeAspect="1"/>
            </p:cNvPicPr>
            <p:nvPr/>
          </p:nvPicPr>
          <p:blipFill>
            <a:blip r:embed="rId6" cstate="print"/>
            <a:stretch>
              <a:fillRect/>
            </a:stretch>
          </p:blipFill>
          <p:spPr>
            <a:xfrm>
              <a:off x="5926215" y="4365104"/>
              <a:ext cx="1742129" cy="720080"/>
            </a:xfrm>
            <a:prstGeom prst="rect">
              <a:avLst/>
            </a:prstGeom>
          </p:spPr>
        </p:pic>
        <p:pic>
          <p:nvPicPr>
            <p:cNvPr id="19" name="Image 18" descr="IRD-moyen.jpg"/>
            <p:cNvPicPr>
              <a:picLocks noChangeAspect="1"/>
            </p:cNvPicPr>
            <p:nvPr/>
          </p:nvPicPr>
          <p:blipFill>
            <a:blip r:embed="rId7" cstate="print"/>
            <a:stretch>
              <a:fillRect/>
            </a:stretch>
          </p:blipFill>
          <p:spPr>
            <a:xfrm>
              <a:off x="5652120" y="5373216"/>
              <a:ext cx="1347555" cy="715516"/>
            </a:xfrm>
            <a:prstGeom prst="rect">
              <a:avLst/>
            </a:prstGeom>
          </p:spPr>
        </p:pic>
        <p:pic>
          <p:nvPicPr>
            <p:cNvPr id="20" name="Image 19" descr="logoONF.PNG"/>
            <p:cNvPicPr>
              <a:picLocks noChangeAspect="1"/>
            </p:cNvPicPr>
            <p:nvPr/>
          </p:nvPicPr>
          <p:blipFill>
            <a:blip r:embed="rId8" cstate="print"/>
            <a:stretch>
              <a:fillRect/>
            </a:stretch>
          </p:blipFill>
          <p:spPr>
            <a:xfrm>
              <a:off x="6012160" y="1988840"/>
              <a:ext cx="1688889" cy="660318"/>
            </a:xfrm>
            <a:prstGeom prst="rect">
              <a:avLst/>
            </a:prstGeom>
          </p:spPr>
        </p:pic>
        <p:pic>
          <p:nvPicPr>
            <p:cNvPr id="21" name="Image 20" descr="Logo AGROPARISTECH5.GIF"/>
            <p:cNvPicPr>
              <a:picLocks noChangeAspect="1"/>
            </p:cNvPicPr>
            <p:nvPr/>
          </p:nvPicPr>
          <p:blipFill>
            <a:blip r:embed="rId9" cstate="print"/>
            <a:stretch>
              <a:fillRect/>
            </a:stretch>
          </p:blipFill>
          <p:spPr>
            <a:xfrm>
              <a:off x="3563889" y="5949279"/>
              <a:ext cx="1878425" cy="496441"/>
            </a:xfrm>
            <a:prstGeom prst="rect">
              <a:avLst/>
            </a:prstGeom>
          </p:spPr>
        </p:pic>
        <p:pic>
          <p:nvPicPr>
            <p:cNvPr id="22" name="Image 21" descr="EcoforNew.jpg"/>
            <p:cNvPicPr>
              <a:picLocks noChangeAspect="1"/>
            </p:cNvPicPr>
            <p:nvPr/>
          </p:nvPicPr>
          <p:blipFill>
            <a:blip r:embed="rId10" cstate="print"/>
            <a:stretch>
              <a:fillRect/>
            </a:stretch>
          </p:blipFill>
          <p:spPr>
            <a:xfrm>
              <a:off x="3683952" y="2966321"/>
              <a:ext cx="1638300" cy="1028700"/>
            </a:xfrm>
            <a:prstGeom prst="rect">
              <a:avLst/>
            </a:prstGeom>
          </p:spPr>
        </p:pic>
        <p:pic>
          <p:nvPicPr>
            <p:cNvPr id="23" name="Image 22" descr="LogoMnhn.jpg"/>
            <p:cNvPicPr>
              <a:picLocks noChangeAspect="1"/>
            </p:cNvPicPr>
            <p:nvPr/>
          </p:nvPicPr>
          <p:blipFill>
            <a:blip r:embed="rId11" cstate="print"/>
            <a:stretch>
              <a:fillRect/>
            </a:stretch>
          </p:blipFill>
          <p:spPr>
            <a:xfrm>
              <a:off x="2526424" y="476672"/>
              <a:ext cx="965456" cy="1108683"/>
            </a:xfrm>
            <a:prstGeom prst="rect">
              <a:avLst/>
            </a:prstGeom>
          </p:spPr>
        </p:pic>
        <p:pic>
          <p:nvPicPr>
            <p:cNvPr id="24" name="Image 23"/>
            <p:cNvPicPr/>
            <p:nvPr/>
          </p:nvPicPr>
          <p:blipFill>
            <a:blip r:embed="rId12" cstate="print"/>
            <a:srcRect/>
            <a:stretch>
              <a:fillRect/>
            </a:stretch>
          </p:blipFill>
          <p:spPr bwMode="auto">
            <a:xfrm>
              <a:off x="2267744" y="5221188"/>
              <a:ext cx="1008112" cy="872108"/>
            </a:xfrm>
            <a:prstGeom prst="rect">
              <a:avLst/>
            </a:prstGeom>
            <a:noFill/>
          </p:spPr>
        </p:pic>
        <p:pic>
          <p:nvPicPr>
            <p:cNvPr id="25" name="Image 24" descr="fcba"/>
            <p:cNvPicPr/>
            <p:nvPr/>
          </p:nvPicPr>
          <p:blipFill>
            <a:blip r:embed="rId13" cstate="print"/>
            <a:srcRect/>
            <a:stretch>
              <a:fillRect/>
            </a:stretch>
          </p:blipFill>
          <p:spPr bwMode="auto">
            <a:xfrm>
              <a:off x="1475656" y="1772816"/>
              <a:ext cx="1008112" cy="904156"/>
            </a:xfrm>
            <a:prstGeom prst="rect">
              <a:avLst/>
            </a:prstGeom>
            <a:noFill/>
          </p:spPr>
        </p:pic>
        <p:pic>
          <p:nvPicPr>
            <p:cNvPr id="26" name="Image 25" descr="logo_INRA_new.png"/>
            <p:cNvPicPr>
              <a:picLocks noChangeAspect="1"/>
            </p:cNvPicPr>
            <p:nvPr/>
          </p:nvPicPr>
          <p:blipFill>
            <a:blip r:embed="rId14" cstate="print"/>
            <a:stretch>
              <a:fillRect/>
            </a:stretch>
          </p:blipFill>
          <p:spPr>
            <a:xfrm>
              <a:off x="5292080" y="836712"/>
              <a:ext cx="1751174" cy="782191"/>
            </a:xfrm>
            <a:prstGeom prst="rect">
              <a:avLst/>
            </a:prstGeom>
          </p:spPr>
        </p:pic>
      </p:grpSp>
      <p:sp>
        <p:nvSpPr>
          <p:cNvPr id="27" name="Ellipse 26"/>
          <p:cNvSpPr/>
          <p:nvPr/>
        </p:nvSpPr>
        <p:spPr>
          <a:xfrm>
            <a:off x="8460432" y="6165304"/>
            <a:ext cx="576000" cy="576000"/>
          </a:xfrm>
          <a:prstGeom prst="ellipse">
            <a:avLst/>
          </a:prstGeom>
          <a:solidFill>
            <a:srgbClr val="A7A9AF"/>
          </a:solidFill>
          <a:ln>
            <a:solidFill>
              <a:srgbClr val="A7A9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space réservé de la date 3"/>
          <p:cNvSpPr>
            <a:spLocks noGrp="1"/>
          </p:cNvSpPr>
          <p:nvPr>
            <p:ph type="dt" sz="half" idx="10"/>
          </p:nvPr>
        </p:nvSpPr>
        <p:spPr>
          <a:xfrm>
            <a:off x="144016" y="6453336"/>
            <a:ext cx="1259632" cy="332656"/>
          </a:xfrm>
        </p:spPr>
        <p:txBody>
          <a:bodyPr vert="horz" lIns="91440" tIns="45720" rIns="91440" bIns="45720" rtlCol="0" anchor="ctr"/>
          <a:lstStyle>
            <a:lvl1pPr marL="0" algn="ctr" defTabSz="914400" rtl="0" eaLnBrk="1" latinLnBrk="0" hangingPunct="1">
              <a:defRPr lang="fr-FR" sz="1400" b="0" kern="1200" smtClean="0">
                <a:solidFill>
                  <a:srgbClr val="5D5F67"/>
                </a:solidFill>
                <a:latin typeface="+mn-lt"/>
                <a:ea typeface="+mn-ea"/>
                <a:cs typeface="+mn-cs"/>
              </a:defRPr>
            </a:lvl1pPr>
          </a:lstStyle>
          <a:p>
            <a:r>
              <a:rPr lang="fr-FR" smtClean="0"/>
              <a:t>Paris, INRA 24/09/2018</a:t>
            </a:r>
            <a:endParaRPr lang="fr-FR"/>
          </a:p>
        </p:txBody>
      </p:sp>
      <p:sp>
        <p:nvSpPr>
          <p:cNvPr id="29" name="Espace réservé du pied de page 4"/>
          <p:cNvSpPr>
            <a:spLocks noGrp="1"/>
          </p:cNvSpPr>
          <p:nvPr>
            <p:ph type="ftr" sz="quarter" idx="11"/>
          </p:nvPr>
        </p:nvSpPr>
        <p:spPr>
          <a:xfrm>
            <a:off x="1259632" y="6356350"/>
            <a:ext cx="6912768" cy="501650"/>
          </a:xfrm>
        </p:spPr>
        <p:txBody>
          <a:bodyPr/>
          <a:lstStyle>
            <a:lvl1pPr>
              <a:defRPr sz="1400" b="0">
                <a:solidFill>
                  <a:srgbClr val="5D5F67"/>
                </a:solidFill>
              </a:defRPr>
            </a:lvl1pPr>
          </a:lstStyle>
          <a:p>
            <a:r>
              <a:rPr lang="fr-FR" smtClean="0"/>
              <a:t>ECOFORUM XXV « Quel climat et quelles forêts au XXIIème siècle ? »</a:t>
            </a:r>
            <a:endParaRPr lang="fr-FR"/>
          </a:p>
        </p:txBody>
      </p:sp>
      <p:sp>
        <p:nvSpPr>
          <p:cNvPr id="30" name="Ellipse 29"/>
          <p:cNvSpPr/>
          <p:nvPr/>
        </p:nvSpPr>
        <p:spPr>
          <a:xfrm>
            <a:off x="8533002" y="6252908"/>
            <a:ext cx="576000" cy="576064"/>
          </a:xfrm>
          <a:prstGeom prst="ellipse">
            <a:avLst/>
          </a:prstGeom>
          <a:solidFill>
            <a:srgbClr val="5D5F67"/>
          </a:solidFill>
          <a:ln>
            <a:solidFill>
              <a:srgbClr val="5D5F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space réservé du numéro de diapositive 5"/>
          <p:cNvSpPr>
            <a:spLocks noGrp="1"/>
          </p:cNvSpPr>
          <p:nvPr>
            <p:ph type="sldNum" sz="quarter" idx="12"/>
          </p:nvPr>
        </p:nvSpPr>
        <p:spPr>
          <a:xfrm>
            <a:off x="8114344" y="6352862"/>
            <a:ext cx="971600" cy="380891"/>
          </a:xfrm>
        </p:spPr>
        <p:txBody>
          <a:bodyPr/>
          <a:lstStyle>
            <a:lvl1pPr>
              <a:defRPr>
                <a:solidFill>
                  <a:schemeClr val="bg1"/>
                </a:solidFill>
              </a:defRPr>
            </a:lvl1pPr>
          </a:lstStyle>
          <a:p>
            <a:fld id="{678A195E-003E-43AC-8704-E463F62DCE31}" type="slidenum">
              <a:rPr lang="fr-FR" smtClean="0"/>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defRPr>
                <a:solidFill>
                  <a:srgbClr val="03468A"/>
                </a:solidFill>
              </a:defRPr>
            </a:lvl1pPr>
          </a:lstStyle>
          <a:p>
            <a:r>
              <a:rPr lang="fr-FR" smtClean="0"/>
              <a:t>Cliquez pour modifier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rgbClr val="03468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a:p>
        </p:txBody>
      </p:sp>
      <p:sp>
        <p:nvSpPr>
          <p:cNvPr id="8" name="Ellipse 7"/>
          <p:cNvSpPr/>
          <p:nvPr/>
        </p:nvSpPr>
        <p:spPr>
          <a:xfrm>
            <a:off x="8460432" y="6165304"/>
            <a:ext cx="576000" cy="576000"/>
          </a:xfrm>
          <a:prstGeom prst="ellipse">
            <a:avLst/>
          </a:prstGeom>
          <a:solidFill>
            <a:srgbClr val="A7A9AF"/>
          </a:solidFill>
          <a:ln>
            <a:solidFill>
              <a:srgbClr val="A7A9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e la date 3"/>
          <p:cNvSpPr>
            <a:spLocks noGrp="1"/>
          </p:cNvSpPr>
          <p:nvPr>
            <p:ph type="dt" sz="half" idx="10"/>
          </p:nvPr>
        </p:nvSpPr>
        <p:spPr>
          <a:xfrm>
            <a:off x="144016" y="6453336"/>
            <a:ext cx="1259632" cy="332656"/>
          </a:xfrm>
        </p:spPr>
        <p:txBody>
          <a:bodyPr vert="horz" lIns="91440" tIns="45720" rIns="91440" bIns="45720" rtlCol="0" anchor="ctr"/>
          <a:lstStyle>
            <a:lvl1pPr marL="0" algn="ctr" defTabSz="914400" rtl="0" eaLnBrk="1" latinLnBrk="0" hangingPunct="1">
              <a:defRPr lang="fr-FR" sz="1400" b="0" kern="1200" smtClean="0">
                <a:solidFill>
                  <a:srgbClr val="5D5F67"/>
                </a:solidFill>
                <a:latin typeface="+mn-lt"/>
                <a:ea typeface="+mn-ea"/>
                <a:cs typeface="+mn-cs"/>
              </a:defRPr>
            </a:lvl1pPr>
          </a:lstStyle>
          <a:p>
            <a:r>
              <a:rPr lang="fr-FR" smtClean="0"/>
              <a:t>Paris, INRA 24/09/2018</a:t>
            </a:r>
            <a:endParaRPr lang="fr-FR"/>
          </a:p>
        </p:txBody>
      </p:sp>
      <p:sp>
        <p:nvSpPr>
          <p:cNvPr id="10" name="Espace réservé du pied de page 4"/>
          <p:cNvSpPr>
            <a:spLocks noGrp="1"/>
          </p:cNvSpPr>
          <p:nvPr>
            <p:ph type="ftr" sz="quarter" idx="11"/>
          </p:nvPr>
        </p:nvSpPr>
        <p:spPr>
          <a:xfrm>
            <a:off x="1259632" y="6356350"/>
            <a:ext cx="6912768" cy="501650"/>
          </a:xfrm>
        </p:spPr>
        <p:txBody>
          <a:bodyPr/>
          <a:lstStyle>
            <a:lvl1pPr>
              <a:defRPr sz="1400" b="0">
                <a:solidFill>
                  <a:srgbClr val="5D5F67"/>
                </a:solidFill>
              </a:defRPr>
            </a:lvl1pPr>
          </a:lstStyle>
          <a:p>
            <a:r>
              <a:rPr lang="fr-FR" smtClean="0"/>
              <a:t>ECOFORUM XXV « Quel climat et quelles forêts au XXIIème siècle ? »</a:t>
            </a:r>
            <a:endParaRPr lang="fr-FR"/>
          </a:p>
        </p:txBody>
      </p:sp>
      <p:sp>
        <p:nvSpPr>
          <p:cNvPr id="11" name="Ellipse 10"/>
          <p:cNvSpPr/>
          <p:nvPr/>
        </p:nvSpPr>
        <p:spPr>
          <a:xfrm>
            <a:off x="8533002" y="6252908"/>
            <a:ext cx="576000" cy="576064"/>
          </a:xfrm>
          <a:prstGeom prst="ellipse">
            <a:avLst/>
          </a:prstGeom>
          <a:solidFill>
            <a:srgbClr val="5D5F67"/>
          </a:solidFill>
          <a:ln>
            <a:solidFill>
              <a:srgbClr val="5D5F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numéro de diapositive 5"/>
          <p:cNvSpPr>
            <a:spLocks noGrp="1"/>
          </p:cNvSpPr>
          <p:nvPr>
            <p:ph type="sldNum" sz="quarter" idx="12"/>
          </p:nvPr>
        </p:nvSpPr>
        <p:spPr>
          <a:xfrm>
            <a:off x="8114344" y="6352862"/>
            <a:ext cx="971600" cy="380891"/>
          </a:xfrm>
        </p:spPr>
        <p:txBody>
          <a:bodyPr/>
          <a:lstStyle>
            <a:lvl1pPr>
              <a:defRPr>
                <a:solidFill>
                  <a:schemeClr val="bg1"/>
                </a:solidFill>
              </a:defRPr>
            </a:lvl1pPr>
          </a:lstStyle>
          <a:p>
            <a:fld id="{678A195E-003E-43AC-8704-E463F62DCE31}" type="slidenum">
              <a:rPr lang="fr-FR" smtClean="0"/>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448000" y="1412776"/>
            <a:ext cx="6696000" cy="2016224"/>
          </a:xfrm>
        </p:spPr>
        <p:txBody>
          <a:bodyPr>
            <a:noAutofit/>
          </a:bodyPr>
          <a:lstStyle>
            <a:lvl1pPr>
              <a:defRPr sz="6000" b="0" cap="small" baseline="0">
                <a:solidFill>
                  <a:schemeClr val="tx1">
                    <a:lumMod val="65000"/>
                    <a:lumOff val="35000"/>
                  </a:schemeClr>
                </a:solidFill>
              </a:defRPr>
            </a:lvl1pPr>
          </a:lstStyle>
          <a:p>
            <a:r>
              <a:rPr lang="fr-FR" noProof="0" smtClean="0"/>
              <a:t>Cliquez pour modifier le style du titre</a:t>
            </a:r>
            <a:endParaRPr lang="fr-FR" noProof="0" dirty="0"/>
          </a:p>
        </p:txBody>
      </p:sp>
      <p:sp>
        <p:nvSpPr>
          <p:cNvPr id="3" name="Sous-titre 2"/>
          <p:cNvSpPr>
            <a:spLocks noGrp="1"/>
          </p:cNvSpPr>
          <p:nvPr>
            <p:ph type="subTitle" idx="1"/>
          </p:nvPr>
        </p:nvSpPr>
        <p:spPr>
          <a:xfrm>
            <a:off x="2448000" y="3645024"/>
            <a:ext cx="6696000" cy="1248544"/>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smtClean="0"/>
              <a:t>Cliquez pour modifier le style des sous-titres du masque</a:t>
            </a:r>
            <a:endParaRPr lang="fr-FR" noProof="0" dirty="0"/>
          </a:p>
        </p:txBody>
      </p:sp>
      <p:sp>
        <p:nvSpPr>
          <p:cNvPr id="4" name="Espace réservé de la date 3"/>
          <p:cNvSpPr>
            <a:spLocks noGrp="1"/>
          </p:cNvSpPr>
          <p:nvPr>
            <p:ph type="dt" sz="half" idx="10"/>
          </p:nvPr>
        </p:nvSpPr>
        <p:spPr>
          <a:xfrm>
            <a:off x="179512" y="6525344"/>
            <a:ext cx="1259632" cy="332656"/>
          </a:xfrm>
        </p:spPr>
        <p:txBody>
          <a:bodyPr/>
          <a:lstStyle>
            <a:lvl1pPr>
              <a:defRPr sz="1400" b="1">
                <a:solidFill>
                  <a:schemeClr val="tx1">
                    <a:lumMod val="65000"/>
                    <a:lumOff val="35000"/>
                  </a:schemeClr>
                </a:solidFill>
              </a:defRPr>
            </a:lvl1pPr>
          </a:lstStyle>
          <a:p>
            <a:r>
              <a:rPr lang="fr-FR" smtClean="0"/>
              <a:t>Paris, INRA 24/09/2018</a:t>
            </a:r>
            <a:endParaRPr lang="fr-FR"/>
          </a:p>
        </p:txBody>
      </p:sp>
      <p:sp>
        <p:nvSpPr>
          <p:cNvPr id="5" name="Espace réservé du pied de page 4"/>
          <p:cNvSpPr>
            <a:spLocks noGrp="1"/>
          </p:cNvSpPr>
          <p:nvPr>
            <p:ph type="ftr" sz="quarter" idx="11"/>
          </p:nvPr>
        </p:nvSpPr>
        <p:spPr>
          <a:xfrm>
            <a:off x="1259632" y="6356350"/>
            <a:ext cx="6912768" cy="501650"/>
          </a:xfrm>
        </p:spPr>
        <p:txBody>
          <a:bodyPr/>
          <a:lstStyle>
            <a:lvl1pPr>
              <a:defRPr sz="1400">
                <a:solidFill>
                  <a:schemeClr val="tx1">
                    <a:lumMod val="65000"/>
                    <a:lumOff val="35000"/>
                  </a:schemeClr>
                </a:solidFill>
              </a:defRPr>
            </a:lvl1pPr>
          </a:lstStyle>
          <a:p>
            <a:r>
              <a:rPr lang="fr-FR" smtClean="0"/>
              <a:t>ECOFORUM XXV « Quel climat et quelles forêts au XXIIème siècle ? »</a:t>
            </a:r>
            <a:endParaRPr lang="fr-FR"/>
          </a:p>
        </p:txBody>
      </p:sp>
      <p:sp>
        <p:nvSpPr>
          <p:cNvPr id="6" name="Espace réservé du numéro de diapositive 5"/>
          <p:cNvSpPr>
            <a:spLocks noGrp="1"/>
          </p:cNvSpPr>
          <p:nvPr>
            <p:ph type="sldNum" sz="quarter" idx="12"/>
          </p:nvPr>
        </p:nvSpPr>
        <p:spPr>
          <a:xfrm>
            <a:off x="8100392" y="6477109"/>
            <a:ext cx="971600" cy="380891"/>
          </a:xfrm>
        </p:spPr>
        <p:txBody>
          <a:bodyPr/>
          <a:lstStyle>
            <a:lvl1pPr>
              <a:defRPr>
                <a:solidFill>
                  <a:schemeClr val="tx1">
                    <a:lumMod val="75000"/>
                    <a:lumOff val="25000"/>
                  </a:schemeClr>
                </a:solidFill>
              </a:defRPr>
            </a:lvl1pPr>
          </a:lstStyle>
          <a:p>
            <a:fld id="{678A195E-003E-43AC-8704-E463F62DCE31}" type="slidenum">
              <a:rPr lang="fr-FR" smtClean="0"/>
              <a:pPr/>
              <a:t>‹N°›</a:t>
            </a:fld>
            <a:endParaRPr lang="fr-FR"/>
          </a:p>
        </p:txBody>
      </p:sp>
      <p:sp>
        <p:nvSpPr>
          <p:cNvPr id="8" name="Espace réservé du contenu 7"/>
          <p:cNvSpPr>
            <a:spLocks noGrp="1"/>
          </p:cNvSpPr>
          <p:nvPr>
            <p:ph sz="quarter" idx="13"/>
          </p:nvPr>
        </p:nvSpPr>
        <p:spPr>
          <a:xfrm>
            <a:off x="2448000" y="4869160"/>
            <a:ext cx="6696000" cy="935757"/>
          </a:xfrm>
        </p:spPr>
        <p:txBody>
          <a:bodyPr>
            <a:normAutofit/>
          </a:bodyPr>
          <a:lstStyle>
            <a:lvl1pPr>
              <a:buNone/>
              <a:defRPr sz="2400">
                <a:solidFill>
                  <a:schemeClr val="tx1">
                    <a:lumMod val="65000"/>
                    <a:lumOff val="35000"/>
                  </a:schemeClr>
                </a:solidFill>
              </a:defRPr>
            </a:lvl1pPr>
          </a:lstStyle>
          <a:p>
            <a:pPr lvl="0"/>
            <a:r>
              <a:rPr lang="fr-FR" noProof="0" smtClean="0"/>
              <a:t>Cliquez pour modifier les styles du texte du masque</a:t>
            </a: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re et contenu">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475656" y="-9236"/>
            <a:ext cx="6891560" cy="1350004"/>
          </a:xfrm>
        </p:spPr>
        <p:txBody>
          <a:bodyPr>
            <a:noAutofit/>
          </a:bodyPr>
          <a:lstStyle>
            <a:lvl1pPr marL="0" indent="0" algn="r">
              <a:defRPr sz="2800" b="0" cap="small" baseline="0">
                <a:solidFill>
                  <a:srgbClr val="007033"/>
                </a:solidFill>
              </a:defRPr>
            </a:lvl1pPr>
          </a:lstStyle>
          <a:p>
            <a:r>
              <a:rPr lang="fr-FR" noProof="0" smtClean="0"/>
              <a:t>Cliquez pour modifier le style du titre</a:t>
            </a:r>
            <a:endParaRPr lang="fr-FR" noProof="0"/>
          </a:p>
        </p:txBody>
      </p:sp>
      <p:sp>
        <p:nvSpPr>
          <p:cNvPr id="3" name="Espace réservé du contenu 2"/>
          <p:cNvSpPr>
            <a:spLocks noGrp="1"/>
          </p:cNvSpPr>
          <p:nvPr>
            <p:ph idx="1"/>
          </p:nvPr>
        </p:nvSpPr>
        <p:spPr>
          <a:xfrm>
            <a:off x="611560" y="1556792"/>
            <a:ext cx="8532440" cy="4824536"/>
          </a:xfrm>
        </p:spPr>
        <p:txBody>
          <a:bodyPr/>
          <a:lstStyle>
            <a:lvl1pPr>
              <a:buSzPct val="100000"/>
              <a:buFont typeface="Arial" pitchFamily="34" charset="0"/>
              <a:buChar char="•"/>
              <a:defRPr sz="2400">
                <a:solidFill>
                  <a:schemeClr val="tx1">
                    <a:lumMod val="75000"/>
                    <a:lumOff val="25000"/>
                  </a:schemeClr>
                </a:solidFill>
              </a:defRPr>
            </a:lvl1pPr>
            <a:lvl2pPr>
              <a:buSzPct val="100000"/>
              <a:buFont typeface="Arial" pitchFamily="34" charset="0"/>
              <a:buChar char="•"/>
              <a:defRPr sz="2200">
                <a:solidFill>
                  <a:schemeClr val="tx1">
                    <a:lumMod val="75000"/>
                    <a:lumOff val="25000"/>
                  </a:schemeClr>
                </a:solidFill>
              </a:defRPr>
            </a:lvl2pPr>
            <a:lvl3pPr>
              <a:buSzPct val="100000"/>
              <a:buFont typeface="Arial" pitchFamily="34" charset="0"/>
              <a:buChar char="•"/>
              <a:defRPr sz="2000">
                <a:solidFill>
                  <a:schemeClr val="tx1">
                    <a:lumMod val="75000"/>
                    <a:lumOff val="25000"/>
                  </a:schemeClr>
                </a:solidFill>
              </a:defRPr>
            </a:lvl3pPr>
            <a:lvl4pPr>
              <a:buSzPct val="100000"/>
              <a:buFont typeface="Arial" pitchFamily="34" charset="0"/>
              <a:buChar char="•"/>
              <a:defRPr sz="1800">
                <a:solidFill>
                  <a:schemeClr val="tx1">
                    <a:lumMod val="75000"/>
                    <a:lumOff val="25000"/>
                  </a:schemeClr>
                </a:solidFill>
              </a:defRPr>
            </a:lvl4pPr>
            <a:lvl5pPr>
              <a:buSzPct val="100000"/>
              <a:buFont typeface="Arial" pitchFamily="34" charset="0"/>
              <a:buChar char="•"/>
              <a:defRPr sz="1800">
                <a:solidFill>
                  <a:schemeClr val="tx1">
                    <a:lumMod val="75000"/>
                    <a:lumOff val="25000"/>
                  </a:schemeClr>
                </a:solidFill>
              </a:defRPr>
            </a:lvl5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dirty="0"/>
          </a:p>
        </p:txBody>
      </p:sp>
      <p:sp>
        <p:nvSpPr>
          <p:cNvPr id="6" name="Espace réservé du numéro de diapositive 5"/>
          <p:cNvSpPr>
            <a:spLocks noGrp="1"/>
          </p:cNvSpPr>
          <p:nvPr>
            <p:ph type="sldNum" sz="quarter" idx="12"/>
          </p:nvPr>
        </p:nvSpPr>
        <p:spPr>
          <a:xfrm>
            <a:off x="8172400" y="6449333"/>
            <a:ext cx="928058" cy="408667"/>
          </a:xfrm>
        </p:spPr>
        <p:txBody>
          <a:bodyPr/>
          <a:lstStyle>
            <a:lvl1pPr>
              <a:defRPr b="1">
                <a:solidFill>
                  <a:schemeClr val="bg1"/>
                </a:solidFill>
                <a:latin typeface="+mn-lt"/>
              </a:defRPr>
            </a:lvl1pPr>
          </a:lstStyle>
          <a:p>
            <a:fld id="{678A195E-003E-43AC-8704-E463F62DCE31}" type="slidenum">
              <a:rPr lang="fr-FR" smtClean="0"/>
              <a:pPr/>
              <a:t>‹N°›</a:t>
            </a:fld>
            <a:endParaRPr lang="fr-FR"/>
          </a:p>
        </p:txBody>
      </p:sp>
      <p:sp>
        <p:nvSpPr>
          <p:cNvPr id="9" name="Espace réservé de la date 3"/>
          <p:cNvSpPr>
            <a:spLocks noGrp="1"/>
          </p:cNvSpPr>
          <p:nvPr>
            <p:ph type="dt" sz="half" idx="10"/>
          </p:nvPr>
        </p:nvSpPr>
        <p:spPr>
          <a:xfrm>
            <a:off x="36944" y="6580760"/>
            <a:ext cx="1259632" cy="332656"/>
          </a:xfrm>
        </p:spPr>
        <p:txBody>
          <a:bodyPr/>
          <a:lstStyle>
            <a:lvl1pPr>
              <a:defRPr sz="1400" b="0">
                <a:solidFill>
                  <a:schemeClr val="tx1">
                    <a:lumMod val="75000"/>
                    <a:lumOff val="25000"/>
                  </a:schemeClr>
                </a:solidFill>
              </a:defRPr>
            </a:lvl1pPr>
          </a:lstStyle>
          <a:p>
            <a:r>
              <a:rPr lang="fr-FR" smtClean="0"/>
              <a:t>Paris, INRA 24/09/2018</a:t>
            </a:r>
            <a:endParaRPr lang="fr-FR"/>
          </a:p>
        </p:txBody>
      </p:sp>
      <p:sp>
        <p:nvSpPr>
          <p:cNvPr id="10" name="Espace réservé du pied de page 4"/>
          <p:cNvSpPr>
            <a:spLocks noGrp="1"/>
          </p:cNvSpPr>
          <p:nvPr>
            <p:ph type="ftr" sz="quarter" idx="11"/>
          </p:nvPr>
        </p:nvSpPr>
        <p:spPr>
          <a:xfrm>
            <a:off x="1259632" y="6356350"/>
            <a:ext cx="6912768" cy="501650"/>
          </a:xfrm>
        </p:spPr>
        <p:txBody>
          <a:bodyPr/>
          <a:lstStyle>
            <a:lvl1pPr>
              <a:defRPr sz="1400">
                <a:solidFill>
                  <a:schemeClr val="tx1">
                    <a:lumMod val="75000"/>
                    <a:lumOff val="25000"/>
                  </a:schemeClr>
                </a:solidFill>
              </a:defRPr>
            </a:lvl1pPr>
          </a:lstStyle>
          <a:p>
            <a:r>
              <a:rPr lang="fr-FR" smtClean="0"/>
              <a:t>ECOFORUM XXV « Quel climat et quelles forêts au XXIIème siècle ? »</a:t>
            </a:r>
            <a:endParaRPr lang="fr-FR"/>
          </a:p>
        </p:txBody>
      </p:sp>
      <p:sp>
        <p:nvSpPr>
          <p:cNvPr id="14" name="Espace réservé du texte 13"/>
          <p:cNvSpPr>
            <a:spLocks noGrp="1"/>
          </p:cNvSpPr>
          <p:nvPr>
            <p:ph type="body" sz="quarter" idx="13" hasCustomPrompt="1"/>
          </p:nvPr>
        </p:nvSpPr>
        <p:spPr>
          <a:xfrm>
            <a:off x="8367216" y="0"/>
            <a:ext cx="756000" cy="1341438"/>
          </a:xfrm>
        </p:spPr>
        <p:txBody>
          <a:bodyPr anchor="ctr">
            <a:noAutofit/>
          </a:bodyPr>
          <a:lstStyle>
            <a:lvl1pPr algn="ctr">
              <a:buNone/>
              <a:defRPr sz="1400" b="1">
                <a:solidFill>
                  <a:srgbClr val="058747"/>
                </a:solidFill>
              </a:defRPr>
            </a:lvl1pPr>
            <a:lvl2pPr algn="ctr">
              <a:buNone/>
              <a:defRPr sz="1100" b="1">
                <a:solidFill>
                  <a:srgbClr val="058747"/>
                </a:solidFill>
              </a:defRPr>
            </a:lvl2pPr>
            <a:lvl3pPr algn="ctr">
              <a:buNone/>
              <a:defRPr sz="1100" b="1">
                <a:solidFill>
                  <a:srgbClr val="058747"/>
                </a:solidFill>
              </a:defRPr>
            </a:lvl3pPr>
            <a:lvl4pPr algn="ctr">
              <a:buNone/>
              <a:defRPr sz="1100" b="1">
                <a:solidFill>
                  <a:srgbClr val="058747"/>
                </a:solidFill>
              </a:defRPr>
            </a:lvl4pPr>
            <a:lvl5pPr algn="ctr">
              <a:buNone/>
              <a:defRPr sz="1100" b="1">
                <a:solidFill>
                  <a:srgbClr val="058747"/>
                </a:solidFill>
              </a:defRPr>
            </a:lvl5pPr>
          </a:lstStyle>
          <a:p>
            <a:pPr lvl="0"/>
            <a:r>
              <a:rPr lang="fr-FR" noProof="0" smtClean="0"/>
              <a:t>()</a:t>
            </a:r>
            <a:endParaRPr lang="fr-FR" noProof="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es_séparés">
    <p:spTree>
      <p:nvGrpSpPr>
        <p:cNvPr id="1" name=""/>
        <p:cNvGrpSpPr/>
        <p:nvPr/>
      </p:nvGrpSpPr>
      <p:grpSpPr>
        <a:xfrm>
          <a:off x="0" y="0"/>
          <a:ext cx="0" cy="0"/>
          <a:chOff x="0" y="0"/>
          <a:chExt cx="0" cy="0"/>
        </a:xfrm>
      </p:grpSpPr>
      <p:sp>
        <p:nvSpPr>
          <p:cNvPr id="6" name="Titre 1"/>
          <p:cNvSpPr>
            <a:spLocks noGrp="1"/>
          </p:cNvSpPr>
          <p:nvPr>
            <p:ph type="title"/>
          </p:nvPr>
        </p:nvSpPr>
        <p:spPr>
          <a:xfrm>
            <a:off x="1475656" y="-9236"/>
            <a:ext cx="6891560" cy="1350004"/>
          </a:xfrm>
        </p:spPr>
        <p:txBody>
          <a:bodyPr>
            <a:noAutofit/>
          </a:bodyPr>
          <a:lstStyle>
            <a:lvl1pPr marL="0" indent="0" algn="r">
              <a:defRPr sz="2800" b="0" cap="small" baseline="0">
                <a:solidFill>
                  <a:srgbClr val="007033"/>
                </a:solidFill>
              </a:defRPr>
            </a:lvl1pPr>
          </a:lstStyle>
          <a:p>
            <a:r>
              <a:rPr lang="fr-FR" noProof="0" smtClean="0"/>
              <a:t>Cliquez pour modifier le style du titre</a:t>
            </a:r>
            <a:endParaRPr lang="fr-FR" noProof="0"/>
          </a:p>
        </p:txBody>
      </p:sp>
      <p:sp>
        <p:nvSpPr>
          <p:cNvPr id="7" name="Espace réservé du contenu 2"/>
          <p:cNvSpPr>
            <a:spLocks noGrp="1"/>
          </p:cNvSpPr>
          <p:nvPr>
            <p:ph idx="1"/>
          </p:nvPr>
        </p:nvSpPr>
        <p:spPr>
          <a:xfrm>
            <a:off x="611560" y="1556792"/>
            <a:ext cx="8352928" cy="720000"/>
          </a:xfrm>
        </p:spPr>
        <p:txBody>
          <a:bodyPr/>
          <a:lstStyle>
            <a:lvl1pPr marL="0" indent="0">
              <a:buSzPct val="100000"/>
              <a:buFont typeface="Arial" pitchFamily="34" charset="0"/>
              <a:buNone/>
              <a:defRPr sz="2400">
                <a:solidFill>
                  <a:schemeClr val="tx1">
                    <a:lumMod val="75000"/>
                    <a:lumOff val="25000"/>
                  </a:schemeClr>
                </a:solidFill>
              </a:defRPr>
            </a:lvl1pPr>
            <a:lvl2pPr>
              <a:buSzPct val="100000"/>
              <a:buFont typeface="Arial" pitchFamily="34" charset="0"/>
              <a:buNone/>
              <a:defRPr sz="2200">
                <a:solidFill>
                  <a:schemeClr val="tx1">
                    <a:lumMod val="75000"/>
                    <a:lumOff val="25000"/>
                  </a:schemeClr>
                </a:solidFill>
              </a:defRPr>
            </a:lvl2pPr>
            <a:lvl3pPr>
              <a:buSzPct val="100000"/>
              <a:buFont typeface="Arial" pitchFamily="34" charset="0"/>
              <a:buNone/>
              <a:defRPr sz="2000">
                <a:solidFill>
                  <a:schemeClr val="tx1">
                    <a:lumMod val="75000"/>
                    <a:lumOff val="25000"/>
                  </a:schemeClr>
                </a:solidFill>
              </a:defRPr>
            </a:lvl3pPr>
            <a:lvl4pPr>
              <a:buSzPct val="100000"/>
              <a:buFont typeface="Arial" pitchFamily="34" charset="0"/>
              <a:buNone/>
              <a:defRPr sz="1800">
                <a:solidFill>
                  <a:schemeClr val="tx1">
                    <a:lumMod val="75000"/>
                    <a:lumOff val="25000"/>
                  </a:schemeClr>
                </a:solidFill>
              </a:defRPr>
            </a:lvl4pPr>
            <a:lvl5pPr>
              <a:buSzPct val="100000"/>
              <a:buFont typeface="Arial" pitchFamily="34" charset="0"/>
              <a:buNone/>
              <a:defRPr sz="1800">
                <a:solidFill>
                  <a:schemeClr val="tx1">
                    <a:lumMod val="75000"/>
                    <a:lumOff val="25000"/>
                  </a:schemeClr>
                </a:solidFill>
              </a:defRPr>
            </a:lvl5pPr>
          </a:lstStyle>
          <a:p>
            <a:pPr lvl="0"/>
            <a:r>
              <a:rPr lang="fr-FR" noProof="0" smtClean="0"/>
              <a:t>Cliquez pour modifier les styles du texte du masque</a:t>
            </a:r>
          </a:p>
        </p:txBody>
      </p:sp>
      <p:sp>
        <p:nvSpPr>
          <p:cNvPr id="8" name="Espace réservé du numéro de diapositive 5"/>
          <p:cNvSpPr>
            <a:spLocks noGrp="1"/>
          </p:cNvSpPr>
          <p:nvPr>
            <p:ph type="sldNum" sz="quarter" idx="12"/>
          </p:nvPr>
        </p:nvSpPr>
        <p:spPr>
          <a:xfrm>
            <a:off x="8172400" y="6449333"/>
            <a:ext cx="928058" cy="408667"/>
          </a:xfrm>
        </p:spPr>
        <p:txBody>
          <a:bodyPr/>
          <a:lstStyle>
            <a:lvl1pPr>
              <a:defRPr b="1">
                <a:solidFill>
                  <a:schemeClr val="bg1"/>
                </a:solidFill>
                <a:latin typeface="+mn-lt"/>
              </a:defRPr>
            </a:lvl1pPr>
          </a:lstStyle>
          <a:p>
            <a:fld id="{678A195E-003E-43AC-8704-E463F62DCE31}" type="slidenum">
              <a:rPr lang="fr-FR" smtClean="0"/>
              <a:pPr/>
              <a:t>‹N°›</a:t>
            </a:fld>
            <a:endParaRPr lang="fr-FR"/>
          </a:p>
        </p:txBody>
      </p:sp>
      <p:sp>
        <p:nvSpPr>
          <p:cNvPr id="9" name="Espace réservé de la date 3"/>
          <p:cNvSpPr>
            <a:spLocks noGrp="1"/>
          </p:cNvSpPr>
          <p:nvPr>
            <p:ph type="dt" sz="half" idx="10"/>
          </p:nvPr>
        </p:nvSpPr>
        <p:spPr>
          <a:xfrm>
            <a:off x="36944" y="6381328"/>
            <a:ext cx="1259632" cy="476672"/>
          </a:xfrm>
        </p:spPr>
        <p:txBody>
          <a:bodyPr/>
          <a:lstStyle>
            <a:lvl1pPr>
              <a:defRPr sz="1200" b="0">
                <a:solidFill>
                  <a:schemeClr val="tx1">
                    <a:lumMod val="75000"/>
                    <a:lumOff val="25000"/>
                  </a:schemeClr>
                </a:solidFill>
              </a:defRPr>
            </a:lvl1pPr>
          </a:lstStyle>
          <a:p>
            <a:r>
              <a:rPr lang="fr-FR" smtClean="0"/>
              <a:t>Paris, INRA 24/09/2018</a:t>
            </a:r>
            <a:endParaRPr lang="fr-FR" dirty="0"/>
          </a:p>
        </p:txBody>
      </p:sp>
      <p:sp>
        <p:nvSpPr>
          <p:cNvPr id="10" name="Espace réservé du pied de page 4"/>
          <p:cNvSpPr>
            <a:spLocks noGrp="1"/>
          </p:cNvSpPr>
          <p:nvPr>
            <p:ph type="ftr" sz="quarter" idx="11"/>
          </p:nvPr>
        </p:nvSpPr>
        <p:spPr>
          <a:xfrm>
            <a:off x="1259632" y="6356350"/>
            <a:ext cx="6912768" cy="501650"/>
          </a:xfrm>
        </p:spPr>
        <p:txBody>
          <a:bodyPr/>
          <a:lstStyle>
            <a:lvl1pPr>
              <a:defRPr sz="1200">
                <a:solidFill>
                  <a:schemeClr val="tx1">
                    <a:lumMod val="75000"/>
                    <a:lumOff val="25000"/>
                  </a:schemeClr>
                </a:solidFill>
              </a:defRPr>
            </a:lvl1pPr>
          </a:lstStyle>
          <a:p>
            <a:r>
              <a:rPr lang="fr-FR" dirty="0" smtClean="0"/>
              <a:t>ECOFORUM XXV</a:t>
            </a:r>
          </a:p>
          <a:p>
            <a:r>
              <a:rPr lang="fr-FR" b="1" dirty="0" smtClean="0"/>
              <a:t>« Quel climat et quelles forêts au XXII</a:t>
            </a:r>
            <a:r>
              <a:rPr lang="fr-FR" b="1" baseline="30000" dirty="0" smtClean="0"/>
              <a:t>ème</a:t>
            </a:r>
            <a:r>
              <a:rPr lang="fr-FR" b="1" dirty="0" smtClean="0"/>
              <a:t> siècle ? »</a:t>
            </a:r>
            <a:endParaRPr lang="fr-FR" b="1" dirty="0"/>
          </a:p>
        </p:txBody>
      </p:sp>
      <p:sp>
        <p:nvSpPr>
          <p:cNvPr id="11" name="Espace réservé du texte 13"/>
          <p:cNvSpPr>
            <a:spLocks noGrp="1"/>
          </p:cNvSpPr>
          <p:nvPr>
            <p:ph type="body" sz="quarter" idx="13" hasCustomPrompt="1"/>
          </p:nvPr>
        </p:nvSpPr>
        <p:spPr>
          <a:xfrm>
            <a:off x="8367216" y="0"/>
            <a:ext cx="756000" cy="1341438"/>
          </a:xfrm>
        </p:spPr>
        <p:txBody>
          <a:bodyPr anchor="ctr">
            <a:noAutofit/>
          </a:bodyPr>
          <a:lstStyle>
            <a:lvl1pPr algn="ctr">
              <a:buNone/>
              <a:defRPr sz="1400" b="1">
                <a:solidFill>
                  <a:srgbClr val="058747"/>
                </a:solidFill>
              </a:defRPr>
            </a:lvl1pPr>
            <a:lvl2pPr algn="ctr">
              <a:buNone/>
              <a:defRPr sz="1100" b="1">
                <a:solidFill>
                  <a:srgbClr val="058747"/>
                </a:solidFill>
              </a:defRPr>
            </a:lvl2pPr>
            <a:lvl3pPr algn="ctr">
              <a:buNone/>
              <a:defRPr sz="1100" b="1">
                <a:solidFill>
                  <a:srgbClr val="058747"/>
                </a:solidFill>
              </a:defRPr>
            </a:lvl3pPr>
            <a:lvl4pPr algn="ctr">
              <a:buNone/>
              <a:defRPr sz="1100" b="1">
                <a:solidFill>
                  <a:srgbClr val="058747"/>
                </a:solidFill>
              </a:defRPr>
            </a:lvl4pPr>
            <a:lvl5pPr algn="ctr">
              <a:buNone/>
              <a:defRPr sz="1100" b="1">
                <a:solidFill>
                  <a:srgbClr val="058747"/>
                </a:solidFill>
              </a:defRPr>
            </a:lvl5pPr>
          </a:lstStyle>
          <a:p>
            <a:pPr lvl="0"/>
            <a:r>
              <a:rPr lang="fr-FR" noProof="0" smtClean="0"/>
              <a:t>()</a:t>
            </a:r>
            <a:endParaRPr lang="fr-FR" noProof="0"/>
          </a:p>
        </p:txBody>
      </p:sp>
      <p:sp>
        <p:nvSpPr>
          <p:cNvPr id="15" name="Espace réservé du contenu 2"/>
          <p:cNvSpPr>
            <a:spLocks noGrp="1"/>
          </p:cNvSpPr>
          <p:nvPr>
            <p:ph idx="14"/>
          </p:nvPr>
        </p:nvSpPr>
        <p:spPr>
          <a:xfrm>
            <a:off x="611560" y="2420888"/>
            <a:ext cx="8352928" cy="720000"/>
          </a:xfrm>
        </p:spPr>
        <p:txBody>
          <a:bodyPr/>
          <a:lstStyle>
            <a:lvl1pPr marL="0" indent="0">
              <a:buSzPct val="100000"/>
              <a:buFont typeface="Arial" pitchFamily="34" charset="0"/>
              <a:buNone/>
              <a:defRPr sz="2400">
                <a:solidFill>
                  <a:schemeClr val="tx1">
                    <a:lumMod val="75000"/>
                    <a:lumOff val="25000"/>
                  </a:schemeClr>
                </a:solidFill>
              </a:defRPr>
            </a:lvl1pPr>
            <a:lvl2pPr>
              <a:buSzPct val="100000"/>
              <a:buFont typeface="Arial" pitchFamily="34" charset="0"/>
              <a:buNone/>
              <a:defRPr sz="2200">
                <a:solidFill>
                  <a:schemeClr val="tx1">
                    <a:lumMod val="75000"/>
                    <a:lumOff val="25000"/>
                  </a:schemeClr>
                </a:solidFill>
              </a:defRPr>
            </a:lvl2pPr>
            <a:lvl3pPr>
              <a:buSzPct val="100000"/>
              <a:buFont typeface="Arial" pitchFamily="34" charset="0"/>
              <a:buNone/>
              <a:defRPr sz="2000">
                <a:solidFill>
                  <a:schemeClr val="tx1">
                    <a:lumMod val="75000"/>
                    <a:lumOff val="25000"/>
                  </a:schemeClr>
                </a:solidFill>
              </a:defRPr>
            </a:lvl3pPr>
            <a:lvl4pPr>
              <a:buSzPct val="100000"/>
              <a:buFont typeface="Arial" pitchFamily="34" charset="0"/>
              <a:buNone/>
              <a:defRPr sz="1800">
                <a:solidFill>
                  <a:schemeClr val="tx1">
                    <a:lumMod val="75000"/>
                    <a:lumOff val="25000"/>
                  </a:schemeClr>
                </a:solidFill>
              </a:defRPr>
            </a:lvl4pPr>
            <a:lvl5pPr>
              <a:buSzPct val="100000"/>
              <a:buFont typeface="Arial" pitchFamily="34" charset="0"/>
              <a:buNone/>
              <a:defRPr sz="1800">
                <a:solidFill>
                  <a:schemeClr val="tx1">
                    <a:lumMod val="75000"/>
                    <a:lumOff val="25000"/>
                  </a:schemeClr>
                </a:solidFill>
              </a:defRPr>
            </a:lvl5pPr>
          </a:lstStyle>
          <a:p>
            <a:pPr lvl="0"/>
            <a:r>
              <a:rPr lang="fr-FR" noProof="0" smtClean="0"/>
              <a:t>Cliquez pour modifier les styles du texte du masque</a:t>
            </a:r>
          </a:p>
        </p:txBody>
      </p:sp>
      <p:sp>
        <p:nvSpPr>
          <p:cNvPr id="16" name="Espace réservé du contenu 2"/>
          <p:cNvSpPr>
            <a:spLocks noGrp="1"/>
          </p:cNvSpPr>
          <p:nvPr>
            <p:ph idx="15"/>
          </p:nvPr>
        </p:nvSpPr>
        <p:spPr>
          <a:xfrm>
            <a:off x="611560" y="3284984"/>
            <a:ext cx="8352928" cy="720000"/>
          </a:xfrm>
        </p:spPr>
        <p:txBody>
          <a:bodyPr/>
          <a:lstStyle>
            <a:lvl1pPr marL="0" indent="0">
              <a:buSzPct val="100000"/>
              <a:buFont typeface="Arial" pitchFamily="34" charset="0"/>
              <a:buNone/>
              <a:defRPr sz="2400">
                <a:solidFill>
                  <a:schemeClr val="tx1">
                    <a:lumMod val="75000"/>
                    <a:lumOff val="25000"/>
                  </a:schemeClr>
                </a:solidFill>
              </a:defRPr>
            </a:lvl1pPr>
            <a:lvl2pPr>
              <a:buSzPct val="100000"/>
              <a:buFont typeface="Arial" pitchFamily="34" charset="0"/>
              <a:buNone/>
              <a:defRPr sz="2200">
                <a:solidFill>
                  <a:schemeClr val="tx1">
                    <a:lumMod val="75000"/>
                    <a:lumOff val="25000"/>
                  </a:schemeClr>
                </a:solidFill>
              </a:defRPr>
            </a:lvl2pPr>
            <a:lvl3pPr>
              <a:buSzPct val="100000"/>
              <a:buFont typeface="Arial" pitchFamily="34" charset="0"/>
              <a:buNone/>
              <a:defRPr sz="2000">
                <a:solidFill>
                  <a:schemeClr val="tx1">
                    <a:lumMod val="75000"/>
                    <a:lumOff val="25000"/>
                  </a:schemeClr>
                </a:solidFill>
              </a:defRPr>
            </a:lvl3pPr>
            <a:lvl4pPr>
              <a:buSzPct val="100000"/>
              <a:buFont typeface="Arial" pitchFamily="34" charset="0"/>
              <a:buNone/>
              <a:defRPr sz="1800">
                <a:solidFill>
                  <a:schemeClr val="tx1">
                    <a:lumMod val="75000"/>
                    <a:lumOff val="25000"/>
                  </a:schemeClr>
                </a:solidFill>
              </a:defRPr>
            </a:lvl4pPr>
            <a:lvl5pPr>
              <a:buSzPct val="100000"/>
              <a:buFont typeface="Arial" pitchFamily="34" charset="0"/>
              <a:buNone/>
              <a:defRPr sz="1800">
                <a:solidFill>
                  <a:schemeClr val="tx1">
                    <a:lumMod val="75000"/>
                    <a:lumOff val="25000"/>
                  </a:schemeClr>
                </a:solidFill>
              </a:defRPr>
            </a:lvl5pPr>
          </a:lstStyle>
          <a:p>
            <a:pPr lvl="0"/>
            <a:r>
              <a:rPr lang="fr-FR" noProof="0" smtClean="0"/>
              <a:t>Cliquez pour modifier les styles du texte du masque</a:t>
            </a:r>
          </a:p>
        </p:txBody>
      </p:sp>
      <p:sp>
        <p:nvSpPr>
          <p:cNvPr id="17" name="Espace réservé du contenu 2"/>
          <p:cNvSpPr>
            <a:spLocks noGrp="1"/>
          </p:cNvSpPr>
          <p:nvPr>
            <p:ph idx="16"/>
          </p:nvPr>
        </p:nvSpPr>
        <p:spPr>
          <a:xfrm>
            <a:off x="611560" y="4149080"/>
            <a:ext cx="8352928" cy="720000"/>
          </a:xfrm>
        </p:spPr>
        <p:txBody>
          <a:bodyPr/>
          <a:lstStyle>
            <a:lvl1pPr marL="0" indent="0">
              <a:buSzPct val="100000"/>
              <a:buFont typeface="Arial" pitchFamily="34" charset="0"/>
              <a:buNone/>
              <a:defRPr sz="2400">
                <a:solidFill>
                  <a:schemeClr val="tx1">
                    <a:lumMod val="75000"/>
                    <a:lumOff val="25000"/>
                  </a:schemeClr>
                </a:solidFill>
              </a:defRPr>
            </a:lvl1pPr>
            <a:lvl2pPr>
              <a:buSzPct val="100000"/>
              <a:buFont typeface="Arial" pitchFamily="34" charset="0"/>
              <a:buNone/>
              <a:defRPr sz="2200">
                <a:solidFill>
                  <a:schemeClr val="tx1">
                    <a:lumMod val="75000"/>
                    <a:lumOff val="25000"/>
                  </a:schemeClr>
                </a:solidFill>
              </a:defRPr>
            </a:lvl2pPr>
            <a:lvl3pPr>
              <a:buSzPct val="100000"/>
              <a:buFont typeface="Arial" pitchFamily="34" charset="0"/>
              <a:buNone/>
              <a:defRPr sz="2000">
                <a:solidFill>
                  <a:schemeClr val="tx1">
                    <a:lumMod val="75000"/>
                    <a:lumOff val="25000"/>
                  </a:schemeClr>
                </a:solidFill>
              </a:defRPr>
            </a:lvl3pPr>
            <a:lvl4pPr>
              <a:buSzPct val="100000"/>
              <a:buFont typeface="Arial" pitchFamily="34" charset="0"/>
              <a:buNone/>
              <a:defRPr sz="1800">
                <a:solidFill>
                  <a:schemeClr val="tx1">
                    <a:lumMod val="75000"/>
                    <a:lumOff val="25000"/>
                  </a:schemeClr>
                </a:solidFill>
              </a:defRPr>
            </a:lvl4pPr>
            <a:lvl5pPr>
              <a:buSzPct val="100000"/>
              <a:buFont typeface="Arial" pitchFamily="34" charset="0"/>
              <a:buNone/>
              <a:defRPr sz="1800">
                <a:solidFill>
                  <a:schemeClr val="tx1">
                    <a:lumMod val="75000"/>
                    <a:lumOff val="25000"/>
                  </a:schemeClr>
                </a:solidFill>
              </a:defRPr>
            </a:lvl5pPr>
          </a:lstStyle>
          <a:p>
            <a:pPr lvl="0"/>
            <a:r>
              <a:rPr lang="fr-FR" noProof="0" smtClean="0"/>
              <a:t>Cliquez pour modifier les styles du texte du masque</a:t>
            </a:r>
          </a:p>
        </p:txBody>
      </p:sp>
      <p:sp>
        <p:nvSpPr>
          <p:cNvPr id="18" name="Espace réservé du contenu 2"/>
          <p:cNvSpPr>
            <a:spLocks noGrp="1"/>
          </p:cNvSpPr>
          <p:nvPr>
            <p:ph idx="17"/>
          </p:nvPr>
        </p:nvSpPr>
        <p:spPr>
          <a:xfrm>
            <a:off x="611560" y="5013176"/>
            <a:ext cx="8352928" cy="720000"/>
          </a:xfrm>
        </p:spPr>
        <p:txBody>
          <a:bodyPr/>
          <a:lstStyle>
            <a:lvl1pPr marL="0" indent="0">
              <a:buSzPct val="100000"/>
              <a:buFont typeface="Arial" pitchFamily="34" charset="0"/>
              <a:buNone/>
              <a:defRPr sz="2400">
                <a:solidFill>
                  <a:schemeClr val="tx1">
                    <a:lumMod val="75000"/>
                    <a:lumOff val="25000"/>
                  </a:schemeClr>
                </a:solidFill>
              </a:defRPr>
            </a:lvl1pPr>
            <a:lvl2pPr>
              <a:buSzPct val="100000"/>
              <a:buFont typeface="Arial" pitchFamily="34" charset="0"/>
              <a:buNone/>
              <a:defRPr sz="2200">
                <a:solidFill>
                  <a:schemeClr val="tx1">
                    <a:lumMod val="75000"/>
                    <a:lumOff val="25000"/>
                  </a:schemeClr>
                </a:solidFill>
              </a:defRPr>
            </a:lvl2pPr>
            <a:lvl3pPr>
              <a:buSzPct val="100000"/>
              <a:buFont typeface="Arial" pitchFamily="34" charset="0"/>
              <a:buNone/>
              <a:defRPr sz="2000">
                <a:solidFill>
                  <a:schemeClr val="tx1">
                    <a:lumMod val="75000"/>
                    <a:lumOff val="25000"/>
                  </a:schemeClr>
                </a:solidFill>
              </a:defRPr>
            </a:lvl3pPr>
            <a:lvl4pPr>
              <a:buSzPct val="100000"/>
              <a:buFont typeface="Arial" pitchFamily="34" charset="0"/>
              <a:buNone/>
              <a:defRPr sz="1800">
                <a:solidFill>
                  <a:schemeClr val="tx1">
                    <a:lumMod val="75000"/>
                    <a:lumOff val="25000"/>
                  </a:schemeClr>
                </a:solidFill>
              </a:defRPr>
            </a:lvl4pPr>
            <a:lvl5pPr>
              <a:buSzPct val="100000"/>
              <a:buFont typeface="Arial" pitchFamily="34" charset="0"/>
              <a:buNone/>
              <a:defRPr sz="1800">
                <a:solidFill>
                  <a:schemeClr val="tx1">
                    <a:lumMod val="75000"/>
                    <a:lumOff val="25000"/>
                  </a:schemeClr>
                </a:solidFill>
              </a:defRPr>
            </a:lvl5pPr>
          </a:lstStyle>
          <a:p>
            <a:pPr lvl="0"/>
            <a:r>
              <a:rPr lang="fr-FR" noProof="0" smtClean="0"/>
              <a:t>Cliquez pour modifier les styles du texte du masque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re et contenu">
    <p:spTree>
      <p:nvGrpSpPr>
        <p:cNvPr id="1" name=""/>
        <p:cNvGrpSpPr/>
        <p:nvPr/>
      </p:nvGrpSpPr>
      <p:grpSpPr>
        <a:xfrm>
          <a:off x="0" y="0"/>
          <a:ext cx="0" cy="0"/>
          <a:chOff x="0" y="0"/>
          <a:chExt cx="0" cy="0"/>
        </a:xfrm>
      </p:grpSpPr>
      <p:sp>
        <p:nvSpPr>
          <p:cNvPr id="10" name="Ellipse 9"/>
          <p:cNvSpPr/>
          <p:nvPr/>
        </p:nvSpPr>
        <p:spPr>
          <a:xfrm>
            <a:off x="8460432" y="6165304"/>
            <a:ext cx="576000" cy="576000"/>
          </a:xfrm>
          <a:prstGeom prst="ellipse">
            <a:avLst/>
          </a:prstGeom>
          <a:solidFill>
            <a:srgbClr val="A7A9AF"/>
          </a:solidFill>
          <a:ln>
            <a:solidFill>
              <a:srgbClr val="A7A9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0" y="0"/>
            <a:ext cx="9144000" cy="1080000"/>
          </a:xfrm>
          <a:prstGeom prst="rect">
            <a:avLst/>
          </a:prstGeom>
          <a:solidFill>
            <a:srgbClr val="034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1619672" y="0"/>
            <a:ext cx="7524328" cy="1080120"/>
          </a:xfrm>
        </p:spPr>
        <p:txBody>
          <a:bodyPr>
            <a:noAutofit/>
          </a:bodyPr>
          <a:lstStyle>
            <a:lvl1pPr marL="0" indent="0" algn="r">
              <a:defRPr sz="2600" b="1" cap="none" baseline="0">
                <a:solidFill>
                  <a:schemeClr val="bg1"/>
                </a:solidFill>
              </a:defRPr>
            </a:lvl1pPr>
          </a:lstStyle>
          <a:p>
            <a:r>
              <a:rPr lang="fr-FR" noProof="0" smtClean="0"/>
              <a:t>Cliquez pour modifier le style du titre</a:t>
            </a:r>
            <a:endParaRPr lang="fr-FR" noProof="0" dirty="0"/>
          </a:p>
        </p:txBody>
      </p:sp>
      <p:sp>
        <p:nvSpPr>
          <p:cNvPr id="3" name="Espace réservé du contenu 2"/>
          <p:cNvSpPr>
            <a:spLocks noGrp="1"/>
          </p:cNvSpPr>
          <p:nvPr>
            <p:ph idx="1"/>
          </p:nvPr>
        </p:nvSpPr>
        <p:spPr>
          <a:xfrm>
            <a:off x="611560" y="1556792"/>
            <a:ext cx="8532440" cy="4824536"/>
          </a:xfrm>
        </p:spPr>
        <p:txBody>
          <a:bodyPr/>
          <a:lstStyle>
            <a:lvl1pPr>
              <a:buSzPct val="100000"/>
              <a:buFont typeface="Arial" pitchFamily="34" charset="0"/>
              <a:buChar char="•"/>
              <a:defRPr sz="2400">
                <a:solidFill>
                  <a:srgbClr val="5D5F67"/>
                </a:solidFill>
              </a:defRPr>
            </a:lvl1pPr>
            <a:lvl2pPr>
              <a:buSzPct val="100000"/>
              <a:buFont typeface="Arial" pitchFamily="34" charset="0"/>
              <a:buChar char="•"/>
              <a:defRPr sz="2200">
                <a:solidFill>
                  <a:srgbClr val="5D5F67"/>
                </a:solidFill>
              </a:defRPr>
            </a:lvl2pPr>
            <a:lvl3pPr>
              <a:buSzPct val="100000"/>
              <a:buFont typeface="Arial" pitchFamily="34" charset="0"/>
              <a:buChar char="•"/>
              <a:defRPr sz="2000">
                <a:solidFill>
                  <a:srgbClr val="5D5F67"/>
                </a:solidFill>
              </a:defRPr>
            </a:lvl3pPr>
            <a:lvl4pPr>
              <a:buSzPct val="100000"/>
              <a:buFont typeface="Arial" pitchFamily="34" charset="0"/>
              <a:buChar char="•"/>
              <a:defRPr sz="1800">
                <a:solidFill>
                  <a:srgbClr val="5D5F67"/>
                </a:solidFill>
              </a:defRPr>
            </a:lvl4pPr>
            <a:lvl5pPr>
              <a:buSzPct val="100000"/>
              <a:buFont typeface="Arial" pitchFamily="34" charset="0"/>
              <a:buChar char="•"/>
              <a:defRPr sz="1800">
                <a:solidFill>
                  <a:srgbClr val="5D5F67"/>
                </a:solidFill>
              </a:defRPr>
            </a:lvl5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dirty="0"/>
          </a:p>
        </p:txBody>
      </p:sp>
      <p:sp>
        <p:nvSpPr>
          <p:cNvPr id="21" name="Espace réservé de la date 3"/>
          <p:cNvSpPr>
            <a:spLocks noGrp="1"/>
          </p:cNvSpPr>
          <p:nvPr>
            <p:ph type="dt" sz="half" idx="10"/>
          </p:nvPr>
        </p:nvSpPr>
        <p:spPr>
          <a:xfrm>
            <a:off x="144016" y="6453336"/>
            <a:ext cx="1259632" cy="332656"/>
          </a:xfrm>
        </p:spPr>
        <p:txBody>
          <a:bodyPr vert="horz" lIns="91440" tIns="45720" rIns="91440" bIns="45720" rtlCol="0" anchor="ctr"/>
          <a:lstStyle>
            <a:lvl1pPr marL="0" algn="ctr" defTabSz="914400" rtl="0" eaLnBrk="1" latinLnBrk="0" hangingPunct="1">
              <a:defRPr lang="fr-FR" sz="1400" b="0" kern="1200" smtClean="0">
                <a:solidFill>
                  <a:srgbClr val="5D5F67"/>
                </a:solidFill>
                <a:latin typeface="+mn-lt"/>
                <a:ea typeface="+mn-ea"/>
                <a:cs typeface="+mn-cs"/>
              </a:defRPr>
            </a:lvl1pPr>
          </a:lstStyle>
          <a:p>
            <a:r>
              <a:rPr lang="fr-FR" smtClean="0"/>
              <a:t>Paris, INRA 24/09/2018</a:t>
            </a:r>
            <a:endParaRPr lang="fr-FR"/>
          </a:p>
        </p:txBody>
      </p:sp>
      <p:sp>
        <p:nvSpPr>
          <p:cNvPr id="22" name="Espace réservé du pied de page 4"/>
          <p:cNvSpPr>
            <a:spLocks noGrp="1"/>
          </p:cNvSpPr>
          <p:nvPr>
            <p:ph type="ftr" sz="quarter" idx="11"/>
          </p:nvPr>
        </p:nvSpPr>
        <p:spPr>
          <a:xfrm>
            <a:off x="1259632" y="6356350"/>
            <a:ext cx="6912768" cy="501650"/>
          </a:xfrm>
        </p:spPr>
        <p:txBody>
          <a:bodyPr/>
          <a:lstStyle>
            <a:lvl1pPr>
              <a:defRPr sz="1400" b="0">
                <a:solidFill>
                  <a:srgbClr val="5D5F67"/>
                </a:solidFill>
              </a:defRPr>
            </a:lvl1pPr>
          </a:lstStyle>
          <a:p>
            <a:r>
              <a:rPr lang="fr-FR" smtClean="0"/>
              <a:t>ECOFORUM XXV « Quel climat et quelles forêts au XXIIème siècle ? »</a:t>
            </a:r>
            <a:endParaRPr lang="fr-FR"/>
          </a:p>
        </p:txBody>
      </p:sp>
      <p:sp>
        <p:nvSpPr>
          <p:cNvPr id="9" name="Ellipse 8"/>
          <p:cNvSpPr/>
          <p:nvPr/>
        </p:nvSpPr>
        <p:spPr>
          <a:xfrm>
            <a:off x="8533002" y="6252908"/>
            <a:ext cx="576000" cy="576064"/>
          </a:xfrm>
          <a:prstGeom prst="ellipse">
            <a:avLst/>
          </a:prstGeom>
          <a:solidFill>
            <a:srgbClr val="5D5F67"/>
          </a:solidFill>
          <a:ln>
            <a:solidFill>
              <a:srgbClr val="5D5F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du numéro de diapositive 5"/>
          <p:cNvSpPr>
            <a:spLocks noGrp="1"/>
          </p:cNvSpPr>
          <p:nvPr>
            <p:ph type="sldNum" sz="quarter" idx="12"/>
          </p:nvPr>
        </p:nvSpPr>
        <p:spPr>
          <a:xfrm>
            <a:off x="8114344" y="6352862"/>
            <a:ext cx="971600" cy="380891"/>
          </a:xfrm>
        </p:spPr>
        <p:txBody>
          <a:bodyPr/>
          <a:lstStyle>
            <a:lvl1pPr>
              <a:defRPr>
                <a:solidFill>
                  <a:schemeClr val="bg1"/>
                </a:solidFill>
              </a:defRPr>
            </a:lvl1pPr>
          </a:lstStyle>
          <a:p>
            <a:fld id="{678A195E-003E-43AC-8704-E463F62DCE31}"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noProof="0" smtClean="0"/>
              <a:t>Cliquez pour modifier le style du titre</a:t>
            </a:r>
            <a:endParaRPr lang="fr-FR" noProof="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noProof="0" smtClean="0"/>
              <a:t>Cliquez pour modifier les styles du texte du masque</a:t>
            </a:r>
          </a:p>
        </p:txBody>
      </p:sp>
      <p:sp>
        <p:nvSpPr>
          <p:cNvPr id="7" name="Espace réservé du numéro de diapositive 5"/>
          <p:cNvSpPr>
            <a:spLocks noGrp="1"/>
          </p:cNvSpPr>
          <p:nvPr>
            <p:ph type="sldNum" sz="quarter" idx="12"/>
          </p:nvPr>
        </p:nvSpPr>
        <p:spPr>
          <a:xfrm>
            <a:off x="8172400" y="6449333"/>
            <a:ext cx="928058" cy="408667"/>
          </a:xfrm>
        </p:spPr>
        <p:txBody>
          <a:bodyPr/>
          <a:lstStyle>
            <a:lvl1pPr>
              <a:defRPr b="1">
                <a:solidFill>
                  <a:schemeClr val="bg1"/>
                </a:solidFill>
                <a:latin typeface="+mn-lt"/>
              </a:defRPr>
            </a:lvl1pPr>
          </a:lstStyle>
          <a:p>
            <a:fld id="{678A195E-003E-43AC-8704-E463F62DCE31}" type="slidenum">
              <a:rPr lang="fr-FR" smtClean="0"/>
              <a:pPr/>
              <a:t>‹N°›</a:t>
            </a:fld>
            <a:endParaRPr lang="fr-FR"/>
          </a:p>
        </p:txBody>
      </p:sp>
      <p:sp>
        <p:nvSpPr>
          <p:cNvPr id="8" name="Espace réservé de la date 3"/>
          <p:cNvSpPr>
            <a:spLocks noGrp="1"/>
          </p:cNvSpPr>
          <p:nvPr>
            <p:ph type="dt" sz="half" idx="10"/>
          </p:nvPr>
        </p:nvSpPr>
        <p:spPr>
          <a:xfrm>
            <a:off x="36944" y="6580760"/>
            <a:ext cx="1259632" cy="332656"/>
          </a:xfrm>
        </p:spPr>
        <p:txBody>
          <a:bodyPr/>
          <a:lstStyle>
            <a:lvl1pPr>
              <a:defRPr sz="1400" b="0">
                <a:solidFill>
                  <a:schemeClr val="tx1">
                    <a:lumMod val="75000"/>
                    <a:lumOff val="25000"/>
                  </a:schemeClr>
                </a:solidFill>
              </a:defRPr>
            </a:lvl1pPr>
          </a:lstStyle>
          <a:p>
            <a:r>
              <a:rPr lang="fr-FR" smtClean="0"/>
              <a:t>Paris, INRA 24/09/2018</a:t>
            </a:r>
            <a:endParaRPr lang="fr-FR"/>
          </a:p>
        </p:txBody>
      </p:sp>
      <p:sp>
        <p:nvSpPr>
          <p:cNvPr id="9" name="Espace réservé du pied de page 4"/>
          <p:cNvSpPr>
            <a:spLocks noGrp="1"/>
          </p:cNvSpPr>
          <p:nvPr>
            <p:ph type="ftr" sz="quarter" idx="11"/>
          </p:nvPr>
        </p:nvSpPr>
        <p:spPr>
          <a:xfrm>
            <a:off x="1259632" y="6356350"/>
            <a:ext cx="6912768" cy="501650"/>
          </a:xfrm>
        </p:spPr>
        <p:txBody>
          <a:bodyPr/>
          <a:lstStyle>
            <a:lvl1pPr>
              <a:defRPr sz="1400">
                <a:solidFill>
                  <a:schemeClr val="tx1">
                    <a:lumMod val="75000"/>
                    <a:lumOff val="25000"/>
                  </a:schemeClr>
                </a:solidFill>
              </a:defRPr>
            </a:lvl1pPr>
          </a:lstStyle>
          <a:p>
            <a:r>
              <a:rPr lang="fr-FR" smtClean="0"/>
              <a:t>ECOFORUM XXV « Quel climat et quelles forêts au XXIIème siècle ? »</a:t>
            </a:r>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533400" y="1600200"/>
            <a:ext cx="4038600" cy="4525963"/>
          </a:xfrm>
        </p:spPr>
        <p:txBody>
          <a:bodyPr>
            <a:normAutofit/>
          </a:bodyPr>
          <a:lstStyle>
            <a:lvl1pPr algn="l" defTabSz="914400" rtl="0" eaLnBrk="1" latinLnBrk="0" hangingPunct="1">
              <a:spcBef>
                <a:spcPct val="20000"/>
              </a:spcBef>
              <a:buSzPct val="100000"/>
              <a:buFont typeface="Arial" pitchFamily="34" charset="0"/>
              <a:buChar char="•"/>
              <a:defRPr lang="fr-FR" sz="2400" kern="1200" dirty="0" smtClean="0">
                <a:solidFill>
                  <a:schemeClr val="tx1">
                    <a:lumMod val="75000"/>
                    <a:lumOff val="25000"/>
                  </a:schemeClr>
                </a:solidFill>
                <a:latin typeface="+mn-lt"/>
                <a:ea typeface="+mn-ea"/>
                <a:cs typeface="+mn-cs"/>
              </a:defRPr>
            </a:lvl1pPr>
            <a:lvl2pPr algn="l" defTabSz="914400" rtl="0" eaLnBrk="1" latinLnBrk="0" hangingPunct="1">
              <a:spcBef>
                <a:spcPct val="20000"/>
              </a:spcBef>
              <a:buSzPct val="100000"/>
              <a:buFont typeface="Arial" pitchFamily="34" charset="0"/>
              <a:buChar char="•"/>
              <a:defRPr lang="fr-FR" sz="2200" kern="1200" dirty="0" smtClean="0">
                <a:solidFill>
                  <a:schemeClr val="tx1">
                    <a:lumMod val="75000"/>
                    <a:lumOff val="25000"/>
                  </a:schemeClr>
                </a:solidFill>
                <a:latin typeface="+mn-lt"/>
                <a:ea typeface="+mn-ea"/>
                <a:cs typeface="+mn-cs"/>
              </a:defRPr>
            </a:lvl2pPr>
            <a:lvl3pPr algn="l" defTabSz="914400" rtl="0" eaLnBrk="1" latinLnBrk="0" hangingPunct="1">
              <a:spcBef>
                <a:spcPct val="20000"/>
              </a:spcBef>
              <a:buSzPct val="100000"/>
              <a:buFont typeface="Arial" pitchFamily="34" charset="0"/>
              <a:buChar char="•"/>
              <a:defRPr lang="fr-FR" sz="2000" kern="1200" dirty="0" smtClean="0">
                <a:solidFill>
                  <a:schemeClr val="tx1">
                    <a:lumMod val="75000"/>
                    <a:lumOff val="25000"/>
                  </a:schemeClr>
                </a:solidFill>
                <a:latin typeface="+mn-lt"/>
                <a:ea typeface="+mn-ea"/>
                <a:cs typeface="+mn-cs"/>
              </a:defRPr>
            </a:lvl3pPr>
            <a:lvl4pPr algn="l" defTabSz="914400" rtl="0" eaLnBrk="1" latinLnBrk="0" hangingPunct="1">
              <a:spcBef>
                <a:spcPct val="20000"/>
              </a:spcBef>
              <a:buSzPct val="100000"/>
              <a:buFont typeface="Arial" pitchFamily="34" charset="0"/>
              <a:buChar char="•"/>
              <a:defRPr lang="fr-FR" sz="1800" kern="1200" dirty="0" smtClean="0">
                <a:solidFill>
                  <a:schemeClr val="tx1">
                    <a:lumMod val="75000"/>
                    <a:lumOff val="25000"/>
                  </a:schemeClr>
                </a:solidFill>
                <a:latin typeface="+mn-lt"/>
                <a:ea typeface="+mn-ea"/>
                <a:cs typeface="+mn-cs"/>
              </a:defRPr>
            </a:lvl4pPr>
            <a:lvl5pPr algn="l" defTabSz="914400" rtl="0" eaLnBrk="1" latinLnBrk="0" hangingPunct="1">
              <a:spcBef>
                <a:spcPct val="20000"/>
              </a:spcBef>
              <a:buSzPct val="100000"/>
              <a:buFont typeface="Arial" pitchFamily="34" charset="0"/>
              <a:buChar char="•"/>
              <a:defRPr lang="en-US" sz="1800" kern="1200" dirty="0">
                <a:solidFill>
                  <a:schemeClr val="tx1">
                    <a:lumMod val="75000"/>
                    <a:lumOff val="25000"/>
                  </a:schemeClr>
                </a:solidFill>
                <a:latin typeface="+mn-lt"/>
                <a:ea typeface="+mn-ea"/>
                <a:cs typeface="+mn-cs"/>
              </a:defRPr>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8" name="Espace réservé du numéro de diapositive 5"/>
          <p:cNvSpPr>
            <a:spLocks noGrp="1"/>
          </p:cNvSpPr>
          <p:nvPr>
            <p:ph type="sldNum" sz="quarter" idx="12"/>
          </p:nvPr>
        </p:nvSpPr>
        <p:spPr>
          <a:xfrm>
            <a:off x="8172400" y="6449333"/>
            <a:ext cx="928058" cy="408667"/>
          </a:xfrm>
        </p:spPr>
        <p:txBody>
          <a:bodyPr/>
          <a:lstStyle>
            <a:lvl1pPr>
              <a:defRPr b="1">
                <a:solidFill>
                  <a:schemeClr val="bg1"/>
                </a:solidFill>
                <a:latin typeface="+mn-lt"/>
              </a:defRPr>
            </a:lvl1pPr>
          </a:lstStyle>
          <a:p>
            <a:fld id="{678A195E-003E-43AC-8704-E463F62DCE31}" type="slidenum">
              <a:rPr lang="fr-FR" smtClean="0"/>
              <a:pPr/>
              <a:t>‹N°›</a:t>
            </a:fld>
            <a:endParaRPr lang="fr-FR"/>
          </a:p>
        </p:txBody>
      </p:sp>
      <p:sp>
        <p:nvSpPr>
          <p:cNvPr id="9" name="Espace réservé de la date 3"/>
          <p:cNvSpPr>
            <a:spLocks noGrp="1"/>
          </p:cNvSpPr>
          <p:nvPr>
            <p:ph type="dt" sz="half" idx="10"/>
          </p:nvPr>
        </p:nvSpPr>
        <p:spPr>
          <a:xfrm>
            <a:off x="36944" y="6580760"/>
            <a:ext cx="1259632" cy="332656"/>
          </a:xfrm>
        </p:spPr>
        <p:txBody>
          <a:bodyPr/>
          <a:lstStyle>
            <a:lvl1pPr>
              <a:defRPr sz="1400" b="0">
                <a:solidFill>
                  <a:schemeClr val="tx1">
                    <a:lumMod val="75000"/>
                    <a:lumOff val="25000"/>
                  </a:schemeClr>
                </a:solidFill>
              </a:defRPr>
            </a:lvl1pPr>
          </a:lstStyle>
          <a:p>
            <a:r>
              <a:rPr lang="fr-FR" smtClean="0"/>
              <a:t>Paris, INRA 24/09/2018</a:t>
            </a:r>
            <a:endParaRPr lang="fr-FR"/>
          </a:p>
        </p:txBody>
      </p:sp>
      <p:sp>
        <p:nvSpPr>
          <p:cNvPr id="10" name="Espace réservé du pied de page 4"/>
          <p:cNvSpPr>
            <a:spLocks noGrp="1"/>
          </p:cNvSpPr>
          <p:nvPr>
            <p:ph type="ftr" sz="quarter" idx="11"/>
          </p:nvPr>
        </p:nvSpPr>
        <p:spPr>
          <a:xfrm>
            <a:off x="1259632" y="6356350"/>
            <a:ext cx="6912768" cy="501650"/>
          </a:xfrm>
        </p:spPr>
        <p:txBody>
          <a:bodyPr/>
          <a:lstStyle>
            <a:lvl1pPr>
              <a:defRPr sz="1400">
                <a:solidFill>
                  <a:schemeClr val="tx1">
                    <a:lumMod val="75000"/>
                    <a:lumOff val="25000"/>
                  </a:schemeClr>
                </a:solidFill>
              </a:defRPr>
            </a:lvl1pPr>
          </a:lstStyle>
          <a:p>
            <a:r>
              <a:rPr lang="fr-FR" smtClean="0"/>
              <a:t>ECOFORUM XXV « Quel climat et quelles forêts au XXIIème siècle ? »</a:t>
            </a:r>
            <a:endParaRPr lang="fr-FR"/>
          </a:p>
        </p:txBody>
      </p:sp>
      <p:sp>
        <p:nvSpPr>
          <p:cNvPr id="13" name="Espace réservé du contenu 2"/>
          <p:cNvSpPr>
            <a:spLocks noGrp="1"/>
          </p:cNvSpPr>
          <p:nvPr>
            <p:ph sz="half" idx="14"/>
          </p:nvPr>
        </p:nvSpPr>
        <p:spPr>
          <a:xfrm>
            <a:off x="4709864" y="1602397"/>
            <a:ext cx="4038600" cy="4525963"/>
          </a:xfrm>
        </p:spPr>
        <p:txBody>
          <a:bodyPr>
            <a:normAutofit/>
          </a:bodyPr>
          <a:lstStyle>
            <a:lvl1pPr algn="l" defTabSz="914400" rtl="0" eaLnBrk="1" latinLnBrk="0" hangingPunct="1">
              <a:spcBef>
                <a:spcPct val="20000"/>
              </a:spcBef>
              <a:buSzPct val="100000"/>
              <a:buFont typeface="Arial" pitchFamily="34" charset="0"/>
              <a:buChar char="•"/>
              <a:defRPr lang="fr-FR" sz="2400" kern="1200" dirty="0" smtClean="0">
                <a:solidFill>
                  <a:schemeClr val="tx1">
                    <a:lumMod val="75000"/>
                    <a:lumOff val="25000"/>
                  </a:schemeClr>
                </a:solidFill>
                <a:latin typeface="+mn-lt"/>
                <a:ea typeface="+mn-ea"/>
                <a:cs typeface="+mn-cs"/>
              </a:defRPr>
            </a:lvl1pPr>
            <a:lvl2pPr algn="l" defTabSz="914400" rtl="0" eaLnBrk="1" latinLnBrk="0" hangingPunct="1">
              <a:spcBef>
                <a:spcPct val="20000"/>
              </a:spcBef>
              <a:buSzPct val="100000"/>
              <a:buFont typeface="Arial" pitchFamily="34" charset="0"/>
              <a:buChar char="•"/>
              <a:defRPr lang="fr-FR" sz="2200" kern="1200" dirty="0" smtClean="0">
                <a:solidFill>
                  <a:schemeClr val="tx1">
                    <a:lumMod val="75000"/>
                    <a:lumOff val="25000"/>
                  </a:schemeClr>
                </a:solidFill>
                <a:latin typeface="+mn-lt"/>
                <a:ea typeface="+mn-ea"/>
                <a:cs typeface="+mn-cs"/>
              </a:defRPr>
            </a:lvl2pPr>
            <a:lvl3pPr algn="l" defTabSz="914400" rtl="0" eaLnBrk="1" latinLnBrk="0" hangingPunct="1">
              <a:spcBef>
                <a:spcPct val="20000"/>
              </a:spcBef>
              <a:buSzPct val="100000"/>
              <a:buFont typeface="Arial" pitchFamily="34" charset="0"/>
              <a:buChar char="•"/>
              <a:defRPr lang="fr-FR" sz="2000" kern="1200" dirty="0" smtClean="0">
                <a:solidFill>
                  <a:schemeClr val="tx1">
                    <a:lumMod val="75000"/>
                    <a:lumOff val="25000"/>
                  </a:schemeClr>
                </a:solidFill>
                <a:latin typeface="+mn-lt"/>
                <a:ea typeface="+mn-ea"/>
                <a:cs typeface="+mn-cs"/>
              </a:defRPr>
            </a:lvl3pPr>
            <a:lvl4pPr algn="l" defTabSz="914400" rtl="0" eaLnBrk="1" latinLnBrk="0" hangingPunct="1">
              <a:spcBef>
                <a:spcPct val="20000"/>
              </a:spcBef>
              <a:buSzPct val="100000"/>
              <a:buFont typeface="Arial" pitchFamily="34" charset="0"/>
              <a:buChar char="•"/>
              <a:defRPr lang="fr-FR" sz="1800" kern="1200" dirty="0" smtClean="0">
                <a:solidFill>
                  <a:schemeClr val="tx1">
                    <a:lumMod val="75000"/>
                    <a:lumOff val="25000"/>
                  </a:schemeClr>
                </a:solidFill>
                <a:latin typeface="+mn-lt"/>
                <a:ea typeface="+mn-ea"/>
                <a:cs typeface="+mn-cs"/>
              </a:defRPr>
            </a:lvl4pPr>
            <a:lvl5pPr algn="l" defTabSz="914400" rtl="0" eaLnBrk="1" latinLnBrk="0" hangingPunct="1">
              <a:spcBef>
                <a:spcPct val="20000"/>
              </a:spcBef>
              <a:buSzPct val="100000"/>
              <a:buFont typeface="Arial" pitchFamily="34" charset="0"/>
              <a:buChar char="•"/>
              <a:defRPr lang="en-US" sz="1800" kern="1200" dirty="0">
                <a:solidFill>
                  <a:schemeClr val="tx1">
                    <a:lumMod val="75000"/>
                    <a:lumOff val="25000"/>
                  </a:schemeClr>
                </a:solidFill>
                <a:latin typeface="+mn-lt"/>
                <a:ea typeface="+mn-ea"/>
                <a:cs typeface="+mn-cs"/>
              </a:defRPr>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14" name="Titre 1"/>
          <p:cNvSpPr>
            <a:spLocks noGrp="1"/>
          </p:cNvSpPr>
          <p:nvPr>
            <p:ph type="title"/>
          </p:nvPr>
        </p:nvSpPr>
        <p:spPr>
          <a:xfrm>
            <a:off x="1475656" y="-9236"/>
            <a:ext cx="6891560" cy="1350004"/>
          </a:xfrm>
        </p:spPr>
        <p:txBody>
          <a:bodyPr>
            <a:noAutofit/>
          </a:bodyPr>
          <a:lstStyle>
            <a:lvl1pPr marL="0" indent="0" algn="r">
              <a:defRPr sz="2800" b="0" cap="small" baseline="0">
                <a:solidFill>
                  <a:srgbClr val="007033"/>
                </a:solidFill>
              </a:defRPr>
            </a:lvl1pPr>
          </a:lstStyle>
          <a:p>
            <a:r>
              <a:rPr lang="fr-FR" noProof="0" smtClean="0"/>
              <a:t>Cliquez pour modifier le style du titre</a:t>
            </a:r>
            <a:endParaRPr lang="fr-FR" noProof="0"/>
          </a:p>
        </p:txBody>
      </p:sp>
      <p:sp>
        <p:nvSpPr>
          <p:cNvPr id="15" name="Espace réservé du texte 13"/>
          <p:cNvSpPr>
            <a:spLocks noGrp="1"/>
          </p:cNvSpPr>
          <p:nvPr>
            <p:ph type="body" sz="quarter" idx="13" hasCustomPrompt="1"/>
          </p:nvPr>
        </p:nvSpPr>
        <p:spPr>
          <a:xfrm>
            <a:off x="8367216" y="0"/>
            <a:ext cx="756000" cy="1341438"/>
          </a:xfrm>
        </p:spPr>
        <p:txBody>
          <a:bodyPr anchor="ctr">
            <a:noAutofit/>
          </a:bodyPr>
          <a:lstStyle>
            <a:lvl1pPr algn="ctr">
              <a:buNone/>
              <a:defRPr sz="1400" b="1">
                <a:solidFill>
                  <a:srgbClr val="058747"/>
                </a:solidFill>
              </a:defRPr>
            </a:lvl1pPr>
            <a:lvl2pPr algn="ctr">
              <a:buNone/>
              <a:defRPr sz="1100" b="1">
                <a:solidFill>
                  <a:srgbClr val="058747"/>
                </a:solidFill>
              </a:defRPr>
            </a:lvl2pPr>
            <a:lvl3pPr algn="ctr">
              <a:buNone/>
              <a:defRPr sz="1100" b="1">
                <a:solidFill>
                  <a:srgbClr val="058747"/>
                </a:solidFill>
              </a:defRPr>
            </a:lvl3pPr>
            <a:lvl4pPr algn="ctr">
              <a:buNone/>
              <a:defRPr sz="1100" b="1">
                <a:solidFill>
                  <a:srgbClr val="058747"/>
                </a:solidFill>
              </a:defRPr>
            </a:lvl4pPr>
            <a:lvl5pPr algn="ctr">
              <a:buNone/>
              <a:defRPr sz="1100" b="1">
                <a:solidFill>
                  <a:srgbClr val="058747"/>
                </a:solidFill>
              </a:defRPr>
            </a:lvl5pPr>
          </a:lstStyle>
          <a:p>
            <a:pPr lvl="0"/>
            <a:r>
              <a:rPr lang="fr-FR" noProof="0" smtClean="0"/>
              <a:t>()</a:t>
            </a:r>
            <a:endParaRPr lang="fr-FR" noProof="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628800"/>
            <a:ext cx="4040188" cy="773532"/>
          </a:xfrm>
        </p:spPr>
        <p:txBody>
          <a:bodyPr anchor="b">
            <a:noAutofit/>
          </a:bodyPr>
          <a:lstStyle>
            <a:lvl1pPr marL="0" indent="0">
              <a:buNone/>
              <a:defRPr sz="22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smtClean="0"/>
              <a:t>Cliquez pour modifier les styles du texte du masque</a:t>
            </a:r>
          </a:p>
        </p:txBody>
      </p:sp>
      <p:sp>
        <p:nvSpPr>
          <p:cNvPr id="4" name="Espace réservé du contenu 3"/>
          <p:cNvSpPr>
            <a:spLocks noGrp="1"/>
          </p:cNvSpPr>
          <p:nvPr>
            <p:ph sz="half" idx="2"/>
          </p:nvPr>
        </p:nvSpPr>
        <p:spPr>
          <a:xfrm>
            <a:off x="457200" y="2402332"/>
            <a:ext cx="4040188" cy="3951288"/>
          </a:xfrm>
        </p:spPr>
        <p:txBody>
          <a:bodyPr/>
          <a:lstStyle>
            <a:lvl1pPr>
              <a:buFont typeface="Arial" pitchFamily="34" charset="0"/>
              <a:buChar char="•"/>
              <a:defRPr lang="fr-FR" sz="2400" kern="1200" dirty="0" smtClean="0">
                <a:solidFill>
                  <a:schemeClr val="tx1">
                    <a:lumMod val="75000"/>
                    <a:lumOff val="25000"/>
                  </a:schemeClr>
                </a:solidFill>
                <a:latin typeface="+mn-lt"/>
                <a:ea typeface="+mn-ea"/>
                <a:cs typeface="+mn-cs"/>
              </a:defRPr>
            </a:lvl1pPr>
            <a:lvl2pPr>
              <a:buFont typeface="Arial" pitchFamily="34" charset="0"/>
              <a:buChar char="•"/>
              <a:defRPr sz="2200">
                <a:solidFill>
                  <a:schemeClr val="tx1">
                    <a:lumMod val="75000"/>
                    <a:lumOff val="25000"/>
                  </a:schemeClr>
                </a:solidFill>
              </a:defRPr>
            </a:lvl2pPr>
            <a:lvl3pPr>
              <a:buFont typeface="Arial" pitchFamily="34" charset="0"/>
              <a:buChar char="•"/>
              <a:defRPr sz="2000">
                <a:solidFill>
                  <a:schemeClr val="tx1">
                    <a:lumMod val="75000"/>
                    <a:lumOff val="25000"/>
                  </a:schemeClr>
                </a:solidFill>
              </a:defRPr>
            </a:lvl3pPr>
            <a:lvl4pPr>
              <a:buFont typeface="Arial" pitchFamily="34" charset="0"/>
              <a:buChar char="•"/>
              <a:defRPr sz="1800">
                <a:solidFill>
                  <a:schemeClr val="tx1">
                    <a:lumMod val="75000"/>
                    <a:lumOff val="25000"/>
                  </a:schemeClr>
                </a:solidFill>
              </a:defRPr>
            </a:lvl4pPr>
            <a:lvl5pPr>
              <a:buFont typeface="Arial" pitchFamily="34" charset="0"/>
              <a:buChar char="•"/>
              <a:defRPr sz="1800">
                <a:solidFill>
                  <a:schemeClr val="tx1">
                    <a:lumMod val="75000"/>
                    <a:lumOff val="25000"/>
                  </a:schemeClr>
                </a:solidFill>
              </a:defRPr>
            </a:lvl5pPr>
            <a:lvl6pPr>
              <a:defRPr sz="1600"/>
            </a:lvl6pPr>
            <a:lvl7pPr>
              <a:defRPr sz="1600"/>
            </a:lvl7pPr>
            <a:lvl8pPr>
              <a:defRPr sz="1600"/>
            </a:lvl8pPr>
            <a:lvl9pPr>
              <a:defRPr sz="1600"/>
            </a:lvl9pPr>
          </a:lstStyle>
          <a:p>
            <a:pPr marL="342900" lvl="0" indent="-342900" algn="l" defTabSz="914400" rtl="0" eaLnBrk="1" latinLnBrk="0" hangingPunct="1">
              <a:spcBef>
                <a:spcPct val="20000"/>
              </a:spcBef>
              <a:buSzPct val="100000"/>
              <a:buFont typeface="Arial" pitchFamily="34" charset="0"/>
              <a:buChar char="•"/>
            </a:pPr>
            <a:r>
              <a:rPr lang="fr-FR" noProof="0" smtClean="0"/>
              <a:t>Cliquez pour modifier les styles du texte du masque</a:t>
            </a:r>
          </a:p>
          <a:p>
            <a:pPr marL="342900" lvl="1" indent="-342900" algn="l" defTabSz="914400" rtl="0" eaLnBrk="1" latinLnBrk="0" hangingPunct="1">
              <a:spcBef>
                <a:spcPct val="20000"/>
              </a:spcBef>
              <a:buSzPct val="100000"/>
              <a:buFont typeface="Arial" pitchFamily="34" charset="0"/>
              <a:buChar char="•"/>
            </a:pPr>
            <a:r>
              <a:rPr lang="fr-FR" noProof="0" smtClean="0"/>
              <a:t>Deuxième niveau</a:t>
            </a:r>
          </a:p>
          <a:p>
            <a:pPr marL="342900" lvl="2" indent="-342900" algn="l" defTabSz="914400" rtl="0" eaLnBrk="1" latinLnBrk="0" hangingPunct="1">
              <a:spcBef>
                <a:spcPct val="20000"/>
              </a:spcBef>
              <a:buSzPct val="100000"/>
              <a:buFont typeface="Arial" pitchFamily="34" charset="0"/>
              <a:buChar char="•"/>
            </a:pPr>
            <a:r>
              <a:rPr lang="fr-FR" noProof="0" smtClean="0"/>
              <a:t>Troisième niveau</a:t>
            </a:r>
          </a:p>
          <a:p>
            <a:pPr marL="342900" lvl="3" indent="-342900" algn="l" defTabSz="914400" rtl="0" eaLnBrk="1" latinLnBrk="0" hangingPunct="1">
              <a:spcBef>
                <a:spcPct val="20000"/>
              </a:spcBef>
              <a:buSzPct val="100000"/>
              <a:buFont typeface="Arial" pitchFamily="34" charset="0"/>
              <a:buChar char="•"/>
            </a:pPr>
            <a:r>
              <a:rPr lang="fr-FR" noProof="0" smtClean="0"/>
              <a:t>Quatrième niveau</a:t>
            </a:r>
          </a:p>
          <a:p>
            <a:pPr marL="342900" lvl="4" indent="-342900" algn="l" defTabSz="914400" rtl="0" eaLnBrk="1" latinLnBrk="0" hangingPunct="1">
              <a:spcBef>
                <a:spcPct val="20000"/>
              </a:spcBef>
              <a:buSzPct val="100000"/>
              <a:buFont typeface="Arial" pitchFamily="34" charset="0"/>
              <a:buChar char="•"/>
            </a:pPr>
            <a:r>
              <a:rPr lang="fr-FR" noProof="0" smtClean="0"/>
              <a:t>Cinquième niveau</a:t>
            </a:r>
            <a:endParaRPr lang="fr-FR" noProof="0"/>
          </a:p>
        </p:txBody>
      </p:sp>
      <p:sp>
        <p:nvSpPr>
          <p:cNvPr id="5" name="Espace réservé du texte 4"/>
          <p:cNvSpPr>
            <a:spLocks noGrp="1"/>
          </p:cNvSpPr>
          <p:nvPr>
            <p:ph type="body" sz="quarter" idx="3"/>
          </p:nvPr>
        </p:nvSpPr>
        <p:spPr>
          <a:xfrm>
            <a:off x="4645025" y="1628800"/>
            <a:ext cx="4041775" cy="773532"/>
          </a:xfrm>
        </p:spPr>
        <p:txBody>
          <a:bodyPr anchor="b">
            <a:noAutofit/>
          </a:bodyPr>
          <a:lstStyle>
            <a:lvl1pPr marL="0" indent="0">
              <a:buNone/>
              <a:defRPr lang="fr-FR" sz="2200" b="1" kern="1200" dirty="0" smtClean="0">
                <a:solidFill>
                  <a:schemeClr val="tx1">
                    <a:lumMod val="75000"/>
                    <a:lumOff val="2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fr-FR" noProof="0" smtClean="0"/>
              <a:t>Cliquez pour modifier les styles du texte du masque</a:t>
            </a:r>
          </a:p>
        </p:txBody>
      </p:sp>
      <p:sp>
        <p:nvSpPr>
          <p:cNvPr id="6" name="Espace réservé du contenu 5"/>
          <p:cNvSpPr>
            <a:spLocks noGrp="1"/>
          </p:cNvSpPr>
          <p:nvPr>
            <p:ph sz="quarter" idx="4"/>
          </p:nvPr>
        </p:nvSpPr>
        <p:spPr>
          <a:xfrm>
            <a:off x="4645025" y="2402332"/>
            <a:ext cx="4041775" cy="3951288"/>
          </a:xfrm>
        </p:spPr>
        <p:txBody>
          <a:bodyPr/>
          <a:lstStyle>
            <a:lvl1pPr>
              <a:defRPr lang="fr-FR" sz="2400" kern="1200" dirty="0" smtClean="0">
                <a:solidFill>
                  <a:schemeClr val="tx1">
                    <a:lumMod val="75000"/>
                    <a:lumOff val="25000"/>
                  </a:schemeClr>
                </a:solidFill>
                <a:latin typeface="+mn-lt"/>
                <a:ea typeface="+mn-ea"/>
                <a:cs typeface="+mn-cs"/>
              </a:defRPr>
            </a:lvl1pPr>
            <a:lvl2pPr>
              <a:buFont typeface="Arial" pitchFamily="34" charset="0"/>
              <a:buChar char="•"/>
              <a:defRPr lang="fr-FR" sz="2200" kern="1200" dirty="0" smtClean="0">
                <a:solidFill>
                  <a:schemeClr val="tx1">
                    <a:lumMod val="75000"/>
                    <a:lumOff val="25000"/>
                  </a:schemeClr>
                </a:solidFill>
                <a:latin typeface="+mn-lt"/>
                <a:ea typeface="+mn-ea"/>
                <a:cs typeface="+mn-cs"/>
              </a:defRPr>
            </a:lvl2pPr>
            <a:lvl3pPr>
              <a:defRPr lang="fr-FR" sz="2000" kern="1200" dirty="0" smtClean="0">
                <a:solidFill>
                  <a:schemeClr val="tx1">
                    <a:lumMod val="75000"/>
                    <a:lumOff val="25000"/>
                  </a:schemeClr>
                </a:solidFill>
                <a:latin typeface="+mn-lt"/>
                <a:ea typeface="+mn-ea"/>
                <a:cs typeface="+mn-cs"/>
              </a:defRPr>
            </a:lvl3pPr>
            <a:lvl4pPr indent="-228600" algn="l" defTabSz="914400" rtl="0" eaLnBrk="1" latinLnBrk="0" hangingPunct="1">
              <a:spcBef>
                <a:spcPct val="20000"/>
              </a:spcBef>
              <a:buFont typeface="Arial" pitchFamily="34" charset="0"/>
              <a:buChar char="•"/>
              <a:defRPr lang="fr-FR" sz="1800" kern="1200" dirty="0" smtClean="0">
                <a:solidFill>
                  <a:schemeClr val="tx1">
                    <a:lumMod val="75000"/>
                    <a:lumOff val="25000"/>
                  </a:schemeClr>
                </a:solidFill>
                <a:latin typeface="+mn-lt"/>
                <a:ea typeface="+mn-ea"/>
                <a:cs typeface="+mn-cs"/>
              </a:defRPr>
            </a:lvl4pPr>
            <a:lvl5pPr indent="-228600" algn="l" defTabSz="914400" rtl="0" eaLnBrk="1" latinLnBrk="0" hangingPunct="1">
              <a:spcBef>
                <a:spcPct val="20000"/>
              </a:spcBef>
              <a:buFont typeface="Arial" pitchFamily="34" charset="0"/>
              <a:buChar char="•"/>
              <a:defRPr lang="en-US" sz="1800" kern="1200" dirty="0">
                <a:solidFill>
                  <a:schemeClr val="tx1">
                    <a:lumMod val="75000"/>
                    <a:lumOff val="25000"/>
                  </a:schemeClr>
                </a:solidFill>
                <a:latin typeface="+mn-lt"/>
                <a:ea typeface="+mn-ea"/>
                <a:cs typeface="+mn-cs"/>
              </a:defRPr>
            </a:lvl5pPr>
            <a:lvl6pPr>
              <a:defRPr sz="1600"/>
            </a:lvl6pPr>
            <a:lvl7pPr>
              <a:defRPr sz="1600"/>
            </a:lvl7pPr>
            <a:lvl8pPr>
              <a:defRPr sz="1600"/>
            </a:lvl8pPr>
            <a:lvl9pPr>
              <a:defRPr sz="1600"/>
            </a:lvl9pPr>
          </a:lstStyle>
          <a:p>
            <a:pPr marL="342900" lvl="0" indent="-342900" algn="l" defTabSz="914400" rtl="0" eaLnBrk="1" latinLnBrk="0" hangingPunct="1">
              <a:spcBef>
                <a:spcPct val="20000"/>
              </a:spcBef>
              <a:buSzPct val="100000"/>
              <a:buFont typeface="Arial" pitchFamily="34" charset="0"/>
              <a:buChar char="•"/>
            </a:pPr>
            <a:r>
              <a:rPr lang="fr-FR" noProof="0" smtClean="0"/>
              <a:t>Cliquez pour modifier les styles du texte du masque</a:t>
            </a:r>
          </a:p>
          <a:p>
            <a:pPr marL="342900" lvl="1" indent="-342900" algn="l" defTabSz="914400" rtl="0" eaLnBrk="1" latinLnBrk="0" hangingPunct="1">
              <a:spcBef>
                <a:spcPct val="20000"/>
              </a:spcBef>
              <a:buSzPct val="100000"/>
              <a:buFont typeface="Arial" pitchFamily="34" charset="0"/>
              <a:buChar char="•"/>
            </a:pPr>
            <a:r>
              <a:rPr lang="fr-FR" noProof="0" smtClean="0"/>
              <a:t>Deuxième niveau</a:t>
            </a:r>
          </a:p>
          <a:p>
            <a:pPr marL="342900" lvl="2" indent="-342900" algn="l" defTabSz="914400" rtl="0" eaLnBrk="1" latinLnBrk="0" hangingPunct="1">
              <a:spcBef>
                <a:spcPct val="20000"/>
              </a:spcBef>
              <a:buSzPct val="100000"/>
              <a:buFont typeface="Arial" pitchFamily="34" charset="0"/>
              <a:buChar char="•"/>
            </a:pPr>
            <a:r>
              <a:rPr lang="fr-FR" noProof="0" smtClean="0"/>
              <a:t>Troisième niveau</a:t>
            </a:r>
          </a:p>
          <a:p>
            <a:pPr marL="342900" lvl="3" indent="-342900" algn="l" defTabSz="914400" rtl="0" eaLnBrk="1" latinLnBrk="0" hangingPunct="1">
              <a:spcBef>
                <a:spcPct val="20000"/>
              </a:spcBef>
              <a:buSzPct val="100000"/>
              <a:buFont typeface="Arial" pitchFamily="34" charset="0"/>
              <a:buChar char="•"/>
            </a:pPr>
            <a:r>
              <a:rPr lang="fr-FR" noProof="0" smtClean="0"/>
              <a:t>Quatrième niveau</a:t>
            </a:r>
          </a:p>
          <a:p>
            <a:pPr marL="342900" lvl="4" indent="-342900" algn="l" defTabSz="914400" rtl="0" eaLnBrk="1" latinLnBrk="0" hangingPunct="1">
              <a:spcBef>
                <a:spcPct val="20000"/>
              </a:spcBef>
              <a:buSzPct val="100000"/>
              <a:buFont typeface="Arial" pitchFamily="34" charset="0"/>
              <a:buChar char="•"/>
            </a:pPr>
            <a:r>
              <a:rPr lang="fr-FR" noProof="0" smtClean="0"/>
              <a:t>Cinquième niveau</a:t>
            </a:r>
            <a:endParaRPr lang="fr-FR" noProof="0"/>
          </a:p>
        </p:txBody>
      </p:sp>
      <p:sp>
        <p:nvSpPr>
          <p:cNvPr id="10" name="Espace réservé du numéro de diapositive 5"/>
          <p:cNvSpPr>
            <a:spLocks noGrp="1"/>
          </p:cNvSpPr>
          <p:nvPr>
            <p:ph type="sldNum" sz="quarter" idx="12"/>
          </p:nvPr>
        </p:nvSpPr>
        <p:spPr>
          <a:xfrm>
            <a:off x="8172400" y="6449333"/>
            <a:ext cx="928058" cy="408667"/>
          </a:xfrm>
        </p:spPr>
        <p:txBody>
          <a:bodyPr/>
          <a:lstStyle>
            <a:lvl1pPr>
              <a:defRPr b="1">
                <a:solidFill>
                  <a:schemeClr val="bg1"/>
                </a:solidFill>
                <a:latin typeface="+mn-lt"/>
              </a:defRPr>
            </a:lvl1pPr>
          </a:lstStyle>
          <a:p>
            <a:fld id="{678A195E-003E-43AC-8704-E463F62DCE31}" type="slidenum">
              <a:rPr lang="fr-FR" smtClean="0"/>
              <a:pPr/>
              <a:t>‹N°›</a:t>
            </a:fld>
            <a:endParaRPr lang="fr-FR"/>
          </a:p>
        </p:txBody>
      </p:sp>
      <p:sp>
        <p:nvSpPr>
          <p:cNvPr id="11" name="Espace réservé de la date 3"/>
          <p:cNvSpPr>
            <a:spLocks noGrp="1"/>
          </p:cNvSpPr>
          <p:nvPr>
            <p:ph type="dt" sz="half" idx="10"/>
          </p:nvPr>
        </p:nvSpPr>
        <p:spPr>
          <a:xfrm>
            <a:off x="36944" y="6580760"/>
            <a:ext cx="1259632" cy="332656"/>
          </a:xfrm>
        </p:spPr>
        <p:txBody>
          <a:bodyPr/>
          <a:lstStyle>
            <a:lvl1pPr>
              <a:defRPr sz="1400" b="0">
                <a:solidFill>
                  <a:schemeClr val="tx1">
                    <a:lumMod val="75000"/>
                    <a:lumOff val="25000"/>
                  </a:schemeClr>
                </a:solidFill>
              </a:defRPr>
            </a:lvl1pPr>
          </a:lstStyle>
          <a:p>
            <a:r>
              <a:rPr lang="fr-FR" smtClean="0"/>
              <a:t>Paris, INRA 24/09/2018</a:t>
            </a:r>
            <a:endParaRPr lang="fr-FR"/>
          </a:p>
        </p:txBody>
      </p:sp>
      <p:sp>
        <p:nvSpPr>
          <p:cNvPr id="12" name="Espace réservé du pied de page 4"/>
          <p:cNvSpPr>
            <a:spLocks noGrp="1"/>
          </p:cNvSpPr>
          <p:nvPr>
            <p:ph type="ftr" sz="quarter" idx="11"/>
          </p:nvPr>
        </p:nvSpPr>
        <p:spPr>
          <a:xfrm>
            <a:off x="1259632" y="6356350"/>
            <a:ext cx="6912768" cy="501650"/>
          </a:xfrm>
        </p:spPr>
        <p:txBody>
          <a:bodyPr/>
          <a:lstStyle>
            <a:lvl1pPr>
              <a:defRPr sz="1400">
                <a:solidFill>
                  <a:schemeClr val="tx1">
                    <a:lumMod val="75000"/>
                    <a:lumOff val="25000"/>
                  </a:schemeClr>
                </a:solidFill>
              </a:defRPr>
            </a:lvl1pPr>
          </a:lstStyle>
          <a:p>
            <a:r>
              <a:rPr lang="fr-FR" smtClean="0"/>
              <a:t>ECOFORUM XXV « Quel climat et quelles forêts au XXIIème siècle ? »</a:t>
            </a:r>
            <a:endParaRPr lang="fr-FR"/>
          </a:p>
        </p:txBody>
      </p:sp>
      <p:sp>
        <p:nvSpPr>
          <p:cNvPr id="15" name="Titre 1"/>
          <p:cNvSpPr>
            <a:spLocks noGrp="1"/>
          </p:cNvSpPr>
          <p:nvPr>
            <p:ph type="title"/>
          </p:nvPr>
        </p:nvSpPr>
        <p:spPr>
          <a:xfrm>
            <a:off x="1475656" y="-9236"/>
            <a:ext cx="6891560" cy="1350004"/>
          </a:xfrm>
        </p:spPr>
        <p:txBody>
          <a:bodyPr>
            <a:noAutofit/>
          </a:bodyPr>
          <a:lstStyle>
            <a:lvl1pPr marL="0" indent="0" algn="r">
              <a:defRPr sz="2800" b="0" cap="small" baseline="0">
                <a:solidFill>
                  <a:srgbClr val="007033"/>
                </a:solidFill>
              </a:defRPr>
            </a:lvl1pPr>
          </a:lstStyle>
          <a:p>
            <a:r>
              <a:rPr lang="fr-FR" noProof="0" smtClean="0"/>
              <a:t>Cliquez pour modifier le style du titre</a:t>
            </a:r>
            <a:endParaRPr lang="fr-FR" noProof="0"/>
          </a:p>
        </p:txBody>
      </p:sp>
      <p:sp>
        <p:nvSpPr>
          <p:cNvPr id="16" name="Espace réservé du texte 13"/>
          <p:cNvSpPr>
            <a:spLocks noGrp="1"/>
          </p:cNvSpPr>
          <p:nvPr>
            <p:ph type="body" sz="quarter" idx="13" hasCustomPrompt="1"/>
          </p:nvPr>
        </p:nvSpPr>
        <p:spPr>
          <a:xfrm>
            <a:off x="8367216" y="0"/>
            <a:ext cx="756000" cy="1341438"/>
          </a:xfrm>
        </p:spPr>
        <p:txBody>
          <a:bodyPr anchor="ctr">
            <a:noAutofit/>
          </a:bodyPr>
          <a:lstStyle>
            <a:lvl1pPr algn="ctr">
              <a:buNone/>
              <a:defRPr sz="1400" b="1">
                <a:solidFill>
                  <a:srgbClr val="058747"/>
                </a:solidFill>
              </a:defRPr>
            </a:lvl1pPr>
            <a:lvl2pPr algn="ctr">
              <a:buNone/>
              <a:defRPr sz="1100" b="1">
                <a:solidFill>
                  <a:srgbClr val="058747"/>
                </a:solidFill>
              </a:defRPr>
            </a:lvl2pPr>
            <a:lvl3pPr algn="ctr">
              <a:buNone/>
              <a:defRPr sz="1100" b="1">
                <a:solidFill>
                  <a:srgbClr val="058747"/>
                </a:solidFill>
              </a:defRPr>
            </a:lvl3pPr>
            <a:lvl4pPr algn="ctr">
              <a:buNone/>
              <a:defRPr sz="1100" b="1">
                <a:solidFill>
                  <a:srgbClr val="058747"/>
                </a:solidFill>
              </a:defRPr>
            </a:lvl4pPr>
            <a:lvl5pPr algn="ctr">
              <a:buNone/>
              <a:defRPr sz="1100" b="1">
                <a:solidFill>
                  <a:srgbClr val="058747"/>
                </a:solidFill>
              </a:defRPr>
            </a:lvl5pPr>
          </a:lstStyle>
          <a:p>
            <a:pPr lvl="0"/>
            <a:r>
              <a:rPr lang="fr-FR" noProof="0" smtClean="0"/>
              <a:t>()</a:t>
            </a:r>
            <a:endParaRPr lang="fr-FR" noProof="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a:xfrm>
            <a:off x="8172400" y="6449333"/>
            <a:ext cx="928058" cy="408667"/>
          </a:xfrm>
        </p:spPr>
        <p:txBody>
          <a:bodyPr/>
          <a:lstStyle>
            <a:lvl1pPr>
              <a:defRPr b="1">
                <a:solidFill>
                  <a:schemeClr val="bg1"/>
                </a:solidFill>
                <a:latin typeface="+mn-lt"/>
              </a:defRPr>
            </a:lvl1pPr>
          </a:lstStyle>
          <a:p>
            <a:fld id="{678A195E-003E-43AC-8704-E463F62DCE31}" type="slidenum">
              <a:rPr lang="fr-FR" smtClean="0"/>
              <a:pPr/>
              <a:t>‹N°›</a:t>
            </a:fld>
            <a:endParaRPr lang="fr-FR"/>
          </a:p>
        </p:txBody>
      </p:sp>
      <p:sp>
        <p:nvSpPr>
          <p:cNvPr id="6" name="Espace réservé de la date 3"/>
          <p:cNvSpPr>
            <a:spLocks noGrp="1"/>
          </p:cNvSpPr>
          <p:nvPr>
            <p:ph type="dt" sz="half" idx="10"/>
          </p:nvPr>
        </p:nvSpPr>
        <p:spPr>
          <a:xfrm>
            <a:off x="36944" y="6580760"/>
            <a:ext cx="1259632" cy="332656"/>
          </a:xfrm>
        </p:spPr>
        <p:txBody>
          <a:bodyPr/>
          <a:lstStyle>
            <a:lvl1pPr>
              <a:defRPr sz="1400" b="0">
                <a:solidFill>
                  <a:schemeClr val="tx1">
                    <a:lumMod val="75000"/>
                    <a:lumOff val="25000"/>
                  </a:schemeClr>
                </a:solidFill>
              </a:defRPr>
            </a:lvl1pPr>
          </a:lstStyle>
          <a:p>
            <a:r>
              <a:rPr lang="fr-FR" smtClean="0"/>
              <a:t>Paris, INRA 24/09/2018</a:t>
            </a:r>
            <a:endParaRPr lang="fr-FR"/>
          </a:p>
        </p:txBody>
      </p:sp>
      <p:sp>
        <p:nvSpPr>
          <p:cNvPr id="7" name="Espace réservé du pied de page 4"/>
          <p:cNvSpPr>
            <a:spLocks noGrp="1"/>
          </p:cNvSpPr>
          <p:nvPr>
            <p:ph type="ftr" sz="quarter" idx="11"/>
          </p:nvPr>
        </p:nvSpPr>
        <p:spPr>
          <a:xfrm>
            <a:off x="1259632" y="6356350"/>
            <a:ext cx="6912768" cy="501650"/>
          </a:xfrm>
        </p:spPr>
        <p:txBody>
          <a:bodyPr/>
          <a:lstStyle>
            <a:lvl1pPr>
              <a:defRPr sz="1400">
                <a:solidFill>
                  <a:schemeClr val="tx1">
                    <a:lumMod val="75000"/>
                    <a:lumOff val="25000"/>
                  </a:schemeClr>
                </a:solidFill>
              </a:defRPr>
            </a:lvl1pPr>
          </a:lstStyle>
          <a:p>
            <a:r>
              <a:rPr lang="fr-FR" smtClean="0"/>
              <a:t>ECOFORUM XXV « Quel climat et quelles forêts au XXIIème siècle ? »</a:t>
            </a:r>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618878"/>
            <a:ext cx="3008313" cy="1162050"/>
          </a:xfrm>
        </p:spPr>
        <p:txBody>
          <a:bodyPr anchor="b"/>
          <a:lstStyle>
            <a:lvl1pPr algn="l">
              <a:defRPr sz="2000" b="1">
                <a:solidFill>
                  <a:schemeClr val="tx1">
                    <a:lumMod val="75000"/>
                    <a:lumOff val="25000"/>
                  </a:schemeClr>
                </a:solidFill>
              </a:defRPr>
            </a:lvl1pPr>
          </a:lstStyle>
          <a:p>
            <a:r>
              <a:rPr lang="fr-FR" noProof="0" smtClean="0"/>
              <a:t>Cliquez pour modifier le style du titre</a:t>
            </a:r>
            <a:endParaRPr lang="fr-FR" noProof="0"/>
          </a:p>
        </p:txBody>
      </p:sp>
      <p:sp>
        <p:nvSpPr>
          <p:cNvPr id="3" name="Espace réservé du contenu 2"/>
          <p:cNvSpPr>
            <a:spLocks noGrp="1"/>
          </p:cNvSpPr>
          <p:nvPr>
            <p:ph idx="1"/>
          </p:nvPr>
        </p:nvSpPr>
        <p:spPr>
          <a:xfrm>
            <a:off x="3575050" y="273050"/>
            <a:ext cx="5111750" cy="5853113"/>
          </a:xfrm>
        </p:spPr>
        <p:txBody>
          <a:bodyPr/>
          <a:lstStyle>
            <a:lvl1pPr>
              <a:defRPr sz="3200">
                <a:solidFill>
                  <a:schemeClr val="tx1">
                    <a:lumMod val="75000"/>
                    <a:lumOff val="25000"/>
                  </a:schemeClr>
                </a:solidFill>
              </a:defRPr>
            </a:lvl1pPr>
            <a:lvl2pPr>
              <a:buClr>
                <a:schemeClr val="tx1">
                  <a:lumMod val="75000"/>
                  <a:lumOff val="25000"/>
                </a:schemeClr>
              </a:buClr>
              <a:buFont typeface="Arial" pitchFamily="34" charset="0"/>
              <a:buChar char="•"/>
              <a:defRPr sz="2800">
                <a:solidFill>
                  <a:schemeClr val="tx1">
                    <a:lumMod val="75000"/>
                    <a:lumOff val="25000"/>
                  </a:schemeClr>
                </a:solidFill>
              </a:defRPr>
            </a:lvl2pPr>
            <a:lvl3pPr>
              <a:buClr>
                <a:schemeClr val="tx1">
                  <a:lumMod val="75000"/>
                  <a:lumOff val="25000"/>
                </a:schemeClr>
              </a:buClr>
              <a:buFont typeface="Arial" pitchFamily="34" charset="0"/>
              <a:buChar char="•"/>
              <a:defRPr sz="2400">
                <a:solidFill>
                  <a:schemeClr val="tx1">
                    <a:lumMod val="75000"/>
                    <a:lumOff val="25000"/>
                  </a:schemeClr>
                </a:solidFill>
              </a:defRPr>
            </a:lvl3pPr>
            <a:lvl4pPr>
              <a:buClr>
                <a:schemeClr val="tx1">
                  <a:lumMod val="75000"/>
                  <a:lumOff val="25000"/>
                </a:schemeClr>
              </a:buClr>
              <a:buFont typeface="Arial" pitchFamily="34" charset="0"/>
              <a:buChar char="•"/>
              <a:defRPr sz="2000">
                <a:solidFill>
                  <a:schemeClr val="tx1">
                    <a:lumMod val="75000"/>
                    <a:lumOff val="25000"/>
                  </a:schemeClr>
                </a:solidFill>
              </a:defRPr>
            </a:lvl4pPr>
            <a:lvl5pPr>
              <a:buClr>
                <a:schemeClr val="tx1">
                  <a:lumMod val="75000"/>
                  <a:lumOff val="25000"/>
                </a:schemeClr>
              </a:buClr>
              <a:buFont typeface="Arial" pitchFamily="34" charset="0"/>
              <a:buChar char="•"/>
              <a:defRPr sz="2000">
                <a:solidFill>
                  <a:schemeClr val="tx1">
                    <a:lumMod val="75000"/>
                    <a:lumOff val="25000"/>
                  </a:schemeClr>
                </a:solidFill>
              </a:defRPr>
            </a:lvl5pPr>
            <a:lvl6pPr>
              <a:defRPr sz="2000"/>
            </a:lvl6pPr>
            <a:lvl7pPr>
              <a:defRPr sz="2000"/>
            </a:lvl7pPr>
            <a:lvl8pPr>
              <a:defRPr sz="2000"/>
            </a:lvl8pPr>
            <a:lvl9pPr>
              <a:defRPr sz="20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4" name="Espace réservé du texte 3"/>
          <p:cNvSpPr>
            <a:spLocks noGrp="1"/>
          </p:cNvSpPr>
          <p:nvPr>
            <p:ph type="body" sz="half" idx="2"/>
          </p:nvPr>
        </p:nvSpPr>
        <p:spPr>
          <a:xfrm>
            <a:off x="457200" y="2780928"/>
            <a:ext cx="3008313" cy="3345235"/>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noProof="0" smtClean="0"/>
              <a:t>Cliquez pour modifier les styles du texte du masque</a:t>
            </a:r>
          </a:p>
        </p:txBody>
      </p:sp>
      <p:sp>
        <p:nvSpPr>
          <p:cNvPr id="8" name="Espace réservé du numéro de diapositive 5"/>
          <p:cNvSpPr>
            <a:spLocks noGrp="1"/>
          </p:cNvSpPr>
          <p:nvPr>
            <p:ph type="sldNum" sz="quarter" idx="12"/>
          </p:nvPr>
        </p:nvSpPr>
        <p:spPr>
          <a:xfrm>
            <a:off x="8172400" y="6449333"/>
            <a:ext cx="928058" cy="408667"/>
          </a:xfrm>
        </p:spPr>
        <p:txBody>
          <a:bodyPr/>
          <a:lstStyle>
            <a:lvl1pPr>
              <a:defRPr b="1">
                <a:solidFill>
                  <a:schemeClr val="bg1"/>
                </a:solidFill>
                <a:latin typeface="+mn-lt"/>
              </a:defRPr>
            </a:lvl1pPr>
          </a:lstStyle>
          <a:p>
            <a:fld id="{678A195E-003E-43AC-8704-E463F62DCE31}" type="slidenum">
              <a:rPr lang="fr-FR" smtClean="0"/>
              <a:pPr/>
              <a:t>‹N°›</a:t>
            </a:fld>
            <a:endParaRPr lang="fr-FR"/>
          </a:p>
        </p:txBody>
      </p:sp>
      <p:sp>
        <p:nvSpPr>
          <p:cNvPr id="9" name="Espace réservé de la date 3"/>
          <p:cNvSpPr>
            <a:spLocks noGrp="1"/>
          </p:cNvSpPr>
          <p:nvPr>
            <p:ph type="dt" sz="half" idx="10"/>
          </p:nvPr>
        </p:nvSpPr>
        <p:spPr>
          <a:xfrm>
            <a:off x="36944" y="6580760"/>
            <a:ext cx="1259632" cy="332656"/>
          </a:xfrm>
        </p:spPr>
        <p:txBody>
          <a:bodyPr/>
          <a:lstStyle>
            <a:lvl1pPr>
              <a:defRPr sz="1400" b="0">
                <a:solidFill>
                  <a:schemeClr val="tx1">
                    <a:lumMod val="75000"/>
                    <a:lumOff val="25000"/>
                  </a:schemeClr>
                </a:solidFill>
              </a:defRPr>
            </a:lvl1pPr>
          </a:lstStyle>
          <a:p>
            <a:r>
              <a:rPr lang="fr-FR" smtClean="0"/>
              <a:t>Paris, INRA 24/09/2018</a:t>
            </a:r>
            <a:endParaRPr lang="fr-FR"/>
          </a:p>
        </p:txBody>
      </p:sp>
      <p:sp>
        <p:nvSpPr>
          <p:cNvPr id="10" name="Espace réservé du pied de page 4"/>
          <p:cNvSpPr>
            <a:spLocks noGrp="1"/>
          </p:cNvSpPr>
          <p:nvPr>
            <p:ph type="ftr" sz="quarter" idx="11"/>
          </p:nvPr>
        </p:nvSpPr>
        <p:spPr>
          <a:xfrm>
            <a:off x="1259632" y="6356350"/>
            <a:ext cx="6912768" cy="501650"/>
          </a:xfrm>
        </p:spPr>
        <p:txBody>
          <a:bodyPr/>
          <a:lstStyle>
            <a:lvl1pPr>
              <a:defRPr sz="1400">
                <a:solidFill>
                  <a:schemeClr val="tx1">
                    <a:lumMod val="75000"/>
                    <a:lumOff val="25000"/>
                  </a:schemeClr>
                </a:solidFill>
              </a:defRPr>
            </a:lvl1pPr>
          </a:lstStyle>
          <a:p>
            <a:r>
              <a:rPr lang="fr-FR" smtClean="0"/>
              <a:t>ECOFORUM XXV « Quel climat et quelles forêts au XXIIème siècle ? »</a:t>
            </a:r>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7172200" cy="566738"/>
          </a:xfrm>
        </p:spPr>
        <p:txBody>
          <a:bodyPr anchor="b"/>
          <a:lstStyle>
            <a:lvl1pPr algn="l">
              <a:defRPr sz="2000" b="1">
                <a:solidFill>
                  <a:schemeClr val="tx1">
                    <a:lumMod val="75000"/>
                    <a:lumOff val="25000"/>
                  </a:schemeClr>
                </a:solidFill>
              </a:defRPr>
            </a:lvl1pPr>
          </a:lstStyle>
          <a:p>
            <a:r>
              <a:rPr lang="fr-FR" noProof="0" smtClean="0"/>
              <a:t>Cliquez pour modifier le style du titre</a:t>
            </a:r>
            <a:endParaRPr lang="fr-FR" noProof="0"/>
          </a:p>
        </p:txBody>
      </p:sp>
      <p:sp>
        <p:nvSpPr>
          <p:cNvPr id="3" name="Espace réservé pour une image  2"/>
          <p:cNvSpPr>
            <a:spLocks noGrp="1"/>
          </p:cNvSpPr>
          <p:nvPr>
            <p:ph type="pic" idx="1"/>
          </p:nvPr>
        </p:nvSpPr>
        <p:spPr>
          <a:xfrm>
            <a:off x="1792288" y="620688"/>
            <a:ext cx="7172200" cy="4106887"/>
          </a:xfrm>
        </p:spPr>
        <p:txBody>
          <a:bodyPr/>
          <a:lstStyle>
            <a:lvl1pPr marL="0" indent="0">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noProof="0" smtClean="0"/>
              <a:t>Cliquez sur l'icône pour ajouter une image</a:t>
            </a:r>
            <a:endParaRPr lang="fr-FR" noProof="0"/>
          </a:p>
        </p:txBody>
      </p:sp>
      <p:sp>
        <p:nvSpPr>
          <p:cNvPr id="4" name="Espace réservé du texte 3"/>
          <p:cNvSpPr>
            <a:spLocks noGrp="1"/>
          </p:cNvSpPr>
          <p:nvPr>
            <p:ph type="body" sz="half" idx="2"/>
          </p:nvPr>
        </p:nvSpPr>
        <p:spPr>
          <a:xfrm>
            <a:off x="1792288" y="5367338"/>
            <a:ext cx="7172200" cy="804862"/>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noProof="0" smtClean="0"/>
              <a:t>Cliquez pour modifier les styles du texte du masque</a:t>
            </a:r>
          </a:p>
        </p:txBody>
      </p:sp>
      <p:sp>
        <p:nvSpPr>
          <p:cNvPr id="8" name="Espace réservé du numéro de diapositive 5"/>
          <p:cNvSpPr>
            <a:spLocks noGrp="1"/>
          </p:cNvSpPr>
          <p:nvPr>
            <p:ph type="sldNum" sz="quarter" idx="12"/>
          </p:nvPr>
        </p:nvSpPr>
        <p:spPr>
          <a:xfrm>
            <a:off x="8172400" y="6449333"/>
            <a:ext cx="928058" cy="408667"/>
          </a:xfrm>
        </p:spPr>
        <p:txBody>
          <a:bodyPr/>
          <a:lstStyle>
            <a:lvl1pPr>
              <a:defRPr b="1">
                <a:solidFill>
                  <a:schemeClr val="bg1"/>
                </a:solidFill>
                <a:latin typeface="+mn-lt"/>
              </a:defRPr>
            </a:lvl1pPr>
          </a:lstStyle>
          <a:p>
            <a:fld id="{678A195E-003E-43AC-8704-E463F62DCE31}" type="slidenum">
              <a:rPr lang="fr-FR" smtClean="0"/>
              <a:pPr/>
              <a:t>‹N°›</a:t>
            </a:fld>
            <a:endParaRPr lang="fr-FR"/>
          </a:p>
        </p:txBody>
      </p:sp>
      <p:sp>
        <p:nvSpPr>
          <p:cNvPr id="9" name="Espace réservé de la date 3"/>
          <p:cNvSpPr>
            <a:spLocks noGrp="1"/>
          </p:cNvSpPr>
          <p:nvPr>
            <p:ph type="dt" sz="half" idx="10"/>
          </p:nvPr>
        </p:nvSpPr>
        <p:spPr>
          <a:xfrm>
            <a:off x="36944" y="6580760"/>
            <a:ext cx="1259632" cy="332656"/>
          </a:xfrm>
        </p:spPr>
        <p:txBody>
          <a:bodyPr/>
          <a:lstStyle>
            <a:lvl1pPr>
              <a:defRPr sz="1400" b="0">
                <a:solidFill>
                  <a:schemeClr val="tx1">
                    <a:lumMod val="75000"/>
                    <a:lumOff val="25000"/>
                  </a:schemeClr>
                </a:solidFill>
              </a:defRPr>
            </a:lvl1pPr>
          </a:lstStyle>
          <a:p>
            <a:r>
              <a:rPr lang="fr-FR" smtClean="0"/>
              <a:t>Paris, INRA 24/09/2018</a:t>
            </a:r>
            <a:endParaRPr lang="fr-FR"/>
          </a:p>
        </p:txBody>
      </p:sp>
      <p:sp>
        <p:nvSpPr>
          <p:cNvPr id="10" name="Espace réservé du pied de page 4"/>
          <p:cNvSpPr>
            <a:spLocks noGrp="1"/>
          </p:cNvSpPr>
          <p:nvPr>
            <p:ph type="ftr" sz="quarter" idx="11"/>
          </p:nvPr>
        </p:nvSpPr>
        <p:spPr>
          <a:xfrm>
            <a:off x="1259632" y="6356350"/>
            <a:ext cx="6912768" cy="501650"/>
          </a:xfrm>
        </p:spPr>
        <p:txBody>
          <a:bodyPr/>
          <a:lstStyle>
            <a:lvl1pPr>
              <a:defRPr sz="1400">
                <a:solidFill>
                  <a:schemeClr val="tx1">
                    <a:lumMod val="75000"/>
                    <a:lumOff val="25000"/>
                  </a:schemeClr>
                </a:solidFill>
              </a:defRPr>
            </a:lvl1pPr>
          </a:lstStyle>
          <a:p>
            <a:r>
              <a:rPr lang="fr-FR" smtClean="0"/>
              <a:t>ECOFORUM XXV « Quel climat et quelles forêts au XXIIème siècle ? »</a:t>
            </a:r>
            <a:endParaRPr lang="fr-F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GrandeFigures">
    <p:spTree>
      <p:nvGrpSpPr>
        <p:cNvPr id="1" name=""/>
        <p:cNvGrpSpPr/>
        <p:nvPr/>
      </p:nvGrpSpPr>
      <p:grpSpPr>
        <a:xfrm>
          <a:off x="0" y="0"/>
          <a:ext cx="0" cy="0"/>
          <a:chOff x="0" y="0"/>
          <a:chExt cx="0" cy="0"/>
        </a:xfrm>
      </p:grpSpPr>
      <p:sp>
        <p:nvSpPr>
          <p:cNvPr id="11" name="Rectangle 10"/>
          <p:cNvSpPr/>
          <p:nvPr/>
        </p:nvSpPr>
        <p:spPr>
          <a:xfrm>
            <a:off x="7020272" y="5661248"/>
            <a:ext cx="2123728" cy="1196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2" name="Titre 1"/>
          <p:cNvSpPr>
            <a:spLocks noGrp="1"/>
          </p:cNvSpPr>
          <p:nvPr>
            <p:ph type="title"/>
          </p:nvPr>
        </p:nvSpPr>
        <p:spPr>
          <a:xfrm>
            <a:off x="1971800" y="0"/>
            <a:ext cx="7172200" cy="566738"/>
          </a:xfrm>
        </p:spPr>
        <p:txBody>
          <a:bodyPr anchor="b"/>
          <a:lstStyle>
            <a:lvl1pPr algn="r">
              <a:defRPr sz="2000" b="1">
                <a:solidFill>
                  <a:schemeClr val="tx1">
                    <a:lumMod val="75000"/>
                    <a:lumOff val="25000"/>
                  </a:schemeClr>
                </a:solidFill>
              </a:defRPr>
            </a:lvl1pPr>
          </a:lstStyle>
          <a:p>
            <a:r>
              <a:rPr lang="fr-FR" noProof="0" smtClean="0"/>
              <a:t>Cliquez pour modifier le style du titre</a:t>
            </a:r>
            <a:endParaRPr lang="fr-FR" noProof="0"/>
          </a:p>
        </p:txBody>
      </p:sp>
      <p:sp>
        <p:nvSpPr>
          <p:cNvPr id="3" name="Espace réservé pour une image  2"/>
          <p:cNvSpPr>
            <a:spLocks noGrp="1"/>
          </p:cNvSpPr>
          <p:nvPr>
            <p:ph type="pic" idx="1"/>
          </p:nvPr>
        </p:nvSpPr>
        <p:spPr>
          <a:xfrm>
            <a:off x="0" y="1340768"/>
            <a:ext cx="9144000" cy="5040560"/>
          </a:xfrm>
        </p:spPr>
        <p:txBody>
          <a:bodyPr/>
          <a:lstStyle>
            <a:lvl1pPr marL="0" indent="0">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noProof="0" smtClean="0"/>
              <a:t>Cliquez sur l'icône pour ajouter une image</a:t>
            </a:r>
            <a:endParaRPr lang="fr-FR" noProof="0"/>
          </a:p>
        </p:txBody>
      </p:sp>
      <p:sp>
        <p:nvSpPr>
          <p:cNvPr id="4" name="Espace réservé du texte 3"/>
          <p:cNvSpPr>
            <a:spLocks noGrp="1"/>
          </p:cNvSpPr>
          <p:nvPr>
            <p:ph type="body" sz="half" idx="2"/>
          </p:nvPr>
        </p:nvSpPr>
        <p:spPr>
          <a:xfrm>
            <a:off x="1971800" y="595288"/>
            <a:ext cx="7172200" cy="673472"/>
          </a:xfrm>
        </p:spPr>
        <p:txBody>
          <a:bodyPr/>
          <a:lstStyle>
            <a:lvl1pPr marL="0" indent="0" algn="r">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noProof="0" smtClean="0"/>
              <a:t>Cliquez pour modifier les styles du texte du masque</a:t>
            </a:r>
          </a:p>
        </p:txBody>
      </p:sp>
      <p:sp>
        <p:nvSpPr>
          <p:cNvPr id="8" name="Espace réservé du numéro de diapositive 5"/>
          <p:cNvSpPr>
            <a:spLocks noGrp="1"/>
          </p:cNvSpPr>
          <p:nvPr>
            <p:ph type="sldNum" sz="quarter" idx="12"/>
          </p:nvPr>
        </p:nvSpPr>
        <p:spPr>
          <a:xfrm>
            <a:off x="8172400" y="6449333"/>
            <a:ext cx="928058" cy="408667"/>
          </a:xfrm>
        </p:spPr>
        <p:txBody>
          <a:bodyPr/>
          <a:lstStyle>
            <a:lvl1pPr>
              <a:defRPr b="1">
                <a:solidFill>
                  <a:schemeClr val="tx1">
                    <a:lumMod val="75000"/>
                    <a:lumOff val="25000"/>
                  </a:schemeClr>
                </a:solidFill>
                <a:latin typeface="+mn-lt"/>
              </a:defRPr>
            </a:lvl1pPr>
          </a:lstStyle>
          <a:p>
            <a:fld id="{678A195E-003E-43AC-8704-E463F62DCE31}" type="slidenum">
              <a:rPr lang="fr-FR" smtClean="0"/>
              <a:pPr/>
              <a:t>‹N°›</a:t>
            </a:fld>
            <a:endParaRPr lang="fr-FR"/>
          </a:p>
        </p:txBody>
      </p:sp>
      <p:sp>
        <p:nvSpPr>
          <p:cNvPr id="9" name="Espace réservé de la date 3"/>
          <p:cNvSpPr>
            <a:spLocks noGrp="1"/>
          </p:cNvSpPr>
          <p:nvPr>
            <p:ph type="dt" sz="half" idx="10"/>
          </p:nvPr>
        </p:nvSpPr>
        <p:spPr>
          <a:xfrm>
            <a:off x="36944" y="6580760"/>
            <a:ext cx="1259632" cy="332656"/>
          </a:xfrm>
        </p:spPr>
        <p:txBody>
          <a:bodyPr/>
          <a:lstStyle>
            <a:lvl1pPr>
              <a:defRPr sz="1400" b="0">
                <a:solidFill>
                  <a:schemeClr val="tx1">
                    <a:lumMod val="75000"/>
                    <a:lumOff val="25000"/>
                  </a:schemeClr>
                </a:solidFill>
              </a:defRPr>
            </a:lvl1pPr>
          </a:lstStyle>
          <a:p>
            <a:r>
              <a:rPr lang="fr-FR" smtClean="0"/>
              <a:t>Paris, INRA 24/09/2018</a:t>
            </a:r>
            <a:endParaRPr lang="fr-FR"/>
          </a:p>
        </p:txBody>
      </p:sp>
      <p:sp>
        <p:nvSpPr>
          <p:cNvPr id="10" name="Espace réservé du pied de page 4"/>
          <p:cNvSpPr>
            <a:spLocks noGrp="1"/>
          </p:cNvSpPr>
          <p:nvPr>
            <p:ph type="ftr" sz="quarter" idx="11"/>
          </p:nvPr>
        </p:nvSpPr>
        <p:spPr>
          <a:xfrm>
            <a:off x="1259632" y="6356350"/>
            <a:ext cx="6912768" cy="501650"/>
          </a:xfrm>
        </p:spPr>
        <p:txBody>
          <a:bodyPr/>
          <a:lstStyle>
            <a:lvl1pPr>
              <a:defRPr sz="1400">
                <a:solidFill>
                  <a:schemeClr val="tx1">
                    <a:lumMod val="75000"/>
                    <a:lumOff val="25000"/>
                  </a:schemeClr>
                </a:solidFill>
              </a:defRPr>
            </a:lvl1pPr>
          </a:lstStyle>
          <a:p>
            <a:r>
              <a:rPr lang="fr-FR" smtClean="0"/>
              <a:t>ECOFORUM XXV « Quel climat et quelles forêts au XXIIème siècle ? »</a:t>
            </a:r>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re et texte vertical">
    <p:spTree>
      <p:nvGrpSpPr>
        <p:cNvPr id="1" name=""/>
        <p:cNvGrpSpPr/>
        <p:nvPr/>
      </p:nvGrpSpPr>
      <p:grpSpPr>
        <a:xfrm>
          <a:off x="0" y="0"/>
          <a:ext cx="0" cy="0"/>
          <a:chOff x="0" y="0"/>
          <a:chExt cx="0" cy="0"/>
        </a:xfrm>
      </p:grpSpPr>
      <p:sp>
        <p:nvSpPr>
          <p:cNvPr id="3" name="Espace réservé du texte vertical 2"/>
          <p:cNvSpPr>
            <a:spLocks noGrp="1"/>
          </p:cNvSpPr>
          <p:nvPr>
            <p:ph type="body" orient="vert" idx="1"/>
          </p:nvPr>
        </p:nvSpPr>
        <p:spPr/>
        <p:txBody>
          <a:bodyPr vert="eaVert"/>
          <a:lstStyle>
            <a:lvl1pPr>
              <a:buClr>
                <a:schemeClr val="tx1">
                  <a:lumMod val="75000"/>
                  <a:lumOff val="25000"/>
                </a:schemeClr>
              </a:buClr>
              <a:buFont typeface="Arial" pitchFamily="34" charset="0"/>
              <a:buChar char="•"/>
              <a:defRPr>
                <a:solidFill>
                  <a:schemeClr val="tx1">
                    <a:lumMod val="75000"/>
                    <a:lumOff val="25000"/>
                  </a:schemeClr>
                </a:solidFill>
              </a:defRPr>
            </a:lvl1pPr>
            <a:lvl2pPr>
              <a:buClr>
                <a:schemeClr val="tx1">
                  <a:lumMod val="75000"/>
                  <a:lumOff val="25000"/>
                </a:schemeClr>
              </a:buClr>
              <a:buFont typeface="Arial" pitchFamily="34" charset="0"/>
              <a:buChar char="•"/>
              <a:defRPr>
                <a:solidFill>
                  <a:schemeClr val="tx1">
                    <a:lumMod val="75000"/>
                    <a:lumOff val="25000"/>
                  </a:schemeClr>
                </a:solidFill>
              </a:defRPr>
            </a:lvl2pPr>
            <a:lvl3pPr>
              <a:buClr>
                <a:schemeClr val="tx1">
                  <a:lumMod val="75000"/>
                  <a:lumOff val="25000"/>
                </a:schemeClr>
              </a:buClr>
              <a:buFont typeface="Arial" pitchFamily="34" charset="0"/>
              <a:buChar char="•"/>
              <a:defRPr>
                <a:solidFill>
                  <a:schemeClr val="tx1">
                    <a:lumMod val="75000"/>
                    <a:lumOff val="25000"/>
                  </a:schemeClr>
                </a:solidFill>
              </a:defRPr>
            </a:lvl3pPr>
            <a:lvl4pPr>
              <a:buClr>
                <a:schemeClr val="tx1">
                  <a:lumMod val="75000"/>
                  <a:lumOff val="25000"/>
                </a:schemeClr>
              </a:buClr>
              <a:buFont typeface="Arial" pitchFamily="34" charset="0"/>
              <a:buChar char="•"/>
              <a:defRPr>
                <a:solidFill>
                  <a:schemeClr val="tx1">
                    <a:lumMod val="75000"/>
                    <a:lumOff val="25000"/>
                  </a:schemeClr>
                </a:solidFill>
              </a:defRPr>
            </a:lvl4pPr>
            <a:lvl5pPr>
              <a:buClr>
                <a:schemeClr val="tx1">
                  <a:lumMod val="75000"/>
                  <a:lumOff val="25000"/>
                </a:schemeClr>
              </a:buClr>
              <a:buFont typeface="Arial" pitchFamily="34" charset="0"/>
              <a:buChar char="•"/>
              <a:defRPr>
                <a:solidFill>
                  <a:schemeClr val="tx1">
                    <a:lumMod val="75000"/>
                    <a:lumOff val="25000"/>
                  </a:schemeClr>
                </a:solidFill>
              </a:defRPr>
            </a:lvl5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10" name="Espace réservé du numéro de diapositive 5"/>
          <p:cNvSpPr>
            <a:spLocks noGrp="1"/>
          </p:cNvSpPr>
          <p:nvPr>
            <p:ph type="sldNum" sz="quarter" idx="12"/>
          </p:nvPr>
        </p:nvSpPr>
        <p:spPr>
          <a:xfrm>
            <a:off x="8172400" y="6449333"/>
            <a:ext cx="928058" cy="408667"/>
          </a:xfrm>
        </p:spPr>
        <p:txBody>
          <a:bodyPr/>
          <a:lstStyle>
            <a:lvl1pPr>
              <a:defRPr b="1">
                <a:solidFill>
                  <a:schemeClr val="bg1"/>
                </a:solidFill>
                <a:latin typeface="+mn-lt"/>
              </a:defRPr>
            </a:lvl1pPr>
          </a:lstStyle>
          <a:p>
            <a:fld id="{678A195E-003E-43AC-8704-E463F62DCE31}" type="slidenum">
              <a:rPr lang="fr-FR" smtClean="0"/>
              <a:pPr/>
              <a:t>‹N°›</a:t>
            </a:fld>
            <a:endParaRPr lang="fr-FR"/>
          </a:p>
        </p:txBody>
      </p:sp>
      <p:sp>
        <p:nvSpPr>
          <p:cNvPr id="11" name="Espace réservé de la date 3"/>
          <p:cNvSpPr>
            <a:spLocks noGrp="1"/>
          </p:cNvSpPr>
          <p:nvPr>
            <p:ph type="dt" sz="half" idx="10"/>
          </p:nvPr>
        </p:nvSpPr>
        <p:spPr>
          <a:xfrm>
            <a:off x="36944" y="6580760"/>
            <a:ext cx="1259632" cy="332656"/>
          </a:xfrm>
        </p:spPr>
        <p:txBody>
          <a:bodyPr/>
          <a:lstStyle>
            <a:lvl1pPr>
              <a:defRPr sz="1400" b="0">
                <a:solidFill>
                  <a:schemeClr val="tx1">
                    <a:lumMod val="75000"/>
                    <a:lumOff val="25000"/>
                  </a:schemeClr>
                </a:solidFill>
              </a:defRPr>
            </a:lvl1pPr>
          </a:lstStyle>
          <a:p>
            <a:r>
              <a:rPr lang="fr-FR" smtClean="0"/>
              <a:t>Paris, INRA 24/09/2018</a:t>
            </a:r>
            <a:endParaRPr lang="fr-FR"/>
          </a:p>
        </p:txBody>
      </p:sp>
      <p:sp>
        <p:nvSpPr>
          <p:cNvPr id="12" name="Espace réservé du pied de page 4"/>
          <p:cNvSpPr>
            <a:spLocks noGrp="1"/>
          </p:cNvSpPr>
          <p:nvPr>
            <p:ph type="ftr" sz="quarter" idx="11"/>
          </p:nvPr>
        </p:nvSpPr>
        <p:spPr>
          <a:xfrm>
            <a:off x="1259632" y="6356350"/>
            <a:ext cx="6912768" cy="501650"/>
          </a:xfrm>
        </p:spPr>
        <p:txBody>
          <a:bodyPr/>
          <a:lstStyle>
            <a:lvl1pPr>
              <a:defRPr sz="1400">
                <a:solidFill>
                  <a:schemeClr val="tx1">
                    <a:lumMod val="75000"/>
                    <a:lumOff val="25000"/>
                  </a:schemeClr>
                </a:solidFill>
              </a:defRPr>
            </a:lvl1pPr>
          </a:lstStyle>
          <a:p>
            <a:r>
              <a:rPr lang="fr-FR" smtClean="0"/>
              <a:t>ECOFORUM XXV « Quel climat et quelles forêts au XXIIème siècle ? »</a:t>
            </a:r>
            <a:endParaRPr lang="fr-FR"/>
          </a:p>
        </p:txBody>
      </p:sp>
      <p:sp>
        <p:nvSpPr>
          <p:cNvPr id="8" name="Titre 1"/>
          <p:cNvSpPr>
            <a:spLocks noGrp="1"/>
          </p:cNvSpPr>
          <p:nvPr>
            <p:ph type="title"/>
          </p:nvPr>
        </p:nvSpPr>
        <p:spPr>
          <a:xfrm>
            <a:off x="1475656" y="-9236"/>
            <a:ext cx="6891560" cy="1350004"/>
          </a:xfrm>
        </p:spPr>
        <p:txBody>
          <a:bodyPr>
            <a:noAutofit/>
          </a:bodyPr>
          <a:lstStyle>
            <a:lvl1pPr marL="0" indent="0" algn="r">
              <a:defRPr sz="2800" b="0" cap="small" baseline="0">
                <a:solidFill>
                  <a:srgbClr val="007033"/>
                </a:solidFill>
              </a:defRPr>
            </a:lvl1pPr>
          </a:lstStyle>
          <a:p>
            <a:r>
              <a:rPr lang="fr-FR" noProof="0" smtClean="0"/>
              <a:t>Cliquez pour modifier le style du titre</a:t>
            </a:r>
            <a:endParaRPr lang="fr-FR" noProof="0"/>
          </a:p>
        </p:txBody>
      </p:sp>
      <p:sp>
        <p:nvSpPr>
          <p:cNvPr id="9" name="Espace réservé du texte 13"/>
          <p:cNvSpPr>
            <a:spLocks noGrp="1"/>
          </p:cNvSpPr>
          <p:nvPr>
            <p:ph type="body" sz="quarter" idx="13" hasCustomPrompt="1"/>
          </p:nvPr>
        </p:nvSpPr>
        <p:spPr>
          <a:xfrm>
            <a:off x="8367216" y="0"/>
            <a:ext cx="756000" cy="1341438"/>
          </a:xfrm>
        </p:spPr>
        <p:txBody>
          <a:bodyPr anchor="ctr">
            <a:noAutofit/>
          </a:bodyPr>
          <a:lstStyle>
            <a:lvl1pPr algn="ctr">
              <a:buNone/>
              <a:defRPr sz="1400" b="1">
                <a:solidFill>
                  <a:srgbClr val="058747"/>
                </a:solidFill>
              </a:defRPr>
            </a:lvl1pPr>
            <a:lvl2pPr algn="ctr">
              <a:buNone/>
              <a:defRPr sz="1100" b="1">
                <a:solidFill>
                  <a:srgbClr val="058747"/>
                </a:solidFill>
              </a:defRPr>
            </a:lvl2pPr>
            <a:lvl3pPr algn="ctr">
              <a:buNone/>
              <a:defRPr sz="1100" b="1">
                <a:solidFill>
                  <a:srgbClr val="058747"/>
                </a:solidFill>
              </a:defRPr>
            </a:lvl3pPr>
            <a:lvl4pPr algn="ctr">
              <a:buNone/>
              <a:defRPr sz="1100" b="1">
                <a:solidFill>
                  <a:srgbClr val="058747"/>
                </a:solidFill>
              </a:defRPr>
            </a:lvl4pPr>
            <a:lvl5pPr algn="ctr">
              <a:buNone/>
              <a:defRPr sz="1100" b="1">
                <a:solidFill>
                  <a:srgbClr val="058747"/>
                </a:solidFill>
              </a:defRPr>
            </a:lvl5pPr>
          </a:lstStyle>
          <a:p>
            <a:pPr lvl="0"/>
            <a:r>
              <a:rPr lang="fr-FR" noProof="0" smtClean="0"/>
              <a:t>()</a:t>
            </a:r>
            <a:endParaRPr lang="fr-FR" noProof="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340768"/>
            <a:ext cx="2057400" cy="4785395"/>
          </a:xfrm>
        </p:spPr>
        <p:txBody>
          <a:bodyPr vert="eaVert"/>
          <a:lstStyle>
            <a:lvl1pPr>
              <a:defRPr>
                <a:solidFill>
                  <a:schemeClr val="tx1">
                    <a:lumMod val="75000"/>
                    <a:lumOff val="25000"/>
                  </a:schemeClr>
                </a:solidFill>
              </a:defRPr>
            </a:lvl1pPr>
          </a:lstStyle>
          <a:p>
            <a:r>
              <a:rPr lang="fr-FR" noProof="0" smtClean="0"/>
              <a:t>Cliquez pour modifier le style du titre</a:t>
            </a:r>
            <a:endParaRPr lang="fr-FR" noProof="0"/>
          </a:p>
        </p:txBody>
      </p:sp>
      <p:sp>
        <p:nvSpPr>
          <p:cNvPr id="3" name="Espace réservé du texte vertical 2"/>
          <p:cNvSpPr>
            <a:spLocks noGrp="1"/>
          </p:cNvSpPr>
          <p:nvPr>
            <p:ph type="body" orient="vert" idx="1"/>
          </p:nvPr>
        </p:nvSpPr>
        <p:spPr>
          <a:xfrm>
            <a:off x="457200" y="1340768"/>
            <a:ext cx="6019800" cy="4785395"/>
          </a:xfrm>
        </p:spPr>
        <p:txBody>
          <a:bodyPr vert="eaVert"/>
          <a:lstStyle>
            <a:lvl1pPr>
              <a:buFont typeface="Arial" pitchFamily="34" charset="0"/>
              <a:buChar char="•"/>
              <a:defRPr>
                <a:solidFill>
                  <a:schemeClr val="tx1">
                    <a:lumMod val="75000"/>
                    <a:lumOff val="25000"/>
                  </a:schemeClr>
                </a:solidFill>
              </a:defRPr>
            </a:lvl1pPr>
            <a:lvl2pPr>
              <a:buFont typeface="Arial" pitchFamily="34" charset="0"/>
              <a:buChar char="•"/>
              <a:defRPr>
                <a:solidFill>
                  <a:schemeClr val="tx1">
                    <a:lumMod val="75000"/>
                    <a:lumOff val="25000"/>
                  </a:schemeClr>
                </a:solidFill>
              </a:defRPr>
            </a:lvl2pPr>
            <a:lvl3pPr>
              <a:buFont typeface="Arial" pitchFamily="34" charset="0"/>
              <a:buChar char="•"/>
              <a:defRPr>
                <a:solidFill>
                  <a:schemeClr val="tx1">
                    <a:lumMod val="75000"/>
                    <a:lumOff val="25000"/>
                  </a:schemeClr>
                </a:solidFill>
              </a:defRPr>
            </a:lvl3pPr>
            <a:lvl4pPr>
              <a:buFont typeface="Arial" pitchFamily="34" charset="0"/>
              <a:buChar char="•"/>
              <a:defRPr>
                <a:solidFill>
                  <a:schemeClr val="tx1">
                    <a:lumMod val="75000"/>
                    <a:lumOff val="25000"/>
                  </a:schemeClr>
                </a:solidFill>
              </a:defRPr>
            </a:lvl4pPr>
            <a:lvl5pPr>
              <a:buFont typeface="Arial" pitchFamily="34" charset="0"/>
              <a:buChar char="•"/>
              <a:defRPr>
                <a:solidFill>
                  <a:schemeClr val="tx1">
                    <a:lumMod val="75000"/>
                    <a:lumOff val="25000"/>
                  </a:schemeClr>
                </a:solidFill>
              </a:defRPr>
            </a:lvl5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7" name="Espace réservé du numéro de diapositive 5"/>
          <p:cNvSpPr>
            <a:spLocks noGrp="1"/>
          </p:cNvSpPr>
          <p:nvPr>
            <p:ph type="sldNum" sz="quarter" idx="12"/>
          </p:nvPr>
        </p:nvSpPr>
        <p:spPr>
          <a:xfrm>
            <a:off x="8172400" y="6449333"/>
            <a:ext cx="928058" cy="408667"/>
          </a:xfrm>
        </p:spPr>
        <p:txBody>
          <a:bodyPr/>
          <a:lstStyle>
            <a:lvl1pPr>
              <a:defRPr b="1">
                <a:solidFill>
                  <a:schemeClr val="bg1"/>
                </a:solidFill>
                <a:latin typeface="+mn-lt"/>
              </a:defRPr>
            </a:lvl1pPr>
          </a:lstStyle>
          <a:p>
            <a:fld id="{678A195E-003E-43AC-8704-E463F62DCE31}" type="slidenum">
              <a:rPr lang="fr-FR" smtClean="0"/>
              <a:pPr/>
              <a:t>‹N°›</a:t>
            </a:fld>
            <a:endParaRPr lang="fr-FR"/>
          </a:p>
        </p:txBody>
      </p:sp>
      <p:sp>
        <p:nvSpPr>
          <p:cNvPr id="8" name="Espace réservé de la date 3"/>
          <p:cNvSpPr>
            <a:spLocks noGrp="1"/>
          </p:cNvSpPr>
          <p:nvPr>
            <p:ph type="dt" sz="half" idx="10"/>
          </p:nvPr>
        </p:nvSpPr>
        <p:spPr>
          <a:xfrm>
            <a:off x="36944" y="6580760"/>
            <a:ext cx="1259632" cy="332656"/>
          </a:xfrm>
        </p:spPr>
        <p:txBody>
          <a:bodyPr/>
          <a:lstStyle>
            <a:lvl1pPr>
              <a:defRPr sz="1400" b="0">
                <a:solidFill>
                  <a:schemeClr val="tx1">
                    <a:lumMod val="75000"/>
                    <a:lumOff val="25000"/>
                  </a:schemeClr>
                </a:solidFill>
              </a:defRPr>
            </a:lvl1pPr>
          </a:lstStyle>
          <a:p>
            <a:r>
              <a:rPr lang="fr-FR" smtClean="0"/>
              <a:t>Paris, INRA 24/09/2018</a:t>
            </a:r>
            <a:endParaRPr lang="fr-FR"/>
          </a:p>
        </p:txBody>
      </p:sp>
      <p:sp>
        <p:nvSpPr>
          <p:cNvPr id="9" name="Espace réservé du pied de page 4"/>
          <p:cNvSpPr>
            <a:spLocks noGrp="1"/>
          </p:cNvSpPr>
          <p:nvPr>
            <p:ph type="ftr" sz="quarter" idx="11"/>
          </p:nvPr>
        </p:nvSpPr>
        <p:spPr>
          <a:xfrm>
            <a:off x="1259632" y="6356350"/>
            <a:ext cx="6912768" cy="501650"/>
          </a:xfrm>
        </p:spPr>
        <p:txBody>
          <a:bodyPr/>
          <a:lstStyle>
            <a:lvl1pPr>
              <a:defRPr sz="1400">
                <a:solidFill>
                  <a:schemeClr val="tx1">
                    <a:lumMod val="75000"/>
                    <a:lumOff val="25000"/>
                  </a:schemeClr>
                </a:solidFill>
              </a:defRPr>
            </a:lvl1pPr>
          </a:lstStyle>
          <a:p>
            <a:r>
              <a:rPr lang="fr-FR" smtClean="0"/>
              <a:t>ECOFORUM XXV « Quel climat et quelles forêts au XXIIème siècle ? »</a:t>
            </a:r>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ans_Log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2"/>
          </p:nvPr>
        </p:nvSpPr>
        <p:spPr>
          <a:xfrm>
            <a:off x="8172400" y="6449333"/>
            <a:ext cx="928058" cy="408667"/>
          </a:xfrm>
        </p:spPr>
        <p:txBody>
          <a:bodyPr/>
          <a:lstStyle>
            <a:lvl1pPr>
              <a:defRPr b="1">
                <a:solidFill>
                  <a:schemeClr val="bg1"/>
                </a:solidFill>
                <a:latin typeface="+mn-lt"/>
              </a:defRPr>
            </a:lvl1pPr>
          </a:lstStyle>
          <a:p>
            <a:fld id="{678A195E-003E-43AC-8704-E463F62DCE31}" type="slidenum">
              <a:rPr lang="fr-FR" smtClean="0"/>
              <a:pPr/>
              <a:t>‹N°›</a:t>
            </a:fld>
            <a:endParaRPr lang="fr-FR"/>
          </a:p>
        </p:txBody>
      </p:sp>
      <p:sp>
        <p:nvSpPr>
          <p:cNvPr id="5" name="Espace réservé de la date 3"/>
          <p:cNvSpPr>
            <a:spLocks noGrp="1"/>
          </p:cNvSpPr>
          <p:nvPr>
            <p:ph type="dt" sz="half" idx="10"/>
          </p:nvPr>
        </p:nvSpPr>
        <p:spPr>
          <a:xfrm>
            <a:off x="36944" y="6580760"/>
            <a:ext cx="1259632" cy="332656"/>
          </a:xfrm>
        </p:spPr>
        <p:txBody>
          <a:bodyPr/>
          <a:lstStyle>
            <a:lvl1pPr>
              <a:defRPr sz="1400" b="0">
                <a:solidFill>
                  <a:schemeClr val="tx1">
                    <a:lumMod val="75000"/>
                    <a:lumOff val="25000"/>
                  </a:schemeClr>
                </a:solidFill>
              </a:defRPr>
            </a:lvl1pPr>
          </a:lstStyle>
          <a:p>
            <a:r>
              <a:rPr lang="fr-FR" smtClean="0"/>
              <a:t>Paris, INRA 24/09/2018</a:t>
            </a:r>
            <a:endParaRPr lang="fr-FR"/>
          </a:p>
        </p:txBody>
      </p:sp>
      <p:sp>
        <p:nvSpPr>
          <p:cNvPr id="6" name="Espace réservé du pied de page 4"/>
          <p:cNvSpPr>
            <a:spLocks noGrp="1"/>
          </p:cNvSpPr>
          <p:nvPr>
            <p:ph type="ftr" sz="quarter" idx="11"/>
          </p:nvPr>
        </p:nvSpPr>
        <p:spPr>
          <a:xfrm>
            <a:off x="1259632" y="6356350"/>
            <a:ext cx="6912768" cy="501650"/>
          </a:xfrm>
        </p:spPr>
        <p:txBody>
          <a:bodyPr/>
          <a:lstStyle>
            <a:lvl1pPr>
              <a:defRPr sz="1400">
                <a:solidFill>
                  <a:schemeClr val="tx1">
                    <a:lumMod val="75000"/>
                    <a:lumOff val="25000"/>
                  </a:schemeClr>
                </a:solidFill>
              </a:defRPr>
            </a:lvl1pPr>
          </a:lstStyle>
          <a:p>
            <a:r>
              <a:rPr lang="fr-FR" smtClean="0"/>
              <a:t>ECOFORUM XXV « Quel climat et quelles forêts au XXIIème siècle ? »</a:t>
            </a:r>
            <a:endParaRPr lang="fr-FR"/>
          </a:p>
        </p:txBody>
      </p:sp>
      <p:sp>
        <p:nvSpPr>
          <p:cNvPr id="10" name="Espace réservé du contenu 2"/>
          <p:cNvSpPr>
            <a:spLocks noGrp="1"/>
          </p:cNvSpPr>
          <p:nvPr>
            <p:ph idx="1"/>
          </p:nvPr>
        </p:nvSpPr>
        <p:spPr>
          <a:xfrm>
            <a:off x="611560" y="1556792"/>
            <a:ext cx="8532440" cy="4824536"/>
          </a:xfrm>
        </p:spPr>
        <p:txBody>
          <a:bodyPr/>
          <a:lstStyle>
            <a:lvl1pPr>
              <a:buSzPct val="100000"/>
              <a:buFont typeface="Arial" pitchFamily="34" charset="0"/>
              <a:buChar char="•"/>
              <a:defRPr sz="2400">
                <a:solidFill>
                  <a:schemeClr val="tx1">
                    <a:lumMod val="75000"/>
                    <a:lumOff val="25000"/>
                  </a:schemeClr>
                </a:solidFill>
              </a:defRPr>
            </a:lvl1pPr>
            <a:lvl2pPr>
              <a:buSzPct val="100000"/>
              <a:buFont typeface="Arial" pitchFamily="34" charset="0"/>
              <a:buChar char="•"/>
              <a:defRPr sz="2200">
                <a:solidFill>
                  <a:schemeClr val="tx1">
                    <a:lumMod val="75000"/>
                    <a:lumOff val="25000"/>
                  </a:schemeClr>
                </a:solidFill>
              </a:defRPr>
            </a:lvl2pPr>
            <a:lvl3pPr>
              <a:buSzPct val="100000"/>
              <a:buFont typeface="Arial" pitchFamily="34" charset="0"/>
              <a:buChar char="•"/>
              <a:defRPr sz="2000">
                <a:solidFill>
                  <a:schemeClr val="tx1">
                    <a:lumMod val="75000"/>
                    <a:lumOff val="25000"/>
                  </a:schemeClr>
                </a:solidFill>
              </a:defRPr>
            </a:lvl3pPr>
            <a:lvl4pPr>
              <a:buSzPct val="100000"/>
              <a:buFont typeface="Arial" pitchFamily="34" charset="0"/>
              <a:buChar char="•"/>
              <a:defRPr sz="1800">
                <a:solidFill>
                  <a:schemeClr val="tx1">
                    <a:lumMod val="75000"/>
                    <a:lumOff val="25000"/>
                  </a:schemeClr>
                </a:solidFill>
              </a:defRPr>
            </a:lvl4pPr>
            <a:lvl5pPr>
              <a:buSzPct val="100000"/>
              <a:buFont typeface="Arial" pitchFamily="34" charset="0"/>
              <a:buChar char="•"/>
              <a:defRPr sz="1800">
                <a:solidFill>
                  <a:schemeClr val="tx1">
                    <a:lumMod val="75000"/>
                    <a:lumOff val="25000"/>
                  </a:schemeClr>
                </a:solidFill>
              </a:defRPr>
            </a:lvl5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8" name="Titre 1"/>
          <p:cNvSpPr>
            <a:spLocks noGrp="1"/>
          </p:cNvSpPr>
          <p:nvPr>
            <p:ph type="title"/>
          </p:nvPr>
        </p:nvSpPr>
        <p:spPr>
          <a:xfrm>
            <a:off x="1475656" y="-9236"/>
            <a:ext cx="6891560" cy="1350004"/>
          </a:xfrm>
        </p:spPr>
        <p:txBody>
          <a:bodyPr>
            <a:noAutofit/>
          </a:bodyPr>
          <a:lstStyle>
            <a:lvl1pPr marL="0" indent="0" algn="r">
              <a:defRPr sz="2800" b="0" cap="small" baseline="0">
                <a:solidFill>
                  <a:srgbClr val="007033"/>
                </a:solidFill>
              </a:defRPr>
            </a:lvl1pPr>
          </a:lstStyle>
          <a:p>
            <a:r>
              <a:rPr lang="fr-FR" noProof="0" smtClean="0"/>
              <a:t>Cliquez pour modifier le style du titre</a:t>
            </a:r>
            <a:endParaRPr lang="fr-FR" noProof="0"/>
          </a:p>
        </p:txBody>
      </p:sp>
      <p:sp>
        <p:nvSpPr>
          <p:cNvPr id="11" name="Espace réservé du texte 13"/>
          <p:cNvSpPr>
            <a:spLocks noGrp="1"/>
          </p:cNvSpPr>
          <p:nvPr>
            <p:ph type="body" sz="quarter" idx="13" hasCustomPrompt="1"/>
          </p:nvPr>
        </p:nvSpPr>
        <p:spPr>
          <a:xfrm>
            <a:off x="8367216" y="0"/>
            <a:ext cx="756000" cy="1341438"/>
          </a:xfrm>
        </p:spPr>
        <p:txBody>
          <a:bodyPr anchor="ctr">
            <a:noAutofit/>
          </a:bodyPr>
          <a:lstStyle>
            <a:lvl1pPr algn="ctr">
              <a:buNone/>
              <a:defRPr sz="1400" b="1">
                <a:solidFill>
                  <a:srgbClr val="058747"/>
                </a:solidFill>
              </a:defRPr>
            </a:lvl1pPr>
            <a:lvl2pPr algn="ctr">
              <a:buNone/>
              <a:defRPr sz="1100" b="1">
                <a:solidFill>
                  <a:srgbClr val="058747"/>
                </a:solidFill>
              </a:defRPr>
            </a:lvl2pPr>
            <a:lvl3pPr algn="ctr">
              <a:buNone/>
              <a:defRPr sz="1100" b="1">
                <a:solidFill>
                  <a:srgbClr val="058747"/>
                </a:solidFill>
              </a:defRPr>
            </a:lvl3pPr>
            <a:lvl4pPr algn="ctr">
              <a:buNone/>
              <a:defRPr sz="1100" b="1">
                <a:solidFill>
                  <a:srgbClr val="058747"/>
                </a:solidFill>
              </a:defRPr>
            </a:lvl4pPr>
            <a:lvl5pPr algn="ctr">
              <a:buNone/>
              <a:defRPr sz="1100" b="1">
                <a:solidFill>
                  <a:srgbClr val="058747"/>
                </a:solidFill>
              </a:defRPr>
            </a:lvl5pPr>
          </a:lstStyle>
          <a:p>
            <a:pPr lvl="0"/>
            <a:r>
              <a:rPr lang="fr-FR" noProof="0" smtClean="0"/>
              <a:t>()</a:t>
            </a:r>
            <a:endParaRPr lang="fr-FR"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blanc_titre_contenu">
    <p:spTree>
      <p:nvGrpSpPr>
        <p:cNvPr id="1" name=""/>
        <p:cNvGrpSpPr/>
        <p:nvPr/>
      </p:nvGrpSpPr>
      <p:grpSpPr>
        <a:xfrm>
          <a:off x="0" y="0"/>
          <a:ext cx="0" cy="0"/>
          <a:chOff x="0" y="0"/>
          <a:chExt cx="0" cy="0"/>
        </a:xfrm>
      </p:grpSpPr>
      <p:sp>
        <p:nvSpPr>
          <p:cNvPr id="27" name="Rectangle 26"/>
          <p:cNvSpPr/>
          <p:nvPr/>
        </p:nvSpPr>
        <p:spPr>
          <a:xfrm>
            <a:off x="0" y="0"/>
            <a:ext cx="9144000" cy="1080000"/>
          </a:xfrm>
          <a:prstGeom prst="rect">
            <a:avLst/>
          </a:prstGeom>
          <a:solidFill>
            <a:srgbClr val="034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Titre 1"/>
          <p:cNvSpPr>
            <a:spLocks noGrp="1"/>
          </p:cNvSpPr>
          <p:nvPr>
            <p:ph type="title"/>
          </p:nvPr>
        </p:nvSpPr>
        <p:spPr>
          <a:xfrm>
            <a:off x="1619672" y="0"/>
            <a:ext cx="7524328" cy="1080120"/>
          </a:xfrm>
        </p:spPr>
        <p:txBody>
          <a:bodyPr>
            <a:noAutofit/>
          </a:bodyPr>
          <a:lstStyle>
            <a:lvl1pPr marL="0" indent="0" algn="r">
              <a:defRPr sz="2600" b="1" cap="none" baseline="0">
                <a:solidFill>
                  <a:schemeClr val="bg1"/>
                </a:solidFill>
              </a:defRPr>
            </a:lvl1pPr>
          </a:lstStyle>
          <a:p>
            <a:r>
              <a:rPr lang="fr-FR" noProof="0" smtClean="0"/>
              <a:t>Cliquez pour modifier le style du titre</a:t>
            </a:r>
            <a:endParaRPr lang="fr-FR" noProof="0" dirty="0"/>
          </a:p>
        </p:txBody>
      </p:sp>
      <p:sp>
        <p:nvSpPr>
          <p:cNvPr id="29" name="Espace réservé du contenu 2"/>
          <p:cNvSpPr>
            <a:spLocks noGrp="1"/>
          </p:cNvSpPr>
          <p:nvPr>
            <p:ph idx="1"/>
          </p:nvPr>
        </p:nvSpPr>
        <p:spPr>
          <a:xfrm>
            <a:off x="611560" y="1556792"/>
            <a:ext cx="8532440" cy="4824536"/>
          </a:xfrm>
        </p:spPr>
        <p:txBody>
          <a:bodyPr/>
          <a:lstStyle>
            <a:lvl1pPr>
              <a:buSzPct val="100000"/>
              <a:buFont typeface="Arial" pitchFamily="34" charset="0"/>
              <a:buChar char="•"/>
              <a:defRPr sz="2400">
                <a:solidFill>
                  <a:srgbClr val="5D5F67"/>
                </a:solidFill>
              </a:defRPr>
            </a:lvl1pPr>
            <a:lvl2pPr>
              <a:buSzPct val="100000"/>
              <a:buFont typeface="Arial" pitchFamily="34" charset="0"/>
              <a:buChar char="•"/>
              <a:defRPr sz="2200">
                <a:solidFill>
                  <a:srgbClr val="5D5F67"/>
                </a:solidFill>
              </a:defRPr>
            </a:lvl2pPr>
            <a:lvl3pPr>
              <a:buSzPct val="100000"/>
              <a:buFont typeface="Arial" pitchFamily="34" charset="0"/>
              <a:buChar char="•"/>
              <a:defRPr sz="2000">
                <a:solidFill>
                  <a:srgbClr val="5D5F67"/>
                </a:solidFill>
              </a:defRPr>
            </a:lvl3pPr>
            <a:lvl4pPr>
              <a:buSzPct val="100000"/>
              <a:buFont typeface="Arial" pitchFamily="34" charset="0"/>
              <a:buChar char="•"/>
              <a:defRPr sz="1800">
                <a:solidFill>
                  <a:srgbClr val="5D5F67"/>
                </a:solidFill>
              </a:defRPr>
            </a:lvl4pPr>
            <a:lvl5pPr>
              <a:buSzPct val="100000"/>
              <a:buFont typeface="Arial" pitchFamily="34" charset="0"/>
              <a:buChar char="•"/>
              <a:defRPr sz="1800">
                <a:solidFill>
                  <a:srgbClr val="5D5F67"/>
                </a:solidFill>
              </a:defRPr>
            </a:lvl5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dirty="0"/>
          </a:p>
        </p:txBody>
      </p:sp>
      <p:pic>
        <p:nvPicPr>
          <p:cNvPr id="30" name="Picture 2" descr="E:\Annab_Ecofor\06Ecofor_fonctionnement_general\LOGOS\Logo ecofor.jpg"/>
          <p:cNvPicPr>
            <a:picLocks noChangeAspect="1" noChangeArrowheads="1"/>
          </p:cNvPicPr>
          <p:nvPr/>
        </p:nvPicPr>
        <p:blipFill>
          <a:blip r:embed="rId2" cstate="print"/>
          <a:srcRect/>
          <a:stretch>
            <a:fillRect/>
          </a:stretch>
        </p:blipFill>
        <p:spPr bwMode="auto">
          <a:xfrm>
            <a:off x="0" y="0"/>
            <a:ext cx="1712280" cy="1080000"/>
          </a:xfrm>
          <a:prstGeom prst="rect">
            <a:avLst/>
          </a:prstGeom>
          <a:noFill/>
        </p:spPr>
      </p:pic>
      <p:sp>
        <p:nvSpPr>
          <p:cNvPr id="10" name="Ellipse 9"/>
          <p:cNvSpPr/>
          <p:nvPr/>
        </p:nvSpPr>
        <p:spPr>
          <a:xfrm>
            <a:off x="8460432" y="6165304"/>
            <a:ext cx="576000" cy="576000"/>
          </a:xfrm>
          <a:prstGeom prst="ellipse">
            <a:avLst/>
          </a:prstGeom>
          <a:solidFill>
            <a:srgbClr val="A7A9AF"/>
          </a:solidFill>
          <a:ln>
            <a:solidFill>
              <a:srgbClr val="A7A9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e la date 3"/>
          <p:cNvSpPr>
            <a:spLocks noGrp="1"/>
          </p:cNvSpPr>
          <p:nvPr>
            <p:ph type="dt" sz="half" idx="10"/>
          </p:nvPr>
        </p:nvSpPr>
        <p:spPr>
          <a:xfrm>
            <a:off x="144016" y="6453336"/>
            <a:ext cx="1259632" cy="332656"/>
          </a:xfrm>
        </p:spPr>
        <p:txBody>
          <a:bodyPr vert="horz" lIns="91440" tIns="45720" rIns="91440" bIns="45720" rtlCol="0" anchor="ctr"/>
          <a:lstStyle>
            <a:lvl1pPr marL="0" algn="ctr" defTabSz="914400" rtl="0" eaLnBrk="1" latinLnBrk="0" hangingPunct="1">
              <a:defRPr lang="fr-FR" sz="1400" b="0" kern="1200" smtClean="0">
                <a:solidFill>
                  <a:srgbClr val="5D5F67"/>
                </a:solidFill>
                <a:latin typeface="+mn-lt"/>
                <a:ea typeface="+mn-ea"/>
                <a:cs typeface="+mn-cs"/>
              </a:defRPr>
            </a:lvl1pPr>
          </a:lstStyle>
          <a:p>
            <a:r>
              <a:rPr lang="fr-FR" smtClean="0"/>
              <a:t>Paris, INRA 24/09/2018</a:t>
            </a:r>
            <a:endParaRPr lang="fr-FR"/>
          </a:p>
        </p:txBody>
      </p:sp>
      <p:sp>
        <p:nvSpPr>
          <p:cNvPr id="12" name="Espace réservé du pied de page 4"/>
          <p:cNvSpPr>
            <a:spLocks noGrp="1"/>
          </p:cNvSpPr>
          <p:nvPr>
            <p:ph type="ftr" sz="quarter" idx="11"/>
          </p:nvPr>
        </p:nvSpPr>
        <p:spPr>
          <a:xfrm>
            <a:off x="1259632" y="6356350"/>
            <a:ext cx="6912768" cy="501650"/>
          </a:xfrm>
        </p:spPr>
        <p:txBody>
          <a:bodyPr/>
          <a:lstStyle>
            <a:lvl1pPr>
              <a:defRPr sz="1400" b="0">
                <a:solidFill>
                  <a:srgbClr val="5D5F67"/>
                </a:solidFill>
              </a:defRPr>
            </a:lvl1pPr>
          </a:lstStyle>
          <a:p>
            <a:r>
              <a:rPr lang="fr-FR" smtClean="0"/>
              <a:t>ECOFORUM XXV « Quel climat et quelles forêts au XXIIème siècle ? »</a:t>
            </a:r>
            <a:endParaRPr lang="fr-FR"/>
          </a:p>
        </p:txBody>
      </p:sp>
      <p:sp>
        <p:nvSpPr>
          <p:cNvPr id="13" name="Ellipse 12"/>
          <p:cNvSpPr/>
          <p:nvPr/>
        </p:nvSpPr>
        <p:spPr>
          <a:xfrm>
            <a:off x="8533002" y="6252908"/>
            <a:ext cx="576000" cy="576064"/>
          </a:xfrm>
          <a:prstGeom prst="ellipse">
            <a:avLst/>
          </a:prstGeom>
          <a:solidFill>
            <a:srgbClr val="5D5F67"/>
          </a:solidFill>
          <a:ln>
            <a:solidFill>
              <a:srgbClr val="5D5F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space réservé du numéro de diapositive 5"/>
          <p:cNvSpPr>
            <a:spLocks noGrp="1"/>
          </p:cNvSpPr>
          <p:nvPr>
            <p:ph type="sldNum" sz="quarter" idx="12"/>
          </p:nvPr>
        </p:nvSpPr>
        <p:spPr>
          <a:xfrm>
            <a:off x="8114344" y="6352862"/>
            <a:ext cx="971600" cy="380891"/>
          </a:xfrm>
        </p:spPr>
        <p:txBody>
          <a:bodyPr/>
          <a:lstStyle>
            <a:lvl1pPr>
              <a:defRPr>
                <a:solidFill>
                  <a:schemeClr val="bg1"/>
                </a:solidFill>
              </a:defRPr>
            </a:lvl1pPr>
          </a:lstStyle>
          <a:p>
            <a:fld id="{678A195E-003E-43AC-8704-E463F62DCE31}" type="slidenum">
              <a:rPr lang="fr-FR" smtClean="0"/>
              <a:pP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remerciements">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a:xfrm>
            <a:off x="8172400" y="6449333"/>
            <a:ext cx="928058" cy="408667"/>
          </a:xfrm>
        </p:spPr>
        <p:txBody>
          <a:bodyPr/>
          <a:lstStyle>
            <a:lvl1pPr>
              <a:defRPr b="1">
                <a:solidFill>
                  <a:schemeClr val="bg1"/>
                </a:solidFill>
                <a:latin typeface="+mn-lt"/>
              </a:defRPr>
            </a:lvl1pPr>
          </a:lstStyle>
          <a:p>
            <a:fld id="{678A195E-003E-43AC-8704-E463F62DCE31}" type="slidenum">
              <a:rPr lang="fr-FR" smtClean="0"/>
              <a:pPr/>
              <a:t>‹N°›</a:t>
            </a:fld>
            <a:endParaRPr lang="fr-FR"/>
          </a:p>
        </p:txBody>
      </p:sp>
      <p:sp>
        <p:nvSpPr>
          <p:cNvPr id="8" name="Espace réservé de la date 3"/>
          <p:cNvSpPr>
            <a:spLocks noGrp="1"/>
          </p:cNvSpPr>
          <p:nvPr>
            <p:ph type="dt" sz="half" idx="10"/>
          </p:nvPr>
        </p:nvSpPr>
        <p:spPr>
          <a:xfrm>
            <a:off x="36944" y="6580760"/>
            <a:ext cx="1259632" cy="332656"/>
          </a:xfrm>
        </p:spPr>
        <p:txBody>
          <a:bodyPr/>
          <a:lstStyle>
            <a:lvl1pPr>
              <a:defRPr sz="1400" b="0">
                <a:solidFill>
                  <a:schemeClr val="tx1">
                    <a:lumMod val="75000"/>
                    <a:lumOff val="25000"/>
                  </a:schemeClr>
                </a:solidFill>
              </a:defRPr>
            </a:lvl1pPr>
          </a:lstStyle>
          <a:p>
            <a:r>
              <a:rPr lang="fr-FR" smtClean="0"/>
              <a:t>Paris, INRA 24/09/2018</a:t>
            </a:r>
            <a:endParaRPr lang="fr-FR"/>
          </a:p>
        </p:txBody>
      </p:sp>
      <p:sp>
        <p:nvSpPr>
          <p:cNvPr id="9" name="Espace réservé du pied de page 4"/>
          <p:cNvSpPr>
            <a:spLocks noGrp="1"/>
          </p:cNvSpPr>
          <p:nvPr>
            <p:ph type="ftr" sz="quarter" idx="11"/>
          </p:nvPr>
        </p:nvSpPr>
        <p:spPr>
          <a:xfrm>
            <a:off x="1259632" y="6356350"/>
            <a:ext cx="6912768" cy="501650"/>
          </a:xfrm>
        </p:spPr>
        <p:txBody>
          <a:bodyPr/>
          <a:lstStyle>
            <a:lvl1pPr>
              <a:defRPr sz="1400">
                <a:solidFill>
                  <a:schemeClr val="tx1">
                    <a:lumMod val="75000"/>
                    <a:lumOff val="25000"/>
                  </a:schemeClr>
                </a:solidFill>
              </a:defRPr>
            </a:lvl1pPr>
          </a:lstStyle>
          <a:p>
            <a:r>
              <a:rPr lang="fr-FR" smtClean="0"/>
              <a:t>ECOFORUM XXV « Quel climat et quelles forêts au XXIIème siècle ? »</a:t>
            </a:r>
            <a:endParaRPr lang="fr-FR"/>
          </a:p>
        </p:txBody>
      </p:sp>
      <p:sp>
        <p:nvSpPr>
          <p:cNvPr id="11" name="Espace réservé du contenu 10"/>
          <p:cNvSpPr>
            <a:spLocks noGrp="1"/>
          </p:cNvSpPr>
          <p:nvPr>
            <p:ph sz="quarter" idx="13"/>
          </p:nvPr>
        </p:nvSpPr>
        <p:spPr>
          <a:xfrm>
            <a:off x="2519362" y="260648"/>
            <a:ext cx="6624638" cy="1007566"/>
          </a:xfrm>
        </p:spPr>
        <p:txBody>
          <a:bodyPr/>
          <a:lstStyle>
            <a:lvl1pPr algn="r">
              <a:buNone/>
              <a:defRPr>
                <a:solidFill>
                  <a:schemeClr val="tx1">
                    <a:lumMod val="75000"/>
                    <a:lumOff val="25000"/>
                  </a:schemeClr>
                </a:solidFill>
              </a:defRPr>
            </a:lvl1pPr>
            <a:lvl2pPr algn="ctr">
              <a:buNone/>
              <a:defRPr>
                <a:solidFill>
                  <a:schemeClr val="tx1">
                    <a:lumMod val="75000"/>
                    <a:lumOff val="25000"/>
                  </a:schemeClr>
                </a:solidFill>
              </a:defRPr>
            </a:lvl2pPr>
            <a:lvl3pPr algn="ctr">
              <a:buNone/>
              <a:defRPr>
                <a:solidFill>
                  <a:schemeClr val="tx1">
                    <a:lumMod val="75000"/>
                    <a:lumOff val="25000"/>
                  </a:schemeClr>
                </a:solidFill>
              </a:defRPr>
            </a:lvl3pPr>
            <a:lvl4pPr algn="ctr">
              <a:buNone/>
              <a:defRPr>
                <a:solidFill>
                  <a:schemeClr val="tx1">
                    <a:lumMod val="75000"/>
                    <a:lumOff val="25000"/>
                  </a:schemeClr>
                </a:solidFill>
              </a:defRPr>
            </a:lvl4pPr>
            <a:lvl5pPr algn="ctr">
              <a:buNone/>
              <a:defRPr>
                <a:solidFill>
                  <a:schemeClr val="tx1">
                    <a:lumMod val="75000"/>
                    <a:lumOff val="25000"/>
                  </a:schemeClr>
                </a:solidFill>
              </a:defRPr>
            </a:lvl5pPr>
          </a:lstStyle>
          <a:p>
            <a:pPr lvl="0"/>
            <a:r>
              <a:rPr lang="fr-FR" smtClean="0"/>
              <a:t>Cliquez pour modifier les styles du texte du masque</a:t>
            </a:r>
          </a:p>
        </p:txBody>
      </p:sp>
      <p:grpSp>
        <p:nvGrpSpPr>
          <p:cNvPr id="2" name="Groupe 11"/>
          <p:cNvGrpSpPr/>
          <p:nvPr/>
        </p:nvGrpSpPr>
        <p:grpSpPr>
          <a:xfrm>
            <a:off x="2015716" y="1484784"/>
            <a:ext cx="5112568" cy="5040560"/>
            <a:chOff x="1187624" y="188640"/>
            <a:chExt cx="6513425" cy="6408712"/>
          </a:xfrm>
        </p:grpSpPr>
        <p:sp>
          <p:nvSpPr>
            <p:cNvPr id="13" name="Ellipse 12"/>
            <p:cNvSpPr/>
            <p:nvPr/>
          </p:nvSpPr>
          <p:spPr>
            <a:xfrm>
              <a:off x="1259632" y="188640"/>
              <a:ext cx="6408712" cy="64087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descr="CNPF_Nlogo_2013.jpg"/>
            <p:cNvPicPr>
              <a:picLocks noChangeAspect="1"/>
            </p:cNvPicPr>
            <p:nvPr/>
          </p:nvPicPr>
          <p:blipFill>
            <a:blip r:embed="rId2" cstate="print"/>
            <a:stretch>
              <a:fillRect/>
            </a:stretch>
          </p:blipFill>
          <p:spPr>
            <a:xfrm>
              <a:off x="1475656" y="4293096"/>
              <a:ext cx="864096" cy="743612"/>
            </a:xfrm>
            <a:prstGeom prst="rect">
              <a:avLst/>
            </a:prstGeom>
          </p:spPr>
        </p:pic>
        <p:pic>
          <p:nvPicPr>
            <p:cNvPr id="15" name="Image 14" descr="IGN_niou.jpg"/>
            <p:cNvPicPr>
              <a:picLocks noChangeAspect="1"/>
            </p:cNvPicPr>
            <p:nvPr/>
          </p:nvPicPr>
          <p:blipFill>
            <a:blip r:embed="rId3" cstate="print"/>
            <a:stretch>
              <a:fillRect/>
            </a:stretch>
          </p:blipFill>
          <p:spPr>
            <a:xfrm>
              <a:off x="1187624" y="2976616"/>
              <a:ext cx="949630" cy="1008112"/>
            </a:xfrm>
            <a:prstGeom prst="rect">
              <a:avLst/>
            </a:prstGeom>
          </p:spPr>
        </p:pic>
        <p:pic>
          <p:nvPicPr>
            <p:cNvPr id="16" name="Image 15" descr="logo_cnrs.jpg"/>
            <p:cNvPicPr>
              <a:picLocks noChangeAspect="1"/>
            </p:cNvPicPr>
            <p:nvPr/>
          </p:nvPicPr>
          <p:blipFill>
            <a:blip r:embed="rId4" cstate="print"/>
            <a:stretch>
              <a:fillRect/>
            </a:stretch>
          </p:blipFill>
          <p:spPr>
            <a:xfrm>
              <a:off x="6660232" y="2955801"/>
              <a:ext cx="936104" cy="1049740"/>
            </a:xfrm>
            <a:prstGeom prst="rect">
              <a:avLst/>
            </a:prstGeom>
          </p:spPr>
        </p:pic>
        <p:pic>
          <p:nvPicPr>
            <p:cNvPr id="17" name="Image 16" descr="LOGO MAAF 2012 COUL.BMP"/>
            <p:cNvPicPr>
              <a:picLocks noChangeAspect="1"/>
            </p:cNvPicPr>
            <p:nvPr/>
          </p:nvPicPr>
          <p:blipFill>
            <a:blip r:embed="rId5" cstate="print"/>
            <a:srcRect b="48427"/>
            <a:stretch>
              <a:fillRect/>
            </a:stretch>
          </p:blipFill>
          <p:spPr>
            <a:xfrm>
              <a:off x="3821700" y="260649"/>
              <a:ext cx="1362804" cy="900960"/>
            </a:xfrm>
            <a:prstGeom prst="rect">
              <a:avLst/>
            </a:prstGeom>
          </p:spPr>
        </p:pic>
        <p:pic>
          <p:nvPicPr>
            <p:cNvPr id="18" name="Image 17" descr="LOG_sig.jpg"/>
            <p:cNvPicPr>
              <a:picLocks noChangeAspect="1"/>
            </p:cNvPicPr>
            <p:nvPr/>
          </p:nvPicPr>
          <p:blipFill>
            <a:blip r:embed="rId6" cstate="print"/>
            <a:stretch>
              <a:fillRect/>
            </a:stretch>
          </p:blipFill>
          <p:spPr>
            <a:xfrm>
              <a:off x="5926215" y="4365104"/>
              <a:ext cx="1742129" cy="720080"/>
            </a:xfrm>
            <a:prstGeom prst="rect">
              <a:avLst/>
            </a:prstGeom>
          </p:spPr>
        </p:pic>
        <p:pic>
          <p:nvPicPr>
            <p:cNvPr id="19" name="Image 18" descr="IRD-moyen.jpg"/>
            <p:cNvPicPr>
              <a:picLocks noChangeAspect="1"/>
            </p:cNvPicPr>
            <p:nvPr/>
          </p:nvPicPr>
          <p:blipFill>
            <a:blip r:embed="rId7" cstate="print"/>
            <a:stretch>
              <a:fillRect/>
            </a:stretch>
          </p:blipFill>
          <p:spPr>
            <a:xfrm>
              <a:off x="5652120" y="5373216"/>
              <a:ext cx="1347555" cy="715516"/>
            </a:xfrm>
            <a:prstGeom prst="rect">
              <a:avLst/>
            </a:prstGeom>
          </p:spPr>
        </p:pic>
        <p:pic>
          <p:nvPicPr>
            <p:cNvPr id="20" name="Image 19" descr="logoONF.PNG"/>
            <p:cNvPicPr>
              <a:picLocks noChangeAspect="1"/>
            </p:cNvPicPr>
            <p:nvPr/>
          </p:nvPicPr>
          <p:blipFill>
            <a:blip r:embed="rId8" cstate="print"/>
            <a:stretch>
              <a:fillRect/>
            </a:stretch>
          </p:blipFill>
          <p:spPr>
            <a:xfrm>
              <a:off x="6012160" y="1988840"/>
              <a:ext cx="1688889" cy="660318"/>
            </a:xfrm>
            <a:prstGeom prst="rect">
              <a:avLst/>
            </a:prstGeom>
          </p:spPr>
        </p:pic>
        <p:pic>
          <p:nvPicPr>
            <p:cNvPr id="21" name="Image 20" descr="Logo AGROPARISTECH5.GIF"/>
            <p:cNvPicPr>
              <a:picLocks noChangeAspect="1"/>
            </p:cNvPicPr>
            <p:nvPr/>
          </p:nvPicPr>
          <p:blipFill>
            <a:blip r:embed="rId9" cstate="print"/>
            <a:stretch>
              <a:fillRect/>
            </a:stretch>
          </p:blipFill>
          <p:spPr>
            <a:xfrm>
              <a:off x="3563889" y="5949279"/>
              <a:ext cx="1878425" cy="496441"/>
            </a:xfrm>
            <a:prstGeom prst="rect">
              <a:avLst/>
            </a:prstGeom>
          </p:spPr>
        </p:pic>
        <p:pic>
          <p:nvPicPr>
            <p:cNvPr id="22" name="Image 21" descr="EcoforNew.jpg"/>
            <p:cNvPicPr>
              <a:picLocks noChangeAspect="1"/>
            </p:cNvPicPr>
            <p:nvPr/>
          </p:nvPicPr>
          <p:blipFill>
            <a:blip r:embed="rId10" cstate="print"/>
            <a:stretch>
              <a:fillRect/>
            </a:stretch>
          </p:blipFill>
          <p:spPr>
            <a:xfrm>
              <a:off x="3683952" y="2966321"/>
              <a:ext cx="1638300" cy="1028700"/>
            </a:xfrm>
            <a:prstGeom prst="rect">
              <a:avLst/>
            </a:prstGeom>
          </p:spPr>
        </p:pic>
        <p:pic>
          <p:nvPicPr>
            <p:cNvPr id="23" name="Image 22" descr="LogoMnhn.jpg"/>
            <p:cNvPicPr>
              <a:picLocks noChangeAspect="1"/>
            </p:cNvPicPr>
            <p:nvPr/>
          </p:nvPicPr>
          <p:blipFill>
            <a:blip r:embed="rId11" cstate="print"/>
            <a:stretch>
              <a:fillRect/>
            </a:stretch>
          </p:blipFill>
          <p:spPr>
            <a:xfrm>
              <a:off x="2526424" y="476672"/>
              <a:ext cx="965456" cy="1108683"/>
            </a:xfrm>
            <a:prstGeom prst="rect">
              <a:avLst/>
            </a:prstGeom>
          </p:spPr>
        </p:pic>
        <p:pic>
          <p:nvPicPr>
            <p:cNvPr id="24" name="Image 23"/>
            <p:cNvPicPr/>
            <p:nvPr/>
          </p:nvPicPr>
          <p:blipFill>
            <a:blip r:embed="rId12" cstate="print"/>
            <a:srcRect/>
            <a:stretch>
              <a:fillRect/>
            </a:stretch>
          </p:blipFill>
          <p:spPr bwMode="auto">
            <a:xfrm>
              <a:off x="2267744" y="5221188"/>
              <a:ext cx="1008112" cy="872108"/>
            </a:xfrm>
            <a:prstGeom prst="rect">
              <a:avLst/>
            </a:prstGeom>
            <a:noFill/>
          </p:spPr>
        </p:pic>
        <p:pic>
          <p:nvPicPr>
            <p:cNvPr id="25" name="Image 24" descr="fcba"/>
            <p:cNvPicPr/>
            <p:nvPr/>
          </p:nvPicPr>
          <p:blipFill>
            <a:blip r:embed="rId13" cstate="print"/>
            <a:srcRect/>
            <a:stretch>
              <a:fillRect/>
            </a:stretch>
          </p:blipFill>
          <p:spPr bwMode="auto">
            <a:xfrm>
              <a:off x="1475656" y="1772816"/>
              <a:ext cx="1008112" cy="904156"/>
            </a:xfrm>
            <a:prstGeom prst="rect">
              <a:avLst/>
            </a:prstGeom>
            <a:noFill/>
          </p:spPr>
        </p:pic>
        <p:pic>
          <p:nvPicPr>
            <p:cNvPr id="26" name="Image 25" descr="logo_INRA_new.png"/>
            <p:cNvPicPr>
              <a:picLocks noChangeAspect="1"/>
            </p:cNvPicPr>
            <p:nvPr/>
          </p:nvPicPr>
          <p:blipFill>
            <a:blip r:embed="rId14" cstate="print"/>
            <a:stretch>
              <a:fillRect/>
            </a:stretch>
          </p:blipFill>
          <p:spPr>
            <a:xfrm>
              <a:off x="5292080" y="836712"/>
              <a:ext cx="1751174" cy="782191"/>
            </a:xfrm>
            <a:prstGeom prst="rect">
              <a:avLst/>
            </a:prstGeom>
          </p:spPr>
        </p:pic>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a:p>
        </p:txBody>
      </p:sp>
      <p:sp>
        <p:nvSpPr>
          <p:cNvPr id="4" name="Espace réservé de la date 3"/>
          <p:cNvSpPr>
            <a:spLocks noGrp="1"/>
          </p:cNvSpPr>
          <p:nvPr>
            <p:ph type="dt" sz="half" idx="10"/>
          </p:nvPr>
        </p:nvSpPr>
        <p:spPr/>
        <p:txBody>
          <a:bodyPr/>
          <a:lstStyle/>
          <a:p>
            <a:r>
              <a:rPr lang="fr-FR" smtClean="0"/>
              <a:t>Paris, INRA 24/09/2018</a:t>
            </a:r>
            <a:endParaRPr lang="fr-FR"/>
          </a:p>
        </p:txBody>
      </p:sp>
      <p:sp>
        <p:nvSpPr>
          <p:cNvPr id="5" name="Espace réservé du pied de page 4"/>
          <p:cNvSpPr>
            <a:spLocks noGrp="1"/>
          </p:cNvSpPr>
          <p:nvPr>
            <p:ph type="ftr" sz="quarter" idx="11"/>
          </p:nvPr>
        </p:nvSpPr>
        <p:spPr/>
        <p:txBody>
          <a:bodyPr/>
          <a:lstStyle/>
          <a:p>
            <a:r>
              <a:rPr lang="fr-FR" smtClean="0"/>
              <a:t>ECOFORUM XXV « Quel climat et quelles forêts au XXIIème siècle ? »</a:t>
            </a:r>
            <a:endParaRPr lang="fr-FR"/>
          </a:p>
        </p:txBody>
      </p:sp>
      <p:sp>
        <p:nvSpPr>
          <p:cNvPr id="6" name="Espace réservé du numéro de diapositive 5"/>
          <p:cNvSpPr>
            <a:spLocks noGrp="1"/>
          </p:cNvSpPr>
          <p:nvPr>
            <p:ph type="sldNum" sz="quarter" idx="12"/>
          </p:nvPr>
        </p:nvSpPr>
        <p:spPr/>
        <p:txBody>
          <a:bodyPr/>
          <a:lstStyle/>
          <a:p>
            <a:fld id="{678A195E-003E-43AC-8704-E463F62DCE31}" type="slidenum">
              <a:rPr lang="fr-FR" smtClean="0"/>
              <a:pPr/>
              <a:t>‹N°›</a:t>
            </a:fld>
            <a:endParaRPr lang="fr-F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cSld name="2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339752" y="1484784"/>
            <a:ext cx="6624736" cy="2736304"/>
          </a:xfrm>
        </p:spPr>
        <p:txBody>
          <a:bodyPr>
            <a:noAutofit/>
          </a:bodyPr>
          <a:lstStyle>
            <a:lvl1pPr>
              <a:defRPr sz="4400" b="0" cap="none" baseline="0">
                <a:solidFill>
                  <a:srgbClr val="03468A"/>
                </a:solidFill>
              </a:defRPr>
            </a:lvl1pPr>
          </a:lstStyle>
          <a:p>
            <a:r>
              <a:rPr lang="fr-FR" noProof="0" smtClean="0"/>
              <a:t>Cliquez pour modifier le style du titre</a:t>
            </a:r>
            <a:endParaRPr lang="fr-FR" noProof="0" dirty="0"/>
          </a:p>
        </p:txBody>
      </p:sp>
      <p:sp>
        <p:nvSpPr>
          <p:cNvPr id="3" name="Sous-titre 2"/>
          <p:cNvSpPr>
            <a:spLocks noGrp="1"/>
          </p:cNvSpPr>
          <p:nvPr>
            <p:ph type="subTitle" idx="1"/>
          </p:nvPr>
        </p:nvSpPr>
        <p:spPr>
          <a:xfrm>
            <a:off x="2339752" y="4365104"/>
            <a:ext cx="6624736" cy="1800200"/>
          </a:xfrm>
        </p:spPr>
        <p:txBody>
          <a:bodyPr>
            <a:normAutofit/>
          </a:bodyPr>
          <a:lstStyle>
            <a:lvl1pPr marL="0" indent="0" algn="ctr">
              <a:buNone/>
              <a:defRPr sz="2800">
                <a:solidFill>
                  <a:srgbClr val="03468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smtClean="0"/>
              <a:t>Cliquez pour modifier le style des sous-titres du masque</a:t>
            </a:r>
            <a:endParaRPr lang="fr-FR" noProof="0" dirty="0"/>
          </a:p>
        </p:txBody>
      </p:sp>
      <p:sp>
        <p:nvSpPr>
          <p:cNvPr id="4" name="Espace réservé de la date 3"/>
          <p:cNvSpPr>
            <a:spLocks noGrp="1"/>
          </p:cNvSpPr>
          <p:nvPr>
            <p:ph type="dt" sz="half" idx="10"/>
          </p:nvPr>
        </p:nvSpPr>
        <p:spPr>
          <a:xfrm>
            <a:off x="-36512" y="6440847"/>
            <a:ext cx="1259632" cy="332656"/>
          </a:xfrm>
        </p:spPr>
        <p:txBody>
          <a:bodyPr vert="horz" lIns="91440" tIns="45720" rIns="91440" bIns="45720" rtlCol="0" anchor="ctr"/>
          <a:lstStyle>
            <a:lvl1pPr marL="0" algn="ctr" defTabSz="914400" rtl="0" eaLnBrk="1" latinLnBrk="0" hangingPunct="1">
              <a:defRPr lang="fr-FR" sz="1400" b="1" kern="1200" smtClean="0">
                <a:solidFill>
                  <a:schemeClr val="bg1"/>
                </a:solidFill>
                <a:latin typeface="+mn-lt"/>
                <a:ea typeface="+mn-ea"/>
                <a:cs typeface="+mn-cs"/>
              </a:defRPr>
            </a:lvl1pPr>
          </a:lstStyle>
          <a:p>
            <a:r>
              <a:rPr lang="fr-FR" smtClean="0"/>
              <a:t>Paris, INRA 24/09/2018</a:t>
            </a:r>
            <a:endParaRPr lang="fr-FR"/>
          </a:p>
        </p:txBody>
      </p:sp>
      <p:sp>
        <p:nvSpPr>
          <p:cNvPr id="5" name="Espace réservé du pied de page 4"/>
          <p:cNvSpPr>
            <a:spLocks noGrp="1"/>
          </p:cNvSpPr>
          <p:nvPr>
            <p:ph type="ftr" sz="quarter" idx="11"/>
          </p:nvPr>
        </p:nvSpPr>
        <p:spPr>
          <a:xfrm>
            <a:off x="1259632" y="6356350"/>
            <a:ext cx="6912768" cy="501650"/>
          </a:xfrm>
        </p:spPr>
        <p:txBody>
          <a:bodyPr/>
          <a:lstStyle>
            <a:lvl1pPr>
              <a:defRPr sz="1400" b="1">
                <a:solidFill>
                  <a:schemeClr val="bg1"/>
                </a:solidFill>
              </a:defRPr>
            </a:lvl1pPr>
          </a:lstStyle>
          <a:p>
            <a:r>
              <a:rPr lang="fr-FR" smtClean="0"/>
              <a:t>ECOFORUM XXV « Quel climat et quelles forêts au XXIIème siècle ? »</a:t>
            </a:r>
            <a:endParaRPr lang="fr-FR"/>
          </a:p>
        </p:txBody>
      </p:sp>
      <p:sp>
        <p:nvSpPr>
          <p:cNvPr id="6" name="Espace réservé du numéro de diapositive 5"/>
          <p:cNvSpPr>
            <a:spLocks noGrp="1"/>
          </p:cNvSpPr>
          <p:nvPr>
            <p:ph type="sldNum" sz="quarter" idx="12"/>
          </p:nvPr>
        </p:nvSpPr>
        <p:spPr>
          <a:xfrm>
            <a:off x="8100392" y="6416730"/>
            <a:ext cx="971600" cy="380891"/>
          </a:xfrm>
        </p:spPr>
        <p:txBody>
          <a:bodyPr/>
          <a:lstStyle>
            <a:lvl1pPr>
              <a:defRPr>
                <a:solidFill>
                  <a:schemeClr val="bg1"/>
                </a:solidFill>
              </a:defRPr>
            </a:lvl1pPr>
          </a:lstStyle>
          <a:p>
            <a:fld id="{678A195E-003E-43AC-8704-E463F62DCE31}"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extes_séparés">
    <p:spTree>
      <p:nvGrpSpPr>
        <p:cNvPr id="1" name=""/>
        <p:cNvGrpSpPr/>
        <p:nvPr/>
      </p:nvGrpSpPr>
      <p:grpSpPr>
        <a:xfrm>
          <a:off x="0" y="0"/>
          <a:ext cx="0" cy="0"/>
          <a:chOff x="0" y="0"/>
          <a:chExt cx="0" cy="0"/>
        </a:xfrm>
      </p:grpSpPr>
      <p:sp>
        <p:nvSpPr>
          <p:cNvPr id="7" name="Espace réservé du contenu 2"/>
          <p:cNvSpPr>
            <a:spLocks noGrp="1"/>
          </p:cNvSpPr>
          <p:nvPr>
            <p:ph idx="1"/>
          </p:nvPr>
        </p:nvSpPr>
        <p:spPr>
          <a:xfrm>
            <a:off x="611560" y="1556792"/>
            <a:ext cx="8352928" cy="720000"/>
          </a:xfrm>
        </p:spPr>
        <p:txBody>
          <a:bodyPr>
            <a:normAutofit/>
          </a:bodyPr>
          <a:lstStyle>
            <a:lvl1pPr marL="0" indent="0">
              <a:buSzPct val="100000"/>
              <a:buFont typeface="Arial" pitchFamily="34" charset="0"/>
              <a:buNone/>
              <a:defRPr sz="2000">
                <a:solidFill>
                  <a:srgbClr val="03468A"/>
                </a:solidFill>
              </a:defRPr>
            </a:lvl1pPr>
            <a:lvl2pPr>
              <a:buSzPct val="100000"/>
              <a:buFont typeface="Arial" pitchFamily="34" charset="0"/>
              <a:buNone/>
              <a:defRPr sz="2200">
                <a:solidFill>
                  <a:schemeClr val="tx1">
                    <a:lumMod val="75000"/>
                    <a:lumOff val="25000"/>
                  </a:schemeClr>
                </a:solidFill>
              </a:defRPr>
            </a:lvl2pPr>
            <a:lvl3pPr>
              <a:buSzPct val="100000"/>
              <a:buFont typeface="Arial" pitchFamily="34" charset="0"/>
              <a:buNone/>
              <a:defRPr sz="2000">
                <a:solidFill>
                  <a:schemeClr val="tx1">
                    <a:lumMod val="75000"/>
                    <a:lumOff val="25000"/>
                  </a:schemeClr>
                </a:solidFill>
              </a:defRPr>
            </a:lvl3pPr>
            <a:lvl4pPr>
              <a:buSzPct val="100000"/>
              <a:buFont typeface="Arial" pitchFamily="34" charset="0"/>
              <a:buNone/>
              <a:defRPr sz="1800">
                <a:solidFill>
                  <a:schemeClr val="tx1">
                    <a:lumMod val="75000"/>
                    <a:lumOff val="25000"/>
                  </a:schemeClr>
                </a:solidFill>
              </a:defRPr>
            </a:lvl4pPr>
            <a:lvl5pPr>
              <a:buSzPct val="100000"/>
              <a:buFont typeface="Arial" pitchFamily="34" charset="0"/>
              <a:buNone/>
              <a:defRPr sz="1800">
                <a:solidFill>
                  <a:schemeClr val="tx1">
                    <a:lumMod val="75000"/>
                    <a:lumOff val="25000"/>
                  </a:schemeClr>
                </a:solidFill>
              </a:defRPr>
            </a:lvl5pPr>
          </a:lstStyle>
          <a:p>
            <a:pPr lvl="0"/>
            <a:r>
              <a:rPr lang="fr-FR" noProof="0" smtClean="0"/>
              <a:t>Cliquez pour modifier les styles du texte du masque</a:t>
            </a:r>
          </a:p>
        </p:txBody>
      </p:sp>
      <p:sp>
        <p:nvSpPr>
          <p:cNvPr id="15" name="Espace réservé du contenu 2"/>
          <p:cNvSpPr>
            <a:spLocks noGrp="1"/>
          </p:cNvSpPr>
          <p:nvPr>
            <p:ph idx="14"/>
          </p:nvPr>
        </p:nvSpPr>
        <p:spPr>
          <a:xfrm>
            <a:off x="611560" y="2420888"/>
            <a:ext cx="8352928" cy="720000"/>
          </a:xfrm>
        </p:spPr>
        <p:txBody>
          <a:bodyPr>
            <a:normAutofit/>
          </a:bodyPr>
          <a:lstStyle>
            <a:lvl1pPr marL="0" indent="0">
              <a:buSzPct val="100000"/>
              <a:buFont typeface="Arial" pitchFamily="34" charset="0"/>
              <a:buNone/>
              <a:defRPr sz="2000">
                <a:solidFill>
                  <a:srgbClr val="03468A"/>
                </a:solidFill>
              </a:defRPr>
            </a:lvl1pPr>
            <a:lvl2pPr>
              <a:buSzPct val="100000"/>
              <a:buFont typeface="Arial" pitchFamily="34" charset="0"/>
              <a:buNone/>
              <a:defRPr sz="2200">
                <a:solidFill>
                  <a:schemeClr val="tx1">
                    <a:lumMod val="75000"/>
                    <a:lumOff val="25000"/>
                  </a:schemeClr>
                </a:solidFill>
              </a:defRPr>
            </a:lvl2pPr>
            <a:lvl3pPr>
              <a:buSzPct val="100000"/>
              <a:buFont typeface="Arial" pitchFamily="34" charset="0"/>
              <a:buNone/>
              <a:defRPr sz="2000">
                <a:solidFill>
                  <a:schemeClr val="tx1">
                    <a:lumMod val="75000"/>
                    <a:lumOff val="25000"/>
                  </a:schemeClr>
                </a:solidFill>
              </a:defRPr>
            </a:lvl3pPr>
            <a:lvl4pPr>
              <a:buSzPct val="100000"/>
              <a:buFont typeface="Arial" pitchFamily="34" charset="0"/>
              <a:buNone/>
              <a:defRPr sz="1800">
                <a:solidFill>
                  <a:schemeClr val="tx1">
                    <a:lumMod val="75000"/>
                    <a:lumOff val="25000"/>
                  </a:schemeClr>
                </a:solidFill>
              </a:defRPr>
            </a:lvl4pPr>
            <a:lvl5pPr>
              <a:buSzPct val="100000"/>
              <a:buFont typeface="Arial" pitchFamily="34" charset="0"/>
              <a:buNone/>
              <a:defRPr sz="1800">
                <a:solidFill>
                  <a:schemeClr val="tx1">
                    <a:lumMod val="75000"/>
                    <a:lumOff val="25000"/>
                  </a:schemeClr>
                </a:solidFill>
              </a:defRPr>
            </a:lvl5pPr>
          </a:lstStyle>
          <a:p>
            <a:pPr lvl="0"/>
            <a:r>
              <a:rPr lang="fr-FR" noProof="0" smtClean="0"/>
              <a:t>Cliquez pour modifier les styles du texte du masque</a:t>
            </a:r>
          </a:p>
        </p:txBody>
      </p:sp>
      <p:sp>
        <p:nvSpPr>
          <p:cNvPr id="16" name="Espace réservé du contenu 2"/>
          <p:cNvSpPr>
            <a:spLocks noGrp="1"/>
          </p:cNvSpPr>
          <p:nvPr>
            <p:ph idx="15"/>
          </p:nvPr>
        </p:nvSpPr>
        <p:spPr>
          <a:xfrm>
            <a:off x="611560" y="3284984"/>
            <a:ext cx="8352928" cy="720000"/>
          </a:xfrm>
        </p:spPr>
        <p:txBody>
          <a:bodyPr>
            <a:normAutofit/>
          </a:bodyPr>
          <a:lstStyle>
            <a:lvl1pPr marL="0" indent="0">
              <a:buSzPct val="100000"/>
              <a:buFont typeface="Arial" pitchFamily="34" charset="0"/>
              <a:buNone/>
              <a:defRPr sz="2000">
                <a:solidFill>
                  <a:srgbClr val="03468A"/>
                </a:solidFill>
              </a:defRPr>
            </a:lvl1pPr>
            <a:lvl2pPr>
              <a:buSzPct val="100000"/>
              <a:buFont typeface="Arial" pitchFamily="34" charset="0"/>
              <a:buNone/>
              <a:defRPr sz="2200">
                <a:solidFill>
                  <a:schemeClr val="tx1">
                    <a:lumMod val="75000"/>
                    <a:lumOff val="25000"/>
                  </a:schemeClr>
                </a:solidFill>
              </a:defRPr>
            </a:lvl2pPr>
            <a:lvl3pPr>
              <a:buSzPct val="100000"/>
              <a:buFont typeface="Arial" pitchFamily="34" charset="0"/>
              <a:buNone/>
              <a:defRPr sz="2000">
                <a:solidFill>
                  <a:schemeClr val="tx1">
                    <a:lumMod val="75000"/>
                    <a:lumOff val="25000"/>
                  </a:schemeClr>
                </a:solidFill>
              </a:defRPr>
            </a:lvl3pPr>
            <a:lvl4pPr>
              <a:buSzPct val="100000"/>
              <a:buFont typeface="Arial" pitchFamily="34" charset="0"/>
              <a:buNone/>
              <a:defRPr sz="1800">
                <a:solidFill>
                  <a:schemeClr val="tx1">
                    <a:lumMod val="75000"/>
                    <a:lumOff val="25000"/>
                  </a:schemeClr>
                </a:solidFill>
              </a:defRPr>
            </a:lvl4pPr>
            <a:lvl5pPr>
              <a:buSzPct val="100000"/>
              <a:buFont typeface="Arial" pitchFamily="34" charset="0"/>
              <a:buNone/>
              <a:defRPr sz="1800">
                <a:solidFill>
                  <a:schemeClr val="tx1">
                    <a:lumMod val="75000"/>
                    <a:lumOff val="25000"/>
                  </a:schemeClr>
                </a:solidFill>
              </a:defRPr>
            </a:lvl5pPr>
          </a:lstStyle>
          <a:p>
            <a:pPr lvl="0"/>
            <a:r>
              <a:rPr lang="fr-FR" noProof="0" smtClean="0"/>
              <a:t>Cliquez pour modifier les styles du texte du masque</a:t>
            </a:r>
          </a:p>
        </p:txBody>
      </p:sp>
      <p:sp>
        <p:nvSpPr>
          <p:cNvPr id="17" name="Espace réservé du contenu 2"/>
          <p:cNvSpPr>
            <a:spLocks noGrp="1"/>
          </p:cNvSpPr>
          <p:nvPr>
            <p:ph idx="16"/>
          </p:nvPr>
        </p:nvSpPr>
        <p:spPr>
          <a:xfrm>
            <a:off x="611560" y="4149080"/>
            <a:ext cx="8352928" cy="720000"/>
          </a:xfrm>
        </p:spPr>
        <p:txBody>
          <a:bodyPr>
            <a:normAutofit/>
          </a:bodyPr>
          <a:lstStyle>
            <a:lvl1pPr marL="0" indent="0">
              <a:buSzPct val="100000"/>
              <a:buFont typeface="Arial" pitchFamily="34" charset="0"/>
              <a:buNone/>
              <a:defRPr sz="2000">
                <a:solidFill>
                  <a:srgbClr val="03468A"/>
                </a:solidFill>
              </a:defRPr>
            </a:lvl1pPr>
            <a:lvl2pPr>
              <a:buSzPct val="100000"/>
              <a:buFont typeface="Arial" pitchFamily="34" charset="0"/>
              <a:buNone/>
              <a:defRPr sz="2200">
                <a:solidFill>
                  <a:schemeClr val="tx1">
                    <a:lumMod val="75000"/>
                    <a:lumOff val="25000"/>
                  </a:schemeClr>
                </a:solidFill>
              </a:defRPr>
            </a:lvl2pPr>
            <a:lvl3pPr>
              <a:buSzPct val="100000"/>
              <a:buFont typeface="Arial" pitchFamily="34" charset="0"/>
              <a:buNone/>
              <a:defRPr sz="2000">
                <a:solidFill>
                  <a:schemeClr val="tx1">
                    <a:lumMod val="75000"/>
                    <a:lumOff val="25000"/>
                  </a:schemeClr>
                </a:solidFill>
              </a:defRPr>
            </a:lvl3pPr>
            <a:lvl4pPr>
              <a:buSzPct val="100000"/>
              <a:buFont typeface="Arial" pitchFamily="34" charset="0"/>
              <a:buNone/>
              <a:defRPr sz="1800">
                <a:solidFill>
                  <a:schemeClr val="tx1">
                    <a:lumMod val="75000"/>
                    <a:lumOff val="25000"/>
                  </a:schemeClr>
                </a:solidFill>
              </a:defRPr>
            </a:lvl4pPr>
            <a:lvl5pPr>
              <a:buSzPct val="100000"/>
              <a:buFont typeface="Arial" pitchFamily="34" charset="0"/>
              <a:buNone/>
              <a:defRPr sz="1800">
                <a:solidFill>
                  <a:schemeClr val="tx1">
                    <a:lumMod val="75000"/>
                    <a:lumOff val="25000"/>
                  </a:schemeClr>
                </a:solidFill>
              </a:defRPr>
            </a:lvl5pPr>
          </a:lstStyle>
          <a:p>
            <a:pPr lvl="0"/>
            <a:r>
              <a:rPr lang="fr-FR" noProof="0" smtClean="0"/>
              <a:t>Cliquez pour modifier les styles du texte du masque</a:t>
            </a:r>
          </a:p>
        </p:txBody>
      </p:sp>
      <p:sp>
        <p:nvSpPr>
          <p:cNvPr id="18" name="Espace réservé du contenu 2"/>
          <p:cNvSpPr>
            <a:spLocks noGrp="1"/>
          </p:cNvSpPr>
          <p:nvPr>
            <p:ph idx="17"/>
          </p:nvPr>
        </p:nvSpPr>
        <p:spPr>
          <a:xfrm>
            <a:off x="611560" y="5013176"/>
            <a:ext cx="8352928" cy="720000"/>
          </a:xfrm>
        </p:spPr>
        <p:txBody>
          <a:bodyPr>
            <a:normAutofit/>
          </a:bodyPr>
          <a:lstStyle>
            <a:lvl1pPr marL="0" indent="0">
              <a:buSzPct val="100000"/>
              <a:buFont typeface="Arial" pitchFamily="34" charset="0"/>
              <a:buNone/>
              <a:defRPr sz="2000">
                <a:solidFill>
                  <a:srgbClr val="03468A"/>
                </a:solidFill>
              </a:defRPr>
            </a:lvl1pPr>
            <a:lvl2pPr>
              <a:buSzPct val="100000"/>
              <a:buFont typeface="Arial" pitchFamily="34" charset="0"/>
              <a:buNone/>
              <a:defRPr sz="2200">
                <a:solidFill>
                  <a:schemeClr val="tx1">
                    <a:lumMod val="75000"/>
                    <a:lumOff val="25000"/>
                  </a:schemeClr>
                </a:solidFill>
              </a:defRPr>
            </a:lvl2pPr>
            <a:lvl3pPr>
              <a:buSzPct val="100000"/>
              <a:buFont typeface="Arial" pitchFamily="34" charset="0"/>
              <a:buNone/>
              <a:defRPr sz="2000">
                <a:solidFill>
                  <a:schemeClr val="tx1">
                    <a:lumMod val="75000"/>
                    <a:lumOff val="25000"/>
                  </a:schemeClr>
                </a:solidFill>
              </a:defRPr>
            </a:lvl3pPr>
            <a:lvl4pPr>
              <a:buSzPct val="100000"/>
              <a:buFont typeface="Arial" pitchFamily="34" charset="0"/>
              <a:buNone/>
              <a:defRPr sz="1800">
                <a:solidFill>
                  <a:schemeClr val="tx1">
                    <a:lumMod val="75000"/>
                    <a:lumOff val="25000"/>
                  </a:schemeClr>
                </a:solidFill>
              </a:defRPr>
            </a:lvl4pPr>
            <a:lvl5pPr>
              <a:buSzPct val="100000"/>
              <a:buFont typeface="Arial" pitchFamily="34" charset="0"/>
              <a:buNone/>
              <a:defRPr sz="1800">
                <a:solidFill>
                  <a:schemeClr val="tx1">
                    <a:lumMod val="75000"/>
                    <a:lumOff val="25000"/>
                  </a:schemeClr>
                </a:solidFill>
              </a:defRPr>
            </a:lvl5pPr>
          </a:lstStyle>
          <a:p>
            <a:pPr lvl="0"/>
            <a:r>
              <a:rPr lang="fr-FR" noProof="0" smtClean="0"/>
              <a:t>Cliquez pour modifier les styles du texte du masque</a:t>
            </a:r>
          </a:p>
        </p:txBody>
      </p:sp>
      <p:sp>
        <p:nvSpPr>
          <p:cNvPr id="35" name="Rectangle 34"/>
          <p:cNvSpPr/>
          <p:nvPr/>
        </p:nvSpPr>
        <p:spPr>
          <a:xfrm>
            <a:off x="0" y="0"/>
            <a:ext cx="9144000" cy="1080000"/>
          </a:xfrm>
          <a:prstGeom prst="rect">
            <a:avLst/>
          </a:prstGeom>
          <a:solidFill>
            <a:srgbClr val="034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Titre 1"/>
          <p:cNvSpPr>
            <a:spLocks noGrp="1"/>
          </p:cNvSpPr>
          <p:nvPr>
            <p:ph type="title"/>
          </p:nvPr>
        </p:nvSpPr>
        <p:spPr>
          <a:xfrm>
            <a:off x="1619672" y="0"/>
            <a:ext cx="7524328" cy="1080120"/>
          </a:xfrm>
        </p:spPr>
        <p:txBody>
          <a:bodyPr>
            <a:noAutofit/>
          </a:bodyPr>
          <a:lstStyle>
            <a:lvl1pPr marL="0" indent="0" algn="r">
              <a:defRPr sz="2600" b="1" cap="none" baseline="0">
                <a:solidFill>
                  <a:schemeClr val="bg1"/>
                </a:solidFill>
              </a:defRPr>
            </a:lvl1pPr>
          </a:lstStyle>
          <a:p>
            <a:r>
              <a:rPr lang="fr-FR" noProof="0" smtClean="0"/>
              <a:t>Cliquez pour modifier le style du titre</a:t>
            </a:r>
            <a:endParaRPr lang="fr-FR" noProof="0" dirty="0"/>
          </a:p>
        </p:txBody>
      </p:sp>
      <p:pic>
        <p:nvPicPr>
          <p:cNvPr id="37" name="Picture 2" descr="E:\Annab_Ecofor\06Ecofor_fonctionnement_general\LOGOS\Logo ecofor.jpg"/>
          <p:cNvPicPr>
            <a:picLocks noChangeAspect="1" noChangeArrowheads="1"/>
          </p:cNvPicPr>
          <p:nvPr/>
        </p:nvPicPr>
        <p:blipFill>
          <a:blip r:embed="rId2" cstate="print"/>
          <a:srcRect/>
          <a:stretch>
            <a:fillRect/>
          </a:stretch>
        </p:blipFill>
        <p:spPr bwMode="auto">
          <a:xfrm>
            <a:off x="0" y="0"/>
            <a:ext cx="1712280" cy="1080000"/>
          </a:xfrm>
          <a:prstGeom prst="rect">
            <a:avLst/>
          </a:prstGeom>
          <a:noFill/>
        </p:spPr>
      </p:pic>
      <p:sp>
        <p:nvSpPr>
          <p:cNvPr id="14" name="Ellipse 13"/>
          <p:cNvSpPr/>
          <p:nvPr/>
        </p:nvSpPr>
        <p:spPr>
          <a:xfrm>
            <a:off x="8460432" y="6165304"/>
            <a:ext cx="576000" cy="576000"/>
          </a:xfrm>
          <a:prstGeom prst="ellipse">
            <a:avLst/>
          </a:prstGeom>
          <a:solidFill>
            <a:srgbClr val="A7A9AF"/>
          </a:solidFill>
          <a:ln>
            <a:solidFill>
              <a:srgbClr val="A7A9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e la date 3"/>
          <p:cNvSpPr>
            <a:spLocks noGrp="1"/>
          </p:cNvSpPr>
          <p:nvPr>
            <p:ph type="dt" sz="half" idx="10"/>
          </p:nvPr>
        </p:nvSpPr>
        <p:spPr>
          <a:xfrm>
            <a:off x="144016" y="6453336"/>
            <a:ext cx="1259632" cy="332656"/>
          </a:xfrm>
        </p:spPr>
        <p:txBody>
          <a:bodyPr vert="horz" lIns="91440" tIns="45720" rIns="91440" bIns="45720" rtlCol="0" anchor="ctr"/>
          <a:lstStyle>
            <a:lvl1pPr marL="0" algn="ctr" defTabSz="914400" rtl="0" eaLnBrk="1" latinLnBrk="0" hangingPunct="1">
              <a:defRPr lang="fr-FR" sz="1400" b="0" kern="1200" smtClean="0">
                <a:solidFill>
                  <a:srgbClr val="5D5F67"/>
                </a:solidFill>
                <a:latin typeface="+mn-lt"/>
                <a:ea typeface="+mn-ea"/>
                <a:cs typeface="+mn-cs"/>
              </a:defRPr>
            </a:lvl1pPr>
          </a:lstStyle>
          <a:p>
            <a:r>
              <a:rPr lang="fr-FR" smtClean="0"/>
              <a:t>Paris, INRA 24/09/2018</a:t>
            </a:r>
            <a:endParaRPr lang="fr-FR"/>
          </a:p>
        </p:txBody>
      </p:sp>
      <p:sp>
        <p:nvSpPr>
          <p:cNvPr id="20" name="Espace réservé du pied de page 4"/>
          <p:cNvSpPr>
            <a:spLocks noGrp="1"/>
          </p:cNvSpPr>
          <p:nvPr>
            <p:ph type="ftr" sz="quarter" idx="11"/>
          </p:nvPr>
        </p:nvSpPr>
        <p:spPr>
          <a:xfrm>
            <a:off x="1259632" y="6356350"/>
            <a:ext cx="6912768" cy="501650"/>
          </a:xfrm>
        </p:spPr>
        <p:txBody>
          <a:bodyPr/>
          <a:lstStyle>
            <a:lvl1pPr>
              <a:defRPr sz="1400" b="0">
                <a:solidFill>
                  <a:srgbClr val="5D5F67"/>
                </a:solidFill>
              </a:defRPr>
            </a:lvl1pPr>
          </a:lstStyle>
          <a:p>
            <a:r>
              <a:rPr lang="fr-FR" smtClean="0"/>
              <a:t>ECOFORUM XXV « Quel climat et quelles forêts au XXIIème siècle ? »</a:t>
            </a:r>
            <a:endParaRPr lang="fr-FR"/>
          </a:p>
        </p:txBody>
      </p:sp>
      <p:sp>
        <p:nvSpPr>
          <p:cNvPr id="21" name="Ellipse 20"/>
          <p:cNvSpPr/>
          <p:nvPr/>
        </p:nvSpPr>
        <p:spPr>
          <a:xfrm>
            <a:off x="8533002" y="6252908"/>
            <a:ext cx="576000" cy="576064"/>
          </a:xfrm>
          <a:prstGeom prst="ellipse">
            <a:avLst/>
          </a:prstGeom>
          <a:solidFill>
            <a:srgbClr val="5D5F67"/>
          </a:solidFill>
          <a:ln>
            <a:solidFill>
              <a:srgbClr val="5D5F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space réservé du numéro de diapositive 5"/>
          <p:cNvSpPr>
            <a:spLocks noGrp="1"/>
          </p:cNvSpPr>
          <p:nvPr>
            <p:ph type="sldNum" sz="quarter" idx="12"/>
          </p:nvPr>
        </p:nvSpPr>
        <p:spPr>
          <a:xfrm>
            <a:off x="8114344" y="6352862"/>
            <a:ext cx="971600" cy="380891"/>
          </a:xfrm>
        </p:spPr>
        <p:txBody>
          <a:bodyPr/>
          <a:lstStyle>
            <a:lvl1pPr>
              <a:defRPr>
                <a:solidFill>
                  <a:schemeClr val="bg1"/>
                </a:solidFill>
              </a:defRPr>
            </a:lvl1pPr>
          </a:lstStyle>
          <a:p>
            <a:fld id="{678A195E-003E-43AC-8704-E463F62DCE3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solidFill>
                  <a:srgbClr val="03468A"/>
                </a:solidFill>
              </a:defRPr>
            </a:lvl1pPr>
          </a:lstStyle>
          <a:p>
            <a:r>
              <a:rPr lang="fr-FR" noProof="0" smtClean="0"/>
              <a:t>Cliquez pour modifier le style du titre</a:t>
            </a:r>
            <a:endParaRPr lang="fr-FR" noProof="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rgbClr val="03468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noProof="0" smtClean="0"/>
              <a:t>Cliquez pour modifier les styles du texte du masque</a:t>
            </a:r>
          </a:p>
        </p:txBody>
      </p:sp>
      <p:sp>
        <p:nvSpPr>
          <p:cNvPr id="8" name="Ellipse 7"/>
          <p:cNvSpPr/>
          <p:nvPr/>
        </p:nvSpPr>
        <p:spPr>
          <a:xfrm>
            <a:off x="8460432" y="6165304"/>
            <a:ext cx="576000" cy="576000"/>
          </a:xfrm>
          <a:prstGeom prst="ellipse">
            <a:avLst/>
          </a:prstGeom>
          <a:solidFill>
            <a:srgbClr val="A7A9AF"/>
          </a:solidFill>
          <a:ln>
            <a:solidFill>
              <a:srgbClr val="A7A9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e la date 3"/>
          <p:cNvSpPr>
            <a:spLocks noGrp="1"/>
          </p:cNvSpPr>
          <p:nvPr>
            <p:ph type="dt" sz="half" idx="10"/>
          </p:nvPr>
        </p:nvSpPr>
        <p:spPr>
          <a:xfrm>
            <a:off x="144016" y="6453336"/>
            <a:ext cx="1259632" cy="332656"/>
          </a:xfrm>
        </p:spPr>
        <p:txBody>
          <a:bodyPr vert="horz" lIns="91440" tIns="45720" rIns="91440" bIns="45720" rtlCol="0" anchor="ctr"/>
          <a:lstStyle>
            <a:lvl1pPr marL="0" algn="ctr" defTabSz="914400" rtl="0" eaLnBrk="1" latinLnBrk="0" hangingPunct="1">
              <a:defRPr lang="fr-FR" sz="1400" b="0" kern="1200" smtClean="0">
                <a:solidFill>
                  <a:srgbClr val="5D5F67"/>
                </a:solidFill>
                <a:latin typeface="+mn-lt"/>
                <a:ea typeface="+mn-ea"/>
                <a:cs typeface="+mn-cs"/>
              </a:defRPr>
            </a:lvl1pPr>
          </a:lstStyle>
          <a:p>
            <a:r>
              <a:rPr lang="fr-FR" smtClean="0"/>
              <a:t>Paris, INRA 24/09/2018</a:t>
            </a:r>
            <a:endParaRPr lang="fr-FR"/>
          </a:p>
        </p:txBody>
      </p:sp>
      <p:sp>
        <p:nvSpPr>
          <p:cNvPr id="10" name="Espace réservé du pied de page 4"/>
          <p:cNvSpPr>
            <a:spLocks noGrp="1"/>
          </p:cNvSpPr>
          <p:nvPr>
            <p:ph type="ftr" sz="quarter" idx="11"/>
          </p:nvPr>
        </p:nvSpPr>
        <p:spPr>
          <a:xfrm>
            <a:off x="1259632" y="6356350"/>
            <a:ext cx="6912768" cy="501650"/>
          </a:xfrm>
        </p:spPr>
        <p:txBody>
          <a:bodyPr/>
          <a:lstStyle>
            <a:lvl1pPr>
              <a:defRPr sz="1400" b="0">
                <a:solidFill>
                  <a:srgbClr val="5D5F67"/>
                </a:solidFill>
              </a:defRPr>
            </a:lvl1pPr>
          </a:lstStyle>
          <a:p>
            <a:r>
              <a:rPr lang="fr-FR" smtClean="0"/>
              <a:t>ECOFORUM XXV « Quel climat et quelles forêts au XXIIème siècle ? »</a:t>
            </a:r>
            <a:endParaRPr lang="fr-FR"/>
          </a:p>
        </p:txBody>
      </p:sp>
      <p:sp>
        <p:nvSpPr>
          <p:cNvPr id="11" name="Ellipse 10"/>
          <p:cNvSpPr/>
          <p:nvPr/>
        </p:nvSpPr>
        <p:spPr>
          <a:xfrm>
            <a:off x="8533002" y="6252908"/>
            <a:ext cx="576000" cy="576064"/>
          </a:xfrm>
          <a:prstGeom prst="ellipse">
            <a:avLst/>
          </a:prstGeom>
          <a:solidFill>
            <a:srgbClr val="5D5F67"/>
          </a:solidFill>
          <a:ln>
            <a:solidFill>
              <a:srgbClr val="5D5F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numéro de diapositive 5"/>
          <p:cNvSpPr>
            <a:spLocks noGrp="1"/>
          </p:cNvSpPr>
          <p:nvPr>
            <p:ph type="sldNum" sz="quarter" idx="12"/>
          </p:nvPr>
        </p:nvSpPr>
        <p:spPr>
          <a:xfrm>
            <a:off x="8114344" y="6352862"/>
            <a:ext cx="971600" cy="380891"/>
          </a:xfrm>
        </p:spPr>
        <p:txBody>
          <a:bodyPr/>
          <a:lstStyle>
            <a:lvl1pPr>
              <a:defRPr>
                <a:solidFill>
                  <a:schemeClr val="bg1"/>
                </a:solidFill>
              </a:defRPr>
            </a:lvl1pPr>
          </a:lstStyle>
          <a:p>
            <a:fld id="{678A195E-003E-43AC-8704-E463F62DCE3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533400" y="1600200"/>
            <a:ext cx="4038600" cy="4525963"/>
          </a:xfrm>
        </p:spPr>
        <p:txBody>
          <a:bodyPr>
            <a:normAutofit/>
          </a:bodyPr>
          <a:lstStyle>
            <a:lvl1pPr algn="l" defTabSz="914400" rtl="0" eaLnBrk="1" latinLnBrk="0" hangingPunct="1">
              <a:spcBef>
                <a:spcPct val="20000"/>
              </a:spcBef>
              <a:buSzPct val="100000"/>
              <a:buFont typeface="Arial" pitchFamily="34" charset="0"/>
              <a:buChar char="•"/>
              <a:defRPr lang="fr-FR" sz="2000" kern="1200" dirty="0" smtClean="0">
                <a:solidFill>
                  <a:srgbClr val="03468A"/>
                </a:solidFill>
                <a:latin typeface="+mn-lt"/>
                <a:ea typeface="+mn-ea"/>
                <a:cs typeface="+mn-cs"/>
              </a:defRPr>
            </a:lvl1pPr>
            <a:lvl2pPr algn="l" defTabSz="914400" rtl="0" eaLnBrk="1" latinLnBrk="0" hangingPunct="1">
              <a:spcBef>
                <a:spcPct val="20000"/>
              </a:spcBef>
              <a:buSzPct val="100000"/>
              <a:buFont typeface="Arial" pitchFamily="34" charset="0"/>
              <a:buChar char="•"/>
              <a:defRPr lang="fr-FR" sz="2000" kern="1200" dirty="0" smtClean="0">
                <a:solidFill>
                  <a:srgbClr val="03468A"/>
                </a:solidFill>
                <a:latin typeface="+mn-lt"/>
                <a:ea typeface="+mn-ea"/>
                <a:cs typeface="+mn-cs"/>
              </a:defRPr>
            </a:lvl2pPr>
            <a:lvl3pPr algn="l" defTabSz="914400" rtl="0" eaLnBrk="1" latinLnBrk="0" hangingPunct="1">
              <a:spcBef>
                <a:spcPct val="20000"/>
              </a:spcBef>
              <a:buSzPct val="100000"/>
              <a:buFont typeface="Arial" pitchFamily="34" charset="0"/>
              <a:buChar char="•"/>
              <a:defRPr lang="fr-FR" sz="1800" kern="1200" dirty="0" smtClean="0">
                <a:solidFill>
                  <a:srgbClr val="03468A"/>
                </a:solidFill>
                <a:latin typeface="+mn-lt"/>
                <a:ea typeface="+mn-ea"/>
                <a:cs typeface="+mn-cs"/>
              </a:defRPr>
            </a:lvl3pPr>
            <a:lvl4pPr algn="l" defTabSz="914400" rtl="0" eaLnBrk="1" latinLnBrk="0" hangingPunct="1">
              <a:spcBef>
                <a:spcPct val="20000"/>
              </a:spcBef>
              <a:buSzPct val="100000"/>
              <a:buFont typeface="Arial" pitchFamily="34" charset="0"/>
              <a:buChar char="•"/>
              <a:defRPr lang="fr-FR" sz="1800" kern="1200" dirty="0" smtClean="0">
                <a:solidFill>
                  <a:srgbClr val="03468A"/>
                </a:solidFill>
                <a:latin typeface="+mn-lt"/>
                <a:ea typeface="+mn-ea"/>
                <a:cs typeface="+mn-cs"/>
              </a:defRPr>
            </a:lvl4pPr>
            <a:lvl5pPr algn="l" defTabSz="914400" rtl="0" eaLnBrk="1" latinLnBrk="0" hangingPunct="1">
              <a:spcBef>
                <a:spcPct val="20000"/>
              </a:spcBef>
              <a:buSzPct val="100000"/>
              <a:buFont typeface="Arial" pitchFamily="34" charset="0"/>
              <a:buChar char="•"/>
              <a:defRPr lang="en-US" sz="1800" kern="1200" dirty="0">
                <a:solidFill>
                  <a:srgbClr val="03468A"/>
                </a:solidFill>
                <a:latin typeface="+mn-lt"/>
                <a:ea typeface="+mn-ea"/>
                <a:cs typeface="+mn-cs"/>
              </a:defRPr>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dirty="0"/>
          </a:p>
        </p:txBody>
      </p:sp>
      <p:sp>
        <p:nvSpPr>
          <p:cNvPr id="13" name="Espace réservé du contenu 2"/>
          <p:cNvSpPr>
            <a:spLocks noGrp="1"/>
          </p:cNvSpPr>
          <p:nvPr>
            <p:ph sz="half" idx="14"/>
          </p:nvPr>
        </p:nvSpPr>
        <p:spPr>
          <a:xfrm>
            <a:off x="4709864" y="1602397"/>
            <a:ext cx="4038600" cy="4525963"/>
          </a:xfrm>
        </p:spPr>
        <p:txBody>
          <a:bodyPr>
            <a:normAutofit/>
          </a:bodyPr>
          <a:lstStyle>
            <a:lvl1pPr algn="l" defTabSz="914400" rtl="0" eaLnBrk="1" latinLnBrk="0" hangingPunct="1">
              <a:spcBef>
                <a:spcPct val="20000"/>
              </a:spcBef>
              <a:buSzPct val="100000"/>
              <a:buFont typeface="Arial" pitchFamily="34" charset="0"/>
              <a:buChar char="•"/>
              <a:defRPr lang="fr-FR" sz="2000" kern="1200" dirty="0" smtClean="0">
                <a:solidFill>
                  <a:srgbClr val="03468A"/>
                </a:solidFill>
                <a:latin typeface="+mn-lt"/>
                <a:ea typeface="+mn-ea"/>
                <a:cs typeface="+mn-cs"/>
              </a:defRPr>
            </a:lvl1pPr>
            <a:lvl2pPr algn="l" defTabSz="914400" rtl="0" eaLnBrk="1" latinLnBrk="0" hangingPunct="1">
              <a:spcBef>
                <a:spcPct val="20000"/>
              </a:spcBef>
              <a:buSzPct val="100000"/>
              <a:buFont typeface="Arial" pitchFamily="34" charset="0"/>
              <a:buChar char="•"/>
              <a:defRPr lang="fr-FR" sz="2000" kern="1200" dirty="0" smtClean="0">
                <a:solidFill>
                  <a:srgbClr val="03468A"/>
                </a:solidFill>
                <a:latin typeface="+mn-lt"/>
                <a:ea typeface="+mn-ea"/>
                <a:cs typeface="+mn-cs"/>
              </a:defRPr>
            </a:lvl2pPr>
            <a:lvl3pPr algn="l" defTabSz="914400" rtl="0" eaLnBrk="1" latinLnBrk="0" hangingPunct="1">
              <a:spcBef>
                <a:spcPct val="20000"/>
              </a:spcBef>
              <a:buSzPct val="100000"/>
              <a:buFont typeface="Arial" pitchFamily="34" charset="0"/>
              <a:buChar char="•"/>
              <a:defRPr lang="fr-FR" sz="1800" kern="1200" dirty="0" smtClean="0">
                <a:solidFill>
                  <a:srgbClr val="03468A"/>
                </a:solidFill>
                <a:latin typeface="+mn-lt"/>
                <a:ea typeface="+mn-ea"/>
                <a:cs typeface="+mn-cs"/>
              </a:defRPr>
            </a:lvl3pPr>
            <a:lvl4pPr algn="l" defTabSz="914400" rtl="0" eaLnBrk="1" latinLnBrk="0" hangingPunct="1">
              <a:spcBef>
                <a:spcPct val="20000"/>
              </a:spcBef>
              <a:buSzPct val="100000"/>
              <a:buFont typeface="Arial" pitchFamily="34" charset="0"/>
              <a:buChar char="•"/>
              <a:defRPr lang="fr-FR" sz="1800" kern="1200" dirty="0" smtClean="0">
                <a:solidFill>
                  <a:srgbClr val="03468A"/>
                </a:solidFill>
                <a:latin typeface="+mn-lt"/>
                <a:ea typeface="+mn-ea"/>
                <a:cs typeface="+mn-cs"/>
              </a:defRPr>
            </a:lvl4pPr>
            <a:lvl5pPr algn="l" defTabSz="914400" rtl="0" eaLnBrk="1" latinLnBrk="0" hangingPunct="1">
              <a:spcBef>
                <a:spcPct val="20000"/>
              </a:spcBef>
              <a:buSzPct val="100000"/>
              <a:buFont typeface="Arial" pitchFamily="34" charset="0"/>
              <a:buChar char="•"/>
              <a:defRPr lang="en-US" sz="1800" kern="1200" dirty="0">
                <a:solidFill>
                  <a:srgbClr val="03468A"/>
                </a:solidFill>
                <a:latin typeface="+mn-lt"/>
                <a:ea typeface="+mn-ea"/>
                <a:cs typeface="+mn-cs"/>
              </a:defRPr>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dirty="0"/>
          </a:p>
        </p:txBody>
      </p:sp>
      <p:sp>
        <p:nvSpPr>
          <p:cNvPr id="29" name="Rectangle 28"/>
          <p:cNvSpPr/>
          <p:nvPr/>
        </p:nvSpPr>
        <p:spPr>
          <a:xfrm>
            <a:off x="0" y="0"/>
            <a:ext cx="9144000" cy="1080000"/>
          </a:xfrm>
          <a:prstGeom prst="rect">
            <a:avLst/>
          </a:prstGeom>
          <a:solidFill>
            <a:srgbClr val="034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Titre 1"/>
          <p:cNvSpPr>
            <a:spLocks noGrp="1"/>
          </p:cNvSpPr>
          <p:nvPr>
            <p:ph type="title"/>
          </p:nvPr>
        </p:nvSpPr>
        <p:spPr>
          <a:xfrm>
            <a:off x="1619672" y="0"/>
            <a:ext cx="7524328" cy="1080120"/>
          </a:xfrm>
        </p:spPr>
        <p:txBody>
          <a:bodyPr>
            <a:noAutofit/>
          </a:bodyPr>
          <a:lstStyle>
            <a:lvl1pPr marL="0" indent="0" algn="r">
              <a:defRPr sz="2600" b="1" cap="none" baseline="0">
                <a:solidFill>
                  <a:schemeClr val="bg1"/>
                </a:solidFill>
              </a:defRPr>
            </a:lvl1pPr>
          </a:lstStyle>
          <a:p>
            <a:r>
              <a:rPr lang="fr-FR" noProof="0" smtClean="0"/>
              <a:t>Cliquez pour modifier le style du titre</a:t>
            </a:r>
            <a:endParaRPr lang="fr-FR" noProof="0" dirty="0"/>
          </a:p>
        </p:txBody>
      </p:sp>
      <p:pic>
        <p:nvPicPr>
          <p:cNvPr id="31" name="Picture 2" descr="E:\Annab_Ecofor\06Ecofor_fonctionnement_general\LOGOS\Logo ecofor.jpg"/>
          <p:cNvPicPr>
            <a:picLocks noChangeAspect="1" noChangeArrowheads="1"/>
          </p:cNvPicPr>
          <p:nvPr/>
        </p:nvPicPr>
        <p:blipFill>
          <a:blip r:embed="rId2" cstate="print"/>
          <a:srcRect/>
          <a:stretch>
            <a:fillRect/>
          </a:stretch>
        </p:blipFill>
        <p:spPr bwMode="auto">
          <a:xfrm>
            <a:off x="0" y="0"/>
            <a:ext cx="1712280" cy="1080000"/>
          </a:xfrm>
          <a:prstGeom prst="rect">
            <a:avLst/>
          </a:prstGeom>
          <a:noFill/>
        </p:spPr>
      </p:pic>
      <p:sp>
        <p:nvSpPr>
          <p:cNvPr id="11" name="Ellipse 10"/>
          <p:cNvSpPr/>
          <p:nvPr/>
        </p:nvSpPr>
        <p:spPr>
          <a:xfrm>
            <a:off x="8460432" y="6165304"/>
            <a:ext cx="576000" cy="576000"/>
          </a:xfrm>
          <a:prstGeom prst="ellipse">
            <a:avLst/>
          </a:prstGeom>
          <a:solidFill>
            <a:srgbClr val="A7A9AF"/>
          </a:solidFill>
          <a:ln>
            <a:solidFill>
              <a:srgbClr val="A7A9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e la date 3"/>
          <p:cNvSpPr>
            <a:spLocks noGrp="1"/>
          </p:cNvSpPr>
          <p:nvPr>
            <p:ph type="dt" sz="half" idx="10"/>
          </p:nvPr>
        </p:nvSpPr>
        <p:spPr>
          <a:xfrm>
            <a:off x="144016" y="6453336"/>
            <a:ext cx="1259632" cy="332656"/>
          </a:xfrm>
        </p:spPr>
        <p:txBody>
          <a:bodyPr vert="horz" lIns="91440" tIns="45720" rIns="91440" bIns="45720" rtlCol="0" anchor="ctr"/>
          <a:lstStyle>
            <a:lvl1pPr marL="0" algn="ctr" defTabSz="914400" rtl="0" eaLnBrk="1" latinLnBrk="0" hangingPunct="1">
              <a:defRPr lang="fr-FR" sz="1400" b="0" kern="1200" smtClean="0">
                <a:solidFill>
                  <a:srgbClr val="5D5F67"/>
                </a:solidFill>
                <a:latin typeface="+mn-lt"/>
                <a:ea typeface="+mn-ea"/>
                <a:cs typeface="+mn-cs"/>
              </a:defRPr>
            </a:lvl1pPr>
          </a:lstStyle>
          <a:p>
            <a:r>
              <a:rPr lang="fr-FR" smtClean="0"/>
              <a:t>Paris, INRA 24/09/2018</a:t>
            </a:r>
            <a:endParaRPr lang="fr-FR"/>
          </a:p>
        </p:txBody>
      </p:sp>
      <p:sp>
        <p:nvSpPr>
          <p:cNvPr id="14" name="Espace réservé du pied de page 4"/>
          <p:cNvSpPr>
            <a:spLocks noGrp="1"/>
          </p:cNvSpPr>
          <p:nvPr>
            <p:ph type="ftr" sz="quarter" idx="11"/>
          </p:nvPr>
        </p:nvSpPr>
        <p:spPr>
          <a:xfrm>
            <a:off x="1259632" y="6356350"/>
            <a:ext cx="6912768" cy="501650"/>
          </a:xfrm>
        </p:spPr>
        <p:txBody>
          <a:bodyPr/>
          <a:lstStyle>
            <a:lvl1pPr>
              <a:defRPr sz="1400" b="0">
                <a:solidFill>
                  <a:srgbClr val="5D5F67"/>
                </a:solidFill>
              </a:defRPr>
            </a:lvl1pPr>
          </a:lstStyle>
          <a:p>
            <a:r>
              <a:rPr lang="fr-FR" smtClean="0"/>
              <a:t>ECOFORUM XXV « Quel climat et quelles forêts au XXIIème siècle ? »</a:t>
            </a:r>
            <a:endParaRPr lang="fr-FR"/>
          </a:p>
        </p:txBody>
      </p:sp>
      <p:sp>
        <p:nvSpPr>
          <p:cNvPr id="15" name="Ellipse 14"/>
          <p:cNvSpPr/>
          <p:nvPr/>
        </p:nvSpPr>
        <p:spPr>
          <a:xfrm>
            <a:off x="8533002" y="6252908"/>
            <a:ext cx="576000" cy="576064"/>
          </a:xfrm>
          <a:prstGeom prst="ellipse">
            <a:avLst/>
          </a:prstGeom>
          <a:solidFill>
            <a:srgbClr val="5D5F67"/>
          </a:solidFill>
          <a:ln>
            <a:solidFill>
              <a:srgbClr val="5D5F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numéro de diapositive 5"/>
          <p:cNvSpPr>
            <a:spLocks noGrp="1"/>
          </p:cNvSpPr>
          <p:nvPr>
            <p:ph type="sldNum" sz="quarter" idx="12"/>
          </p:nvPr>
        </p:nvSpPr>
        <p:spPr>
          <a:xfrm>
            <a:off x="8114344" y="6352862"/>
            <a:ext cx="971600" cy="380891"/>
          </a:xfrm>
        </p:spPr>
        <p:txBody>
          <a:bodyPr/>
          <a:lstStyle>
            <a:lvl1pPr>
              <a:defRPr>
                <a:solidFill>
                  <a:schemeClr val="bg1"/>
                </a:solidFill>
              </a:defRPr>
            </a:lvl1pPr>
          </a:lstStyle>
          <a:p>
            <a:fld id="{678A195E-003E-43AC-8704-E463F62DCE3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628800"/>
            <a:ext cx="4040188" cy="773532"/>
          </a:xfrm>
        </p:spPr>
        <p:txBody>
          <a:bodyPr anchor="b">
            <a:noAutofit/>
          </a:bodyPr>
          <a:lstStyle>
            <a:lvl1pPr marL="0" indent="0">
              <a:buNone/>
              <a:defRPr sz="2200" b="1">
                <a:solidFill>
                  <a:srgbClr val="03468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smtClean="0"/>
              <a:t>Cliquez pour modifier les styles du texte du masque</a:t>
            </a:r>
          </a:p>
        </p:txBody>
      </p:sp>
      <p:sp>
        <p:nvSpPr>
          <p:cNvPr id="4" name="Espace réservé du contenu 3"/>
          <p:cNvSpPr>
            <a:spLocks noGrp="1"/>
          </p:cNvSpPr>
          <p:nvPr>
            <p:ph sz="half" idx="2"/>
          </p:nvPr>
        </p:nvSpPr>
        <p:spPr>
          <a:xfrm>
            <a:off x="457200" y="2402332"/>
            <a:ext cx="4040188" cy="3951288"/>
          </a:xfrm>
        </p:spPr>
        <p:txBody>
          <a:bodyPr/>
          <a:lstStyle>
            <a:lvl1pPr>
              <a:buFont typeface="Arial" pitchFamily="34" charset="0"/>
              <a:buChar char="•"/>
              <a:defRPr lang="fr-FR" sz="2000" kern="1200" dirty="0" smtClean="0">
                <a:solidFill>
                  <a:srgbClr val="03468A"/>
                </a:solidFill>
                <a:latin typeface="+mn-lt"/>
                <a:ea typeface="+mn-ea"/>
                <a:cs typeface="+mn-cs"/>
              </a:defRPr>
            </a:lvl1pPr>
            <a:lvl2pPr>
              <a:buFont typeface="Arial" pitchFamily="34" charset="0"/>
              <a:buChar char="•"/>
              <a:defRPr sz="2000">
                <a:solidFill>
                  <a:srgbClr val="03468A"/>
                </a:solidFill>
              </a:defRPr>
            </a:lvl2pPr>
            <a:lvl3pPr>
              <a:buFont typeface="Arial" pitchFamily="34" charset="0"/>
              <a:buChar char="•"/>
              <a:defRPr sz="1800">
                <a:solidFill>
                  <a:srgbClr val="03468A"/>
                </a:solidFill>
              </a:defRPr>
            </a:lvl3pPr>
            <a:lvl4pPr>
              <a:buFont typeface="Arial" pitchFamily="34" charset="0"/>
              <a:buChar char="•"/>
              <a:defRPr sz="1800">
                <a:solidFill>
                  <a:srgbClr val="03468A"/>
                </a:solidFill>
              </a:defRPr>
            </a:lvl4pPr>
            <a:lvl5pPr>
              <a:buFont typeface="Arial" pitchFamily="34" charset="0"/>
              <a:buChar char="•"/>
              <a:defRPr sz="1800">
                <a:solidFill>
                  <a:srgbClr val="03468A"/>
                </a:solidFill>
              </a:defRPr>
            </a:lvl5pPr>
            <a:lvl6pPr>
              <a:defRPr sz="1600"/>
            </a:lvl6pPr>
            <a:lvl7pPr>
              <a:defRPr sz="1600"/>
            </a:lvl7pPr>
            <a:lvl8pPr>
              <a:defRPr sz="1600"/>
            </a:lvl8pPr>
            <a:lvl9pPr>
              <a:defRPr sz="1600"/>
            </a:lvl9pPr>
          </a:lstStyle>
          <a:p>
            <a:pPr marL="342900" lvl="0" indent="-342900" algn="l" defTabSz="914400" rtl="0" eaLnBrk="1" latinLnBrk="0" hangingPunct="1">
              <a:spcBef>
                <a:spcPct val="20000"/>
              </a:spcBef>
              <a:buSzPct val="100000"/>
              <a:buFont typeface="Arial" pitchFamily="34" charset="0"/>
              <a:buChar char="•"/>
            </a:pPr>
            <a:r>
              <a:rPr lang="fr-FR" noProof="0" smtClean="0"/>
              <a:t>Cliquez pour modifier les styles du texte du masque</a:t>
            </a:r>
          </a:p>
          <a:p>
            <a:pPr marL="342900" lvl="1" indent="-342900" algn="l" defTabSz="914400" rtl="0" eaLnBrk="1" latinLnBrk="0" hangingPunct="1">
              <a:spcBef>
                <a:spcPct val="20000"/>
              </a:spcBef>
              <a:buSzPct val="100000"/>
              <a:buFont typeface="Arial" pitchFamily="34" charset="0"/>
              <a:buChar char="•"/>
            </a:pPr>
            <a:r>
              <a:rPr lang="fr-FR" noProof="0" smtClean="0"/>
              <a:t>Deuxième niveau</a:t>
            </a:r>
          </a:p>
          <a:p>
            <a:pPr marL="342900" lvl="2" indent="-342900" algn="l" defTabSz="914400" rtl="0" eaLnBrk="1" latinLnBrk="0" hangingPunct="1">
              <a:spcBef>
                <a:spcPct val="20000"/>
              </a:spcBef>
              <a:buSzPct val="100000"/>
              <a:buFont typeface="Arial" pitchFamily="34" charset="0"/>
              <a:buChar char="•"/>
            </a:pPr>
            <a:r>
              <a:rPr lang="fr-FR" noProof="0" smtClean="0"/>
              <a:t>Troisième niveau</a:t>
            </a:r>
          </a:p>
          <a:p>
            <a:pPr marL="342900" lvl="3" indent="-342900" algn="l" defTabSz="914400" rtl="0" eaLnBrk="1" latinLnBrk="0" hangingPunct="1">
              <a:spcBef>
                <a:spcPct val="20000"/>
              </a:spcBef>
              <a:buSzPct val="100000"/>
              <a:buFont typeface="Arial" pitchFamily="34" charset="0"/>
              <a:buChar char="•"/>
            </a:pPr>
            <a:r>
              <a:rPr lang="fr-FR" noProof="0" smtClean="0"/>
              <a:t>Quatrième niveau</a:t>
            </a:r>
          </a:p>
          <a:p>
            <a:pPr marL="342900" lvl="4" indent="-342900" algn="l" defTabSz="914400" rtl="0" eaLnBrk="1" latinLnBrk="0" hangingPunct="1">
              <a:spcBef>
                <a:spcPct val="20000"/>
              </a:spcBef>
              <a:buSzPct val="100000"/>
              <a:buFont typeface="Arial" pitchFamily="34" charset="0"/>
              <a:buChar char="•"/>
            </a:pPr>
            <a:r>
              <a:rPr lang="fr-FR" noProof="0" smtClean="0"/>
              <a:t>Cinquième niveau</a:t>
            </a:r>
            <a:endParaRPr lang="fr-FR" noProof="0" dirty="0"/>
          </a:p>
        </p:txBody>
      </p:sp>
      <p:sp>
        <p:nvSpPr>
          <p:cNvPr id="5" name="Espace réservé du texte 4"/>
          <p:cNvSpPr>
            <a:spLocks noGrp="1"/>
          </p:cNvSpPr>
          <p:nvPr>
            <p:ph type="body" sz="quarter" idx="3"/>
          </p:nvPr>
        </p:nvSpPr>
        <p:spPr>
          <a:xfrm>
            <a:off x="4645025" y="1628800"/>
            <a:ext cx="4041775" cy="773532"/>
          </a:xfrm>
        </p:spPr>
        <p:txBody>
          <a:bodyPr anchor="b">
            <a:noAutofit/>
          </a:bodyPr>
          <a:lstStyle>
            <a:lvl1pPr marL="0" indent="0">
              <a:buNone/>
              <a:defRPr lang="fr-FR" sz="2200" b="1" kern="1200" dirty="0" smtClean="0">
                <a:solidFill>
                  <a:srgbClr val="03468A"/>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fr-FR" noProof="0" smtClean="0"/>
              <a:t>Cliquez pour modifier les styles du texte du masque</a:t>
            </a:r>
          </a:p>
        </p:txBody>
      </p:sp>
      <p:sp>
        <p:nvSpPr>
          <p:cNvPr id="6" name="Espace réservé du contenu 5"/>
          <p:cNvSpPr>
            <a:spLocks noGrp="1"/>
          </p:cNvSpPr>
          <p:nvPr>
            <p:ph sz="quarter" idx="4"/>
          </p:nvPr>
        </p:nvSpPr>
        <p:spPr>
          <a:xfrm>
            <a:off x="4645025" y="2402332"/>
            <a:ext cx="4041775" cy="3951288"/>
          </a:xfrm>
        </p:spPr>
        <p:txBody>
          <a:bodyPr/>
          <a:lstStyle>
            <a:lvl1pPr>
              <a:defRPr lang="fr-FR" sz="2000" kern="1200" noProof="0" dirty="0" smtClean="0">
                <a:solidFill>
                  <a:srgbClr val="03468A"/>
                </a:solidFill>
                <a:latin typeface="+mn-lt"/>
                <a:ea typeface="+mn-ea"/>
                <a:cs typeface="+mn-cs"/>
              </a:defRPr>
            </a:lvl1pPr>
            <a:lvl2pPr>
              <a:buFont typeface="Arial" pitchFamily="34" charset="0"/>
              <a:buChar char="•"/>
              <a:defRPr lang="fr-FR" sz="2200" kern="1200" dirty="0" smtClean="0">
                <a:solidFill>
                  <a:srgbClr val="03468A"/>
                </a:solidFill>
                <a:latin typeface="+mn-lt"/>
                <a:ea typeface="+mn-ea"/>
                <a:cs typeface="+mn-cs"/>
              </a:defRPr>
            </a:lvl2pPr>
            <a:lvl3pPr marL="342900" indent="-342900" algn="l" defTabSz="914400" rtl="0" eaLnBrk="1" latinLnBrk="0" hangingPunct="1">
              <a:spcBef>
                <a:spcPct val="20000"/>
              </a:spcBef>
              <a:buSzPct val="100000"/>
              <a:buFont typeface="Arial" pitchFamily="34" charset="0"/>
              <a:buChar char="•"/>
              <a:defRPr lang="fr-FR" sz="1800" kern="1200" noProof="0" dirty="0" smtClean="0">
                <a:solidFill>
                  <a:srgbClr val="03468A"/>
                </a:solidFill>
                <a:latin typeface="+mn-lt"/>
                <a:ea typeface="+mn-ea"/>
                <a:cs typeface="+mn-cs"/>
              </a:defRPr>
            </a:lvl3pPr>
            <a:lvl4pPr marL="342900" indent="-342900" algn="l" defTabSz="914400" rtl="0" eaLnBrk="1" latinLnBrk="0" hangingPunct="1">
              <a:spcBef>
                <a:spcPct val="20000"/>
              </a:spcBef>
              <a:buSzPct val="100000"/>
              <a:buFont typeface="Arial" pitchFamily="34" charset="0"/>
              <a:buChar char="•"/>
              <a:defRPr lang="fr-FR" sz="1800" kern="1200" noProof="0" dirty="0" smtClean="0">
                <a:solidFill>
                  <a:srgbClr val="03468A"/>
                </a:solidFill>
                <a:latin typeface="+mn-lt"/>
                <a:ea typeface="+mn-ea"/>
                <a:cs typeface="+mn-cs"/>
              </a:defRPr>
            </a:lvl4pPr>
            <a:lvl5pPr marL="342900" indent="-342900" algn="l" defTabSz="914400" rtl="0" eaLnBrk="1" latinLnBrk="0" hangingPunct="1">
              <a:spcBef>
                <a:spcPct val="20000"/>
              </a:spcBef>
              <a:buSzPct val="100000"/>
              <a:buFont typeface="Arial" pitchFamily="34" charset="0"/>
              <a:buChar char="•"/>
              <a:defRPr lang="fr-FR" sz="1800" kern="1200" noProof="0" dirty="0">
                <a:solidFill>
                  <a:srgbClr val="03468A"/>
                </a:solidFill>
                <a:latin typeface="+mn-lt"/>
                <a:ea typeface="+mn-ea"/>
                <a:cs typeface="+mn-cs"/>
              </a:defRPr>
            </a:lvl5pPr>
            <a:lvl6pPr>
              <a:defRPr sz="1600"/>
            </a:lvl6pPr>
            <a:lvl7pPr>
              <a:defRPr sz="1600"/>
            </a:lvl7pPr>
            <a:lvl8pPr>
              <a:defRPr sz="1600"/>
            </a:lvl8pPr>
            <a:lvl9pPr>
              <a:defRPr sz="1600"/>
            </a:lvl9pPr>
          </a:lstStyle>
          <a:p>
            <a:pPr marL="342900" lvl="0" indent="-342900" algn="l" defTabSz="914400" rtl="0" eaLnBrk="1" latinLnBrk="0" hangingPunct="1">
              <a:spcBef>
                <a:spcPct val="20000"/>
              </a:spcBef>
              <a:buSzPct val="100000"/>
              <a:buFont typeface="Arial" pitchFamily="34" charset="0"/>
              <a:buChar char="•"/>
            </a:pPr>
            <a:r>
              <a:rPr lang="fr-FR" noProof="0" smtClean="0"/>
              <a:t>Cliquez pour modifier les styles du texte du masque</a:t>
            </a:r>
          </a:p>
          <a:p>
            <a:pPr marL="342900" lvl="1" indent="-342900" algn="l" defTabSz="914400" rtl="0" eaLnBrk="1" latinLnBrk="0" hangingPunct="1">
              <a:spcBef>
                <a:spcPct val="20000"/>
              </a:spcBef>
              <a:buSzPct val="100000"/>
              <a:buFont typeface="Arial" pitchFamily="34" charset="0"/>
              <a:buChar char="•"/>
            </a:pPr>
            <a:r>
              <a:rPr lang="fr-FR" noProof="0" smtClean="0"/>
              <a:t>Deuxième niveau</a:t>
            </a:r>
          </a:p>
          <a:p>
            <a:pPr marL="342900" lvl="2" indent="-342900" algn="l" defTabSz="914400" rtl="0" eaLnBrk="1" latinLnBrk="0" hangingPunct="1">
              <a:spcBef>
                <a:spcPct val="20000"/>
              </a:spcBef>
              <a:buSzPct val="100000"/>
              <a:buFont typeface="Arial" pitchFamily="34" charset="0"/>
              <a:buChar char="•"/>
            </a:pPr>
            <a:r>
              <a:rPr lang="fr-FR" noProof="0" smtClean="0"/>
              <a:t>Troisième niveau</a:t>
            </a:r>
          </a:p>
          <a:p>
            <a:pPr marL="342900" lvl="3" indent="-342900" algn="l" defTabSz="914400" rtl="0" eaLnBrk="1" latinLnBrk="0" hangingPunct="1">
              <a:spcBef>
                <a:spcPct val="20000"/>
              </a:spcBef>
              <a:buSzPct val="100000"/>
              <a:buFont typeface="Arial" pitchFamily="34" charset="0"/>
              <a:buChar char="•"/>
            </a:pPr>
            <a:r>
              <a:rPr lang="fr-FR" noProof="0" smtClean="0"/>
              <a:t>Quatrième niveau</a:t>
            </a:r>
          </a:p>
          <a:p>
            <a:pPr marL="342900" lvl="4" indent="-342900" algn="l" defTabSz="914400" rtl="0" eaLnBrk="1" latinLnBrk="0" hangingPunct="1">
              <a:spcBef>
                <a:spcPct val="20000"/>
              </a:spcBef>
              <a:buSzPct val="100000"/>
              <a:buFont typeface="Arial" pitchFamily="34" charset="0"/>
              <a:buChar char="•"/>
            </a:pPr>
            <a:r>
              <a:rPr lang="fr-FR" noProof="0" smtClean="0"/>
              <a:t>Cinquième niveau</a:t>
            </a:r>
            <a:endParaRPr lang="fr-FR" noProof="0" dirty="0"/>
          </a:p>
        </p:txBody>
      </p:sp>
      <p:sp>
        <p:nvSpPr>
          <p:cNvPr id="30" name="Rectangle 29"/>
          <p:cNvSpPr/>
          <p:nvPr/>
        </p:nvSpPr>
        <p:spPr>
          <a:xfrm>
            <a:off x="0" y="0"/>
            <a:ext cx="9144000" cy="1080000"/>
          </a:xfrm>
          <a:prstGeom prst="rect">
            <a:avLst/>
          </a:prstGeom>
          <a:solidFill>
            <a:srgbClr val="034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Titre 1"/>
          <p:cNvSpPr>
            <a:spLocks noGrp="1"/>
          </p:cNvSpPr>
          <p:nvPr>
            <p:ph type="title"/>
          </p:nvPr>
        </p:nvSpPr>
        <p:spPr>
          <a:xfrm>
            <a:off x="1619672" y="0"/>
            <a:ext cx="7524328" cy="1080120"/>
          </a:xfrm>
        </p:spPr>
        <p:txBody>
          <a:bodyPr>
            <a:noAutofit/>
          </a:bodyPr>
          <a:lstStyle>
            <a:lvl1pPr marL="0" indent="0" algn="r">
              <a:defRPr sz="2600" b="1" cap="none" baseline="0">
                <a:solidFill>
                  <a:schemeClr val="bg1"/>
                </a:solidFill>
              </a:defRPr>
            </a:lvl1pPr>
          </a:lstStyle>
          <a:p>
            <a:r>
              <a:rPr lang="fr-FR" noProof="0" smtClean="0"/>
              <a:t>Cliquez pour modifier le style du titre</a:t>
            </a:r>
            <a:endParaRPr lang="fr-FR" noProof="0" dirty="0"/>
          </a:p>
        </p:txBody>
      </p:sp>
      <p:pic>
        <p:nvPicPr>
          <p:cNvPr id="32" name="Picture 2" descr="E:\Annab_Ecofor\06Ecofor_fonctionnement_general\LOGOS\Logo ecofor.jpg"/>
          <p:cNvPicPr>
            <a:picLocks noChangeAspect="1" noChangeArrowheads="1"/>
          </p:cNvPicPr>
          <p:nvPr/>
        </p:nvPicPr>
        <p:blipFill>
          <a:blip r:embed="rId2" cstate="print"/>
          <a:srcRect/>
          <a:stretch>
            <a:fillRect/>
          </a:stretch>
        </p:blipFill>
        <p:spPr bwMode="auto">
          <a:xfrm>
            <a:off x="0" y="0"/>
            <a:ext cx="1712280" cy="1080000"/>
          </a:xfrm>
          <a:prstGeom prst="rect">
            <a:avLst/>
          </a:prstGeom>
          <a:noFill/>
        </p:spPr>
      </p:pic>
      <p:sp>
        <p:nvSpPr>
          <p:cNvPr id="13" name="Ellipse 12"/>
          <p:cNvSpPr/>
          <p:nvPr/>
        </p:nvSpPr>
        <p:spPr>
          <a:xfrm>
            <a:off x="8460432" y="6165304"/>
            <a:ext cx="576000" cy="576000"/>
          </a:xfrm>
          <a:prstGeom prst="ellipse">
            <a:avLst/>
          </a:prstGeom>
          <a:solidFill>
            <a:srgbClr val="A7A9AF"/>
          </a:solidFill>
          <a:ln>
            <a:solidFill>
              <a:srgbClr val="A7A9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space réservé de la date 3"/>
          <p:cNvSpPr>
            <a:spLocks noGrp="1"/>
          </p:cNvSpPr>
          <p:nvPr>
            <p:ph type="dt" sz="half" idx="10"/>
          </p:nvPr>
        </p:nvSpPr>
        <p:spPr>
          <a:xfrm>
            <a:off x="144016" y="6453336"/>
            <a:ext cx="1259632" cy="332656"/>
          </a:xfrm>
        </p:spPr>
        <p:txBody>
          <a:bodyPr vert="horz" lIns="91440" tIns="45720" rIns="91440" bIns="45720" rtlCol="0" anchor="ctr"/>
          <a:lstStyle>
            <a:lvl1pPr marL="0" algn="ctr" defTabSz="914400" rtl="0" eaLnBrk="1" latinLnBrk="0" hangingPunct="1">
              <a:defRPr lang="fr-FR" sz="1400" b="0" kern="1200" smtClean="0">
                <a:solidFill>
                  <a:srgbClr val="5D5F67"/>
                </a:solidFill>
                <a:latin typeface="+mn-lt"/>
                <a:ea typeface="+mn-ea"/>
                <a:cs typeface="+mn-cs"/>
              </a:defRPr>
            </a:lvl1pPr>
          </a:lstStyle>
          <a:p>
            <a:r>
              <a:rPr lang="fr-FR" smtClean="0"/>
              <a:t>Paris, INRA 24/09/2018</a:t>
            </a:r>
            <a:endParaRPr lang="fr-FR"/>
          </a:p>
        </p:txBody>
      </p:sp>
      <p:sp>
        <p:nvSpPr>
          <p:cNvPr id="15" name="Espace réservé du pied de page 4"/>
          <p:cNvSpPr>
            <a:spLocks noGrp="1"/>
          </p:cNvSpPr>
          <p:nvPr>
            <p:ph type="ftr" sz="quarter" idx="11"/>
          </p:nvPr>
        </p:nvSpPr>
        <p:spPr>
          <a:xfrm>
            <a:off x="1259632" y="6356350"/>
            <a:ext cx="6912768" cy="501650"/>
          </a:xfrm>
        </p:spPr>
        <p:txBody>
          <a:bodyPr/>
          <a:lstStyle>
            <a:lvl1pPr>
              <a:defRPr sz="1400" b="0">
                <a:solidFill>
                  <a:srgbClr val="5D5F67"/>
                </a:solidFill>
              </a:defRPr>
            </a:lvl1pPr>
          </a:lstStyle>
          <a:p>
            <a:r>
              <a:rPr lang="fr-FR" smtClean="0"/>
              <a:t>ECOFORUM XXV « Quel climat et quelles forêts au XXIIème siècle ? »</a:t>
            </a:r>
            <a:endParaRPr lang="fr-FR"/>
          </a:p>
        </p:txBody>
      </p:sp>
      <p:sp>
        <p:nvSpPr>
          <p:cNvPr id="16" name="Ellipse 15"/>
          <p:cNvSpPr/>
          <p:nvPr/>
        </p:nvSpPr>
        <p:spPr>
          <a:xfrm>
            <a:off x="8533002" y="6252908"/>
            <a:ext cx="576000" cy="576064"/>
          </a:xfrm>
          <a:prstGeom prst="ellipse">
            <a:avLst/>
          </a:prstGeom>
          <a:solidFill>
            <a:srgbClr val="5D5F67"/>
          </a:solidFill>
          <a:ln>
            <a:solidFill>
              <a:srgbClr val="5D5F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numéro de diapositive 5"/>
          <p:cNvSpPr>
            <a:spLocks noGrp="1"/>
          </p:cNvSpPr>
          <p:nvPr>
            <p:ph type="sldNum" sz="quarter" idx="12"/>
          </p:nvPr>
        </p:nvSpPr>
        <p:spPr>
          <a:xfrm>
            <a:off x="8114344" y="6352862"/>
            <a:ext cx="971600" cy="380891"/>
          </a:xfrm>
        </p:spPr>
        <p:txBody>
          <a:bodyPr/>
          <a:lstStyle>
            <a:lvl1pPr>
              <a:defRPr>
                <a:solidFill>
                  <a:schemeClr val="bg1"/>
                </a:solidFill>
              </a:defRPr>
            </a:lvl1pPr>
          </a:lstStyle>
          <a:p>
            <a:fld id="{678A195E-003E-43AC-8704-E463F62DCE3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6" name="Ellipse 5"/>
          <p:cNvSpPr/>
          <p:nvPr/>
        </p:nvSpPr>
        <p:spPr>
          <a:xfrm>
            <a:off x="8460432" y="6165304"/>
            <a:ext cx="576000" cy="576000"/>
          </a:xfrm>
          <a:prstGeom prst="ellipse">
            <a:avLst/>
          </a:prstGeom>
          <a:solidFill>
            <a:srgbClr val="A7A9AF"/>
          </a:solidFill>
          <a:ln>
            <a:solidFill>
              <a:srgbClr val="A7A9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e la date 3"/>
          <p:cNvSpPr>
            <a:spLocks noGrp="1"/>
          </p:cNvSpPr>
          <p:nvPr>
            <p:ph type="dt" sz="half" idx="10"/>
          </p:nvPr>
        </p:nvSpPr>
        <p:spPr>
          <a:xfrm>
            <a:off x="144016" y="6453336"/>
            <a:ext cx="1259632" cy="332656"/>
          </a:xfrm>
        </p:spPr>
        <p:txBody>
          <a:bodyPr vert="horz" lIns="91440" tIns="45720" rIns="91440" bIns="45720" rtlCol="0" anchor="ctr"/>
          <a:lstStyle>
            <a:lvl1pPr marL="0" algn="ctr" defTabSz="914400" rtl="0" eaLnBrk="1" latinLnBrk="0" hangingPunct="1">
              <a:defRPr lang="fr-FR" sz="1400" b="0" kern="1200" smtClean="0">
                <a:solidFill>
                  <a:srgbClr val="5D5F67"/>
                </a:solidFill>
                <a:latin typeface="+mn-lt"/>
                <a:ea typeface="+mn-ea"/>
                <a:cs typeface="+mn-cs"/>
              </a:defRPr>
            </a:lvl1pPr>
          </a:lstStyle>
          <a:p>
            <a:r>
              <a:rPr lang="fr-FR" smtClean="0"/>
              <a:t>Paris, INRA 24/09/2018</a:t>
            </a:r>
            <a:endParaRPr lang="fr-FR"/>
          </a:p>
        </p:txBody>
      </p:sp>
      <p:sp>
        <p:nvSpPr>
          <p:cNvPr id="8" name="Espace réservé du pied de page 4"/>
          <p:cNvSpPr>
            <a:spLocks noGrp="1"/>
          </p:cNvSpPr>
          <p:nvPr>
            <p:ph type="ftr" sz="quarter" idx="11"/>
          </p:nvPr>
        </p:nvSpPr>
        <p:spPr>
          <a:xfrm>
            <a:off x="1259632" y="6356350"/>
            <a:ext cx="6912768" cy="501650"/>
          </a:xfrm>
        </p:spPr>
        <p:txBody>
          <a:bodyPr/>
          <a:lstStyle>
            <a:lvl1pPr>
              <a:defRPr sz="1400" b="0">
                <a:solidFill>
                  <a:srgbClr val="5D5F67"/>
                </a:solidFill>
              </a:defRPr>
            </a:lvl1pPr>
          </a:lstStyle>
          <a:p>
            <a:r>
              <a:rPr lang="fr-FR" smtClean="0"/>
              <a:t>ECOFORUM XXV « Quel climat et quelles forêts au XXIIème siècle ? »</a:t>
            </a:r>
            <a:endParaRPr lang="fr-FR"/>
          </a:p>
        </p:txBody>
      </p:sp>
      <p:sp>
        <p:nvSpPr>
          <p:cNvPr id="9" name="Ellipse 8"/>
          <p:cNvSpPr/>
          <p:nvPr/>
        </p:nvSpPr>
        <p:spPr>
          <a:xfrm>
            <a:off x="8533002" y="6252908"/>
            <a:ext cx="576000" cy="576064"/>
          </a:xfrm>
          <a:prstGeom prst="ellipse">
            <a:avLst/>
          </a:prstGeom>
          <a:solidFill>
            <a:srgbClr val="5D5F67"/>
          </a:solidFill>
          <a:ln>
            <a:solidFill>
              <a:srgbClr val="5D5F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space réservé du numéro de diapositive 5"/>
          <p:cNvSpPr>
            <a:spLocks noGrp="1"/>
          </p:cNvSpPr>
          <p:nvPr>
            <p:ph type="sldNum" sz="quarter" idx="12"/>
          </p:nvPr>
        </p:nvSpPr>
        <p:spPr>
          <a:xfrm>
            <a:off x="8114344" y="6352862"/>
            <a:ext cx="971600" cy="380891"/>
          </a:xfrm>
        </p:spPr>
        <p:txBody>
          <a:bodyPr/>
          <a:lstStyle>
            <a:lvl1pPr>
              <a:defRPr>
                <a:solidFill>
                  <a:schemeClr val="bg1"/>
                </a:solidFill>
              </a:defRPr>
            </a:lvl1pPr>
          </a:lstStyle>
          <a:p>
            <a:fld id="{678A195E-003E-43AC-8704-E463F62DCE3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618878"/>
            <a:ext cx="3008313" cy="1162050"/>
          </a:xfrm>
        </p:spPr>
        <p:txBody>
          <a:bodyPr anchor="b"/>
          <a:lstStyle>
            <a:lvl1pPr algn="l">
              <a:defRPr sz="2000" b="1">
                <a:solidFill>
                  <a:srgbClr val="03468A"/>
                </a:solidFill>
              </a:defRPr>
            </a:lvl1pPr>
          </a:lstStyle>
          <a:p>
            <a:r>
              <a:rPr lang="fr-FR" noProof="0" smtClean="0"/>
              <a:t>Cliquez pour modifier le style du titre</a:t>
            </a:r>
            <a:endParaRPr lang="fr-FR" noProof="0"/>
          </a:p>
        </p:txBody>
      </p:sp>
      <p:sp>
        <p:nvSpPr>
          <p:cNvPr id="3" name="Espace réservé du contenu 2"/>
          <p:cNvSpPr>
            <a:spLocks noGrp="1"/>
          </p:cNvSpPr>
          <p:nvPr>
            <p:ph idx="1"/>
          </p:nvPr>
        </p:nvSpPr>
        <p:spPr>
          <a:xfrm>
            <a:off x="3575050" y="273050"/>
            <a:ext cx="5111750" cy="5853113"/>
          </a:xfrm>
        </p:spPr>
        <p:txBody>
          <a:bodyPr/>
          <a:lstStyle>
            <a:lvl1pPr>
              <a:defRPr sz="2400">
                <a:solidFill>
                  <a:srgbClr val="03468A"/>
                </a:solidFill>
              </a:defRPr>
            </a:lvl1pPr>
            <a:lvl2pPr>
              <a:buClr>
                <a:schemeClr val="tx1">
                  <a:lumMod val="75000"/>
                  <a:lumOff val="25000"/>
                </a:schemeClr>
              </a:buClr>
              <a:buFont typeface="Arial" pitchFamily="34" charset="0"/>
              <a:buChar char="•"/>
              <a:defRPr sz="2000">
                <a:solidFill>
                  <a:srgbClr val="03468A"/>
                </a:solidFill>
              </a:defRPr>
            </a:lvl2pPr>
            <a:lvl3pPr>
              <a:buClr>
                <a:schemeClr val="tx1">
                  <a:lumMod val="75000"/>
                  <a:lumOff val="25000"/>
                </a:schemeClr>
              </a:buClr>
              <a:buFont typeface="Arial" pitchFamily="34" charset="0"/>
              <a:buChar char="•"/>
              <a:defRPr sz="1800">
                <a:solidFill>
                  <a:srgbClr val="03468A"/>
                </a:solidFill>
              </a:defRPr>
            </a:lvl3pPr>
            <a:lvl4pPr>
              <a:buClr>
                <a:schemeClr val="tx1">
                  <a:lumMod val="75000"/>
                  <a:lumOff val="25000"/>
                </a:schemeClr>
              </a:buClr>
              <a:buFont typeface="Arial" pitchFamily="34" charset="0"/>
              <a:buChar char="•"/>
              <a:defRPr sz="1800">
                <a:solidFill>
                  <a:srgbClr val="03468A"/>
                </a:solidFill>
              </a:defRPr>
            </a:lvl4pPr>
            <a:lvl5pPr>
              <a:buClr>
                <a:schemeClr val="tx1">
                  <a:lumMod val="75000"/>
                  <a:lumOff val="25000"/>
                </a:schemeClr>
              </a:buClr>
              <a:buFont typeface="Arial" pitchFamily="34" charset="0"/>
              <a:buChar char="•"/>
              <a:defRPr sz="1800">
                <a:solidFill>
                  <a:srgbClr val="03468A"/>
                </a:solidFill>
              </a:defRPr>
            </a:lvl5pPr>
            <a:lvl6pPr>
              <a:defRPr sz="2000"/>
            </a:lvl6pPr>
            <a:lvl7pPr>
              <a:defRPr sz="2000"/>
            </a:lvl7pPr>
            <a:lvl8pPr>
              <a:defRPr sz="2000"/>
            </a:lvl8pPr>
            <a:lvl9pPr>
              <a:defRPr sz="20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dirty="0"/>
          </a:p>
        </p:txBody>
      </p:sp>
      <p:sp>
        <p:nvSpPr>
          <p:cNvPr id="4" name="Espace réservé du texte 3"/>
          <p:cNvSpPr>
            <a:spLocks noGrp="1"/>
          </p:cNvSpPr>
          <p:nvPr>
            <p:ph type="body" sz="half" idx="2"/>
          </p:nvPr>
        </p:nvSpPr>
        <p:spPr>
          <a:xfrm>
            <a:off x="457200" y="2780928"/>
            <a:ext cx="3008313" cy="3345235"/>
          </a:xfrm>
        </p:spPr>
        <p:txBody>
          <a:bodyPr/>
          <a:lstStyle>
            <a:lvl1pPr marL="0" indent="0">
              <a:buNone/>
              <a:defRPr sz="1400">
                <a:solidFill>
                  <a:srgbClr val="03468A"/>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noProof="0" smtClean="0"/>
              <a:t>Cliquez pour modifier les styles du texte du masque</a:t>
            </a:r>
          </a:p>
        </p:txBody>
      </p:sp>
      <p:sp>
        <p:nvSpPr>
          <p:cNvPr id="9" name="Ellipse 8"/>
          <p:cNvSpPr/>
          <p:nvPr/>
        </p:nvSpPr>
        <p:spPr>
          <a:xfrm>
            <a:off x="8460432" y="6165304"/>
            <a:ext cx="576000" cy="576000"/>
          </a:xfrm>
          <a:prstGeom prst="ellipse">
            <a:avLst/>
          </a:prstGeom>
          <a:solidFill>
            <a:srgbClr val="A7A9AF"/>
          </a:solidFill>
          <a:ln>
            <a:solidFill>
              <a:srgbClr val="A7A9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e la date 3"/>
          <p:cNvSpPr>
            <a:spLocks noGrp="1"/>
          </p:cNvSpPr>
          <p:nvPr>
            <p:ph type="dt" sz="half" idx="10"/>
          </p:nvPr>
        </p:nvSpPr>
        <p:spPr>
          <a:xfrm>
            <a:off x="144016" y="6453336"/>
            <a:ext cx="1259632" cy="332656"/>
          </a:xfrm>
        </p:spPr>
        <p:txBody>
          <a:bodyPr vert="horz" lIns="91440" tIns="45720" rIns="91440" bIns="45720" rtlCol="0" anchor="ctr"/>
          <a:lstStyle>
            <a:lvl1pPr marL="0" algn="ctr" defTabSz="914400" rtl="0" eaLnBrk="1" latinLnBrk="0" hangingPunct="1">
              <a:defRPr lang="fr-FR" sz="1400" b="0" kern="1200" smtClean="0">
                <a:solidFill>
                  <a:srgbClr val="5D5F67"/>
                </a:solidFill>
                <a:latin typeface="+mn-lt"/>
                <a:ea typeface="+mn-ea"/>
                <a:cs typeface="+mn-cs"/>
              </a:defRPr>
            </a:lvl1pPr>
          </a:lstStyle>
          <a:p>
            <a:r>
              <a:rPr lang="fr-FR" smtClean="0"/>
              <a:t>Paris, INRA 24/09/2018</a:t>
            </a:r>
            <a:endParaRPr lang="fr-FR"/>
          </a:p>
        </p:txBody>
      </p:sp>
      <p:sp>
        <p:nvSpPr>
          <p:cNvPr id="11" name="Espace réservé du pied de page 4"/>
          <p:cNvSpPr>
            <a:spLocks noGrp="1"/>
          </p:cNvSpPr>
          <p:nvPr>
            <p:ph type="ftr" sz="quarter" idx="11"/>
          </p:nvPr>
        </p:nvSpPr>
        <p:spPr>
          <a:xfrm>
            <a:off x="1259632" y="6356350"/>
            <a:ext cx="6912768" cy="501650"/>
          </a:xfrm>
        </p:spPr>
        <p:txBody>
          <a:bodyPr/>
          <a:lstStyle>
            <a:lvl1pPr>
              <a:defRPr sz="1400" b="0">
                <a:solidFill>
                  <a:srgbClr val="5D5F67"/>
                </a:solidFill>
              </a:defRPr>
            </a:lvl1pPr>
          </a:lstStyle>
          <a:p>
            <a:r>
              <a:rPr lang="fr-FR" smtClean="0"/>
              <a:t>ECOFORUM XXV « Quel climat et quelles forêts au XXIIème siècle ? »</a:t>
            </a:r>
            <a:endParaRPr lang="fr-FR"/>
          </a:p>
        </p:txBody>
      </p:sp>
      <p:sp>
        <p:nvSpPr>
          <p:cNvPr id="12" name="Ellipse 11"/>
          <p:cNvSpPr/>
          <p:nvPr/>
        </p:nvSpPr>
        <p:spPr>
          <a:xfrm>
            <a:off x="8533002" y="6252908"/>
            <a:ext cx="576000" cy="576064"/>
          </a:xfrm>
          <a:prstGeom prst="ellipse">
            <a:avLst/>
          </a:prstGeom>
          <a:solidFill>
            <a:srgbClr val="5D5F67"/>
          </a:solidFill>
          <a:ln>
            <a:solidFill>
              <a:srgbClr val="5D5F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du numéro de diapositive 5"/>
          <p:cNvSpPr>
            <a:spLocks noGrp="1"/>
          </p:cNvSpPr>
          <p:nvPr>
            <p:ph type="sldNum" sz="quarter" idx="12"/>
          </p:nvPr>
        </p:nvSpPr>
        <p:spPr>
          <a:xfrm>
            <a:off x="8114344" y="6352862"/>
            <a:ext cx="971600" cy="380891"/>
          </a:xfrm>
        </p:spPr>
        <p:txBody>
          <a:bodyPr/>
          <a:lstStyle>
            <a:lvl1pPr>
              <a:defRPr>
                <a:solidFill>
                  <a:schemeClr val="bg1"/>
                </a:solidFill>
              </a:defRPr>
            </a:lvl1pPr>
          </a:lstStyle>
          <a:p>
            <a:fld id="{678A195E-003E-43AC-8704-E463F62DCE3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7.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noProof="0" smtClean="0"/>
              <a:t>Cliquez pour modifier le style du titre</a:t>
            </a:r>
            <a:endParaRPr lang="fr-FR" noProof="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Paris, INRA 24/09/2018</a:t>
            </a: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ECOFORUM XXV « Quel climat et quelles forêts au XXIIème siècle ? »</a:t>
            </a:r>
            <a:endParaRPr lang="fr-FR"/>
          </a:p>
        </p:txBody>
      </p:sp>
      <p:sp>
        <p:nvSpPr>
          <p:cNvPr id="6" name="Espace réservé du numéro de diapositive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b="1">
                <a:solidFill>
                  <a:schemeClr val="bg1"/>
                </a:solidFill>
              </a:defRPr>
            </a:lvl1pPr>
          </a:lstStyle>
          <a:p>
            <a:fld id="{678A195E-003E-43AC-8704-E463F62DCE3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noProof="0" smtClean="0"/>
              <a:t>Cliquez pour modifier le style du titre</a:t>
            </a:r>
            <a:endParaRPr lang="fr-FR" noProof="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Paris, INRA 24/09/2018</a:t>
            </a: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ECOFORUM XXV « Quel climat et quelles forêts au XXIIème siècle ? »</a:t>
            </a:r>
            <a:endParaRPr lang="fr-FR"/>
          </a:p>
        </p:txBody>
      </p:sp>
      <p:sp>
        <p:nvSpPr>
          <p:cNvPr id="6" name="Espace réservé du numéro de diapositive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b="1">
                <a:solidFill>
                  <a:schemeClr val="bg1"/>
                </a:solidFill>
              </a:defRPr>
            </a:lvl1pPr>
          </a:lstStyle>
          <a:p>
            <a:fld id="{678A195E-003E-43AC-8704-E463F62DCE3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descr="sticker.png"/>
          <p:cNvPicPr>
            <a:picLocks noChangeAspect="1"/>
          </p:cNvPicPr>
          <p:nvPr/>
        </p:nvPicPr>
        <p:blipFill>
          <a:blip r:embed="rId3" cstate="print"/>
          <a:srcRect r="19956" b="3596"/>
          <a:stretch>
            <a:fillRect/>
          </a:stretch>
        </p:blipFill>
        <p:spPr>
          <a:xfrm>
            <a:off x="5868144" y="2996952"/>
            <a:ext cx="3275856" cy="3861048"/>
          </a:xfrm>
          <a:prstGeom prst="rect">
            <a:avLst/>
          </a:prstGeom>
        </p:spPr>
      </p:pic>
      <p:sp>
        <p:nvSpPr>
          <p:cNvPr id="11" name="Titre 10"/>
          <p:cNvSpPr>
            <a:spLocks noGrp="1"/>
          </p:cNvSpPr>
          <p:nvPr>
            <p:ph type="title"/>
          </p:nvPr>
        </p:nvSpPr>
        <p:spPr>
          <a:xfrm>
            <a:off x="1475656" y="0"/>
            <a:ext cx="6912768" cy="1340768"/>
          </a:xfrm>
        </p:spPr>
        <p:txBody>
          <a:bodyPr/>
          <a:lstStyle/>
          <a:p>
            <a:r>
              <a:rPr lang="fr-FR" sz="2400" i="1" dirty="0" smtClean="0"/>
              <a:t>La biodiversité : </a:t>
            </a:r>
            <a:br>
              <a:rPr lang="fr-FR" sz="2400" i="1" dirty="0" smtClean="0"/>
            </a:br>
            <a:r>
              <a:rPr lang="fr-FR" sz="2400" i="1" dirty="0" smtClean="0"/>
              <a:t>une complexité et une ampleur exceptionnelles</a:t>
            </a:r>
            <a:endParaRPr lang="fr-FR" sz="2400" i="1" dirty="0"/>
          </a:p>
        </p:txBody>
      </p:sp>
      <p:sp>
        <p:nvSpPr>
          <p:cNvPr id="13" name="Espace réservé du texte 12"/>
          <p:cNvSpPr>
            <a:spLocks noGrp="1"/>
          </p:cNvSpPr>
          <p:nvPr>
            <p:ph type="body" sz="quarter" idx="13"/>
          </p:nvPr>
        </p:nvSpPr>
        <p:spPr/>
        <p:txBody>
          <a:bodyPr/>
          <a:lstStyle/>
          <a:p>
            <a:endParaRPr lang="fr-FR" dirty="0"/>
          </a:p>
        </p:txBody>
      </p:sp>
      <p:sp>
        <p:nvSpPr>
          <p:cNvPr id="22" name="Espace réservé du contenu 2"/>
          <p:cNvSpPr txBox="1">
            <a:spLocks/>
          </p:cNvSpPr>
          <p:nvPr/>
        </p:nvSpPr>
        <p:spPr>
          <a:xfrm>
            <a:off x="251520" y="5201816"/>
            <a:ext cx="7920880" cy="16561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Pct val="100000"/>
              <a:buFont typeface="Arial" pitchFamily="34" charset="0"/>
              <a:buChar char="•"/>
              <a:tabLst/>
              <a:defRPr/>
            </a:pPr>
            <a:endParaRPr kumimoji="0" lang="fr-FR"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14" name="Espace réservé du numéro de diapositive 13"/>
          <p:cNvSpPr>
            <a:spLocks noGrp="1"/>
          </p:cNvSpPr>
          <p:nvPr>
            <p:ph type="sldNum" sz="quarter" idx="12"/>
          </p:nvPr>
        </p:nvSpPr>
        <p:spPr/>
        <p:txBody>
          <a:bodyPr/>
          <a:lstStyle/>
          <a:p>
            <a:fld id="{678A195E-003E-43AC-8704-E463F62DCE31}" type="slidenum">
              <a:rPr lang="fr-FR" smtClean="0"/>
              <a:pPr/>
              <a:t>1</a:t>
            </a:fld>
            <a:endParaRPr lang="fr-FR"/>
          </a:p>
        </p:txBody>
      </p:sp>
      <p:sp>
        <p:nvSpPr>
          <p:cNvPr id="15" name="Espace réservé de la date 14"/>
          <p:cNvSpPr>
            <a:spLocks noGrp="1"/>
          </p:cNvSpPr>
          <p:nvPr>
            <p:ph type="dt" sz="half" idx="10"/>
          </p:nvPr>
        </p:nvSpPr>
        <p:spPr>
          <a:xfrm>
            <a:off x="0" y="6453336"/>
            <a:ext cx="1259632" cy="404664"/>
          </a:xfrm>
        </p:spPr>
        <p:txBody>
          <a:bodyPr/>
          <a:lstStyle/>
          <a:p>
            <a:r>
              <a:rPr lang="fr-FR" dirty="0" smtClean="0"/>
              <a:t>Paris, INRA 01/10/2018</a:t>
            </a:r>
            <a:endParaRPr lang="fr-FR" dirty="0"/>
          </a:p>
        </p:txBody>
      </p:sp>
      <p:sp>
        <p:nvSpPr>
          <p:cNvPr id="16" name="Espace réservé du pied de page 15"/>
          <p:cNvSpPr>
            <a:spLocks noGrp="1"/>
          </p:cNvSpPr>
          <p:nvPr>
            <p:ph type="ftr" sz="quarter" idx="11"/>
          </p:nvPr>
        </p:nvSpPr>
        <p:spPr/>
        <p:txBody>
          <a:bodyPr/>
          <a:lstStyle/>
          <a:p>
            <a:r>
              <a:rPr lang="fr-FR" dirty="0" smtClean="0"/>
              <a:t>ECOFORUM XXV </a:t>
            </a:r>
          </a:p>
          <a:p>
            <a:r>
              <a:rPr lang="fr-FR" b="1" dirty="0" smtClean="0"/>
              <a:t>« La forêt : une chance pour la biodiversité ? »</a:t>
            </a:r>
            <a:endParaRPr lang="fr-FR" b="1" dirty="0"/>
          </a:p>
        </p:txBody>
      </p:sp>
      <p:sp>
        <p:nvSpPr>
          <p:cNvPr id="9" name="ZoneTexte 8"/>
          <p:cNvSpPr txBox="1"/>
          <p:nvPr/>
        </p:nvSpPr>
        <p:spPr>
          <a:xfrm>
            <a:off x="323528" y="1484784"/>
            <a:ext cx="8640960" cy="1858970"/>
          </a:xfrm>
          <a:prstGeom prst="rect">
            <a:avLst/>
          </a:prstGeom>
          <a:noFill/>
        </p:spPr>
        <p:txBody>
          <a:bodyPr wrap="square" rtlCol="0">
            <a:spAutoFit/>
          </a:bodyPr>
          <a:lstStyle/>
          <a:p>
            <a:pPr marL="444500" lvl="1" indent="12700">
              <a:spcBef>
                <a:spcPct val="20000"/>
              </a:spcBef>
              <a:buSzPct val="100000"/>
              <a:defRPr/>
            </a:pPr>
            <a:r>
              <a:rPr lang="fr-FR" sz="2000" i="1" dirty="0" smtClean="0">
                <a:solidFill>
                  <a:schemeClr val="tx1">
                    <a:lumMod val="75000"/>
                    <a:lumOff val="25000"/>
                  </a:schemeClr>
                </a:solidFill>
              </a:rPr>
              <a:t>« </a:t>
            </a:r>
            <a:r>
              <a:rPr lang="fr-FR" sz="2000" b="1" i="1" dirty="0" smtClean="0">
                <a:solidFill>
                  <a:schemeClr val="tx1">
                    <a:lumMod val="75000"/>
                    <a:lumOff val="25000"/>
                  </a:schemeClr>
                </a:solidFill>
              </a:rPr>
              <a:t>La variabilité des organismes vivants </a:t>
            </a:r>
            <a:r>
              <a:rPr lang="fr-FR" sz="2000" i="1" dirty="0" smtClean="0">
                <a:solidFill>
                  <a:schemeClr val="tx1">
                    <a:lumMod val="75000"/>
                    <a:lumOff val="25000"/>
                  </a:schemeClr>
                </a:solidFill>
              </a:rPr>
              <a:t>de toute origine y compris, entre autres, les écosystèmes terrestres, marins et autres écosystèmes aquatiques, et les complexes écologiques dont ils font partie; cela comprend la diversité au sein des espèces et entre espèces ainsi que celle des écosystèmes »</a:t>
            </a:r>
            <a:r>
              <a:rPr lang="fr-FR" sz="1400" dirty="0" smtClean="0">
                <a:solidFill>
                  <a:schemeClr val="tx1">
                    <a:lumMod val="75000"/>
                    <a:lumOff val="25000"/>
                  </a:schemeClr>
                </a:solidFill>
              </a:rPr>
              <a:t> </a:t>
            </a:r>
          </a:p>
          <a:p>
            <a:pPr marL="444500" lvl="1" indent="12700">
              <a:spcBef>
                <a:spcPct val="20000"/>
              </a:spcBef>
              <a:buSzPct val="100000"/>
              <a:defRPr/>
            </a:pPr>
            <a:r>
              <a:rPr lang="fr-FR" sz="1400" dirty="0" smtClean="0">
                <a:solidFill>
                  <a:schemeClr val="tx1">
                    <a:lumMod val="75000"/>
                    <a:lumOff val="25000"/>
                  </a:schemeClr>
                </a:solidFill>
              </a:rPr>
              <a:t>(Article 2 de la Convention sur la Diversité Biologique, 1992)</a:t>
            </a:r>
          </a:p>
          <a:p>
            <a:endParaRPr lang="fr-FR" dirty="0"/>
          </a:p>
        </p:txBody>
      </p:sp>
      <p:sp>
        <p:nvSpPr>
          <p:cNvPr id="20" name="Espace réservé du contenu 2"/>
          <p:cNvSpPr txBox="1">
            <a:spLocks/>
          </p:cNvSpPr>
          <p:nvPr/>
        </p:nvSpPr>
        <p:spPr>
          <a:xfrm>
            <a:off x="755576" y="2852936"/>
            <a:ext cx="5472608" cy="3861048"/>
          </a:xfrm>
          <a:prstGeom prst="rect">
            <a:avLst/>
          </a:prstGeom>
        </p:spPr>
        <p:txBody>
          <a:bodyPr vert="horz" lIns="91440" tIns="45720" rIns="91440" bIns="45720" rtlCol="0">
            <a:normAutofit/>
          </a:bodyPr>
          <a:lstStyle/>
          <a:p>
            <a:pPr marL="800100" lvl="1" indent="-342900">
              <a:spcBef>
                <a:spcPct val="20000"/>
              </a:spcBef>
              <a:buSzPct val="100000"/>
              <a:buFont typeface="Arial" pitchFamily="34" charset="0"/>
              <a:buChar char="•"/>
              <a:defRPr/>
            </a:pPr>
            <a:endParaRPr lang="fr-FR" sz="2000" dirty="0" smtClean="0">
              <a:solidFill>
                <a:schemeClr val="tx1">
                  <a:lumMod val="75000"/>
                  <a:lumOff val="25000"/>
                </a:schemeClr>
              </a:solidFill>
            </a:endParaRPr>
          </a:p>
          <a:p>
            <a:pPr marL="800100" lvl="1" indent="-342900">
              <a:spcBef>
                <a:spcPct val="20000"/>
              </a:spcBef>
              <a:spcAft>
                <a:spcPts val="600"/>
              </a:spcAft>
              <a:buSzPct val="100000"/>
              <a:buFont typeface="Arial" pitchFamily="34" charset="0"/>
              <a:buChar char="•"/>
              <a:defRPr/>
            </a:pPr>
            <a:r>
              <a:rPr lang="fr-FR" sz="2000" dirty="0" smtClean="0">
                <a:solidFill>
                  <a:schemeClr val="tx1">
                    <a:lumMod val="75000"/>
                    <a:lumOff val="25000"/>
                  </a:schemeClr>
                </a:solidFill>
              </a:rPr>
              <a:t>Un </a:t>
            </a:r>
            <a:r>
              <a:rPr lang="fr-FR" sz="2400" b="1" dirty="0" smtClean="0">
                <a:solidFill>
                  <a:srgbClr val="007033"/>
                </a:solidFill>
              </a:rPr>
              <a:t>système d’interactions </a:t>
            </a:r>
            <a:r>
              <a:rPr lang="fr-FR" sz="2000" dirty="0" smtClean="0">
                <a:solidFill>
                  <a:schemeClr val="tx1">
                    <a:lumMod val="75000"/>
                    <a:lumOff val="25000"/>
                  </a:schemeClr>
                </a:solidFill>
              </a:rPr>
              <a:t>subtil</a:t>
            </a:r>
          </a:p>
          <a:p>
            <a:pPr marL="800100" lvl="1" indent="-342900">
              <a:spcBef>
                <a:spcPct val="20000"/>
              </a:spcBef>
              <a:spcAft>
                <a:spcPts val="600"/>
              </a:spcAft>
              <a:buSzPct val="100000"/>
              <a:buFont typeface="Arial" pitchFamily="34" charset="0"/>
              <a:buChar char="•"/>
              <a:defRPr/>
            </a:pPr>
            <a:r>
              <a:rPr lang="fr-FR" sz="2000" dirty="0" smtClean="0">
                <a:solidFill>
                  <a:schemeClr val="tx1">
                    <a:lumMod val="75000"/>
                    <a:lumOff val="25000"/>
                  </a:schemeClr>
                </a:solidFill>
              </a:rPr>
              <a:t>Un phénomène </a:t>
            </a:r>
            <a:r>
              <a:rPr lang="fr-FR" sz="2400" b="1" dirty="0" smtClean="0">
                <a:solidFill>
                  <a:srgbClr val="007033"/>
                </a:solidFill>
              </a:rPr>
              <a:t>dynamique</a:t>
            </a:r>
          </a:p>
          <a:p>
            <a:pPr marL="800100" lvl="1" indent="-342900">
              <a:spcBef>
                <a:spcPct val="20000"/>
              </a:spcBef>
              <a:spcAft>
                <a:spcPts val="600"/>
              </a:spcAft>
              <a:buSzPct val="100000"/>
              <a:buFont typeface="Arial" pitchFamily="34" charset="0"/>
              <a:buChar char="•"/>
              <a:defRPr/>
            </a:pPr>
            <a:r>
              <a:rPr lang="fr-FR" sz="2000" dirty="0" smtClean="0">
                <a:solidFill>
                  <a:schemeClr val="tx1">
                    <a:lumMod val="75000"/>
                    <a:lumOff val="25000"/>
                  </a:schemeClr>
                </a:solidFill>
              </a:rPr>
              <a:t>Un patrimoine remarquable de part son </a:t>
            </a:r>
            <a:r>
              <a:rPr lang="fr-FR" sz="2400" b="1" dirty="0" smtClean="0">
                <a:solidFill>
                  <a:srgbClr val="007033"/>
                </a:solidFill>
              </a:rPr>
              <a:t>immensité</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MAESConceptualFramework.png"/>
          <p:cNvPicPr>
            <a:picLocks noChangeAspect="1"/>
          </p:cNvPicPr>
          <p:nvPr/>
        </p:nvPicPr>
        <p:blipFill>
          <a:blip r:embed="rId3" cstate="print"/>
          <a:srcRect l="2518" t="4113" r="2850" b="4021"/>
          <a:stretch>
            <a:fillRect/>
          </a:stretch>
        </p:blipFill>
        <p:spPr>
          <a:xfrm>
            <a:off x="538536" y="1412776"/>
            <a:ext cx="8605464" cy="4824536"/>
          </a:xfrm>
          <a:prstGeom prst="rect">
            <a:avLst/>
          </a:prstGeom>
        </p:spPr>
      </p:pic>
      <p:sp>
        <p:nvSpPr>
          <p:cNvPr id="20" name="Espace réservé du contenu 2"/>
          <p:cNvSpPr txBox="1">
            <a:spLocks/>
          </p:cNvSpPr>
          <p:nvPr/>
        </p:nvSpPr>
        <p:spPr>
          <a:xfrm>
            <a:off x="611560" y="1601416"/>
            <a:ext cx="8532440" cy="5256584"/>
          </a:xfrm>
          <a:prstGeom prst="rect">
            <a:avLst/>
          </a:prstGeom>
        </p:spPr>
        <p:txBody>
          <a:bodyPr vert="horz" lIns="91440" tIns="45720" rIns="91440" bIns="45720" rtlCol="0">
            <a:normAutofit/>
          </a:bodyPr>
          <a:lstStyle/>
          <a:p>
            <a:pPr marL="800100" lvl="1" indent="-342900">
              <a:spcBef>
                <a:spcPct val="20000"/>
              </a:spcBef>
              <a:buSzPct val="100000"/>
              <a:defRPr/>
            </a:pPr>
            <a:endParaRPr lang="fr-FR" sz="2000" dirty="0" smtClean="0">
              <a:solidFill>
                <a:schemeClr val="tx1">
                  <a:lumMod val="75000"/>
                  <a:lumOff val="25000"/>
                </a:schemeClr>
              </a:solidFill>
            </a:endParaRPr>
          </a:p>
          <a:p>
            <a:pPr marL="800100" lvl="1" indent="-342900">
              <a:spcBef>
                <a:spcPct val="20000"/>
              </a:spcBef>
              <a:buSzPct val="100000"/>
              <a:defRPr/>
            </a:pPr>
            <a:endParaRPr lang="fr-FR" sz="2000" dirty="0" smtClean="0">
              <a:solidFill>
                <a:schemeClr val="tx1">
                  <a:lumMod val="75000"/>
                  <a:lumOff val="25000"/>
                </a:schemeClr>
              </a:solidFill>
            </a:endParaRPr>
          </a:p>
          <a:p>
            <a:pPr marL="1257300" lvl="2" indent="-342900">
              <a:spcBef>
                <a:spcPct val="20000"/>
              </a:spcBef>
              <a:buSzPct val="100000"/>
              <a:buFont typeface="Arial" pitchFamily="34" charset="0"/>
              <a:buChar char="•"/>
              <a:defRPr/>
            </a:pPr>
            <a:endParaRPr lang="fr-FR" sz="2000" dirty="0" smtClean="0">
              <a:solidFill>
                <a:schemeClr val="tx1">
                  <a:lumMod val="75000"/>
                  <a:lumOff val="25000"/>
                </a:schemeClr>
              </a:solidFill>
            </a:endParaRPr>
          </a:p>
        </p:txBody>
      </p:sp>
      <p:sp>
        <p:nvSpPr>
          <p:cNvPr id="13" name="Espace réservé du texte 12"/>
          <p:cNvSpPr>
            <a:spLocks noGrp="1"/>
          </p:cNvSpPr>
          <p:nvPr>
            <p:ph type="body" sz="quarter" idx="13"/>
          </p:nvPr>
        </p:nvSpPr>
        <p:spPr>
          <a:xfrm>
            <a:off x="8367216" y="0"/>
            <a:ext cx="669280" cy="1341438"/>
          </a:xfrm>
        </p:spPr>
        <p:txBody>
          <a:bodyPr/>
          <a:lstStyle/>
          <a:p>
            <a:endParaRPr lang="fr-FR" dirty="0"/>
          </a:p>
        </p:txBody>
      </p:sp>
      <p:sp>
        <p:nvSpPr>
          <p:cNvPr id="22" name="Espace réservé du contenu 2"/>
          <p:cNvSpPr txBox="1">
            <a:spLocks/>
          </p:cNvSpPr>
          <p:nvPr/>
        </p:nvSpPr>
        <p:spPr>
          <a:xfrm>
            <a:off x="1223120" y="4581128"/>
            <a:ext cx="7920880" cy="16561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Pct val="100000"/>
              <a:buFont typeface="Arial" pitchFamily="34" charset="0"/>
              <a:buChar char="•"/>
              <a:tabLst/>
              <a:defRPr/>
            </a:pPr>
            <a:endParaRPr kumimoji="0" lang="fr-FR"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14" name="Espace réservé du numéro de diapositive 13"/>
          <p:cNvSpPr>
            <a:spLocks noGrp="1"/>
          </p:cNvSpPr>
          <p:nvPr>
            <p:ph type="sldNum" sz="quarter" idx="12"/>
          </p:nvPr>
        </p:nvSpPr>
        <p:spPr/>
        <p:txBody>
          <a:bodyPr/>
          <a:lstStyle/>
          <a:p>
            <a:fld id="{678A195E-003E-43AC-8704-E463F62DCE31}" type="slidenum">
              <a:rPr lang="fr-FR" smtClean="0"/>
              <a:pPr/>
              <a:t>2</a:t>
            </a:fld>
            <a:endParaRPr lang="fr-FR"/>
          </a:p>
        </p:txBody>
      </p:sp>
      <p:sp>
        <p:nvSpPr>
          <p:cNvPr id="15" name="Espace réservé de la date 14"/>
          <p:cNvSpPr>
            <a:spLocks noGrp="1"/>
          </p:cNvSpPr>
          <p:nvPr>
            <p:ph type="dt" sz="half" idx="10"/>
          </p:nvPr>
        </p:nvSpPr>
        <p:spPr>
          <a:xfrm>
            <a:off x="0" y="6453336"/>
            <a:ext cx="1259632" cy="404664"/>
          </a:xfrm>
        </p:spPr>
        <p:txBody>
          <a:bodyPr/>
          <a:lstStyle/>
          <a:p>
            <a:r>
              <a:rPr lang="fr-FR" dirty="0" smtClean="0"/>
              <a:t>Paris, INRA 01/10/2018</a:t>
            </a:r>
            <a:endParaRPr lang="fr-FR" dirty="0"/>
          </a:p>
        </p:txBody>
      </p:sp>
      <p:sp>
        <p:nvSpPr>
          <p:cNvPr id="16" name="Espace réservé du pied de page 15"/>
          <p:cNvSpPr>
            <a:spLocks noGrp="1"/>
          </p:cNvSpPr>
          <p:nvPr>
            <p:ph type="ftr" sz="quarter" idx="11"/>
          </p:nvPr>
        </p:nvSpPr>
        <p:spPr/>
        <p:txBody>
          <a:bodyPr/>
          <a:lstStyle/>
          <a:p>
            <a:r>
              <a:rPr lang="fr-FR" dirty="0" smtClean="0"/>
              <a:t>ECOFORUM XXV </a:t>
            </a:r>
          </a:p>
          <a:p>
            <a:r>
              <a:rPr lang="fr-FR" b="1" dirty="0" smtClean="0"/>
              <a:t>« La forêt : une chance pour la biodiversité ? »</a:t>
            </a:r>
            <a:endParaRPr lang="fr-FR" b="1" dirty="0"/>
          </a:p>
        </p:txBody>
      </p:sp>
      <p:sp>
        <p:nvSpPr>
          <p:cNvPr id="58" name="Titre 10"/>
          <p:cNvSpPr>
            <a:spLocks noGrp="1"/>
          </p:cNvSpPr>
          <p:nvPr>
            <p:ph type="title"/>
          </p:nvPr>
        </p:nvSpPr>
        <p:spPr>
          <a:xfrm>
            <a:off x="1691680" y="0"/>
            <a:ext cx="6696745" cy="1349375"/>
          </a:xfrm>
        </p:spPr>
        <p:txBody>
          <a:bodyPr/>
          <a:lstStyle/>
          <a:p>
            <a:r>
              <a:rPr lang="fr-FR" sz="2400" i="1" dirty="0" smtClean="0"/>
              <a:t>La biodiversité : </a:t>
            </a:r>
            <a:br>
              <a:rPr lang="fr-FR" sz="2400" i="1" dirty="0" smtClean="0"/>
            </a:br>
            <a:r>
              <a:rPr lang="fr-FR" sz="2400" i="1" dirty="0" smtClean="0"/>
              <a:t>Un rôle fondamental vis-à-vis des sociétés humaines</a:t>
            </a:r>
            <a:endParaRPr lang="fr-FR" sz="2400" i="1" dirty="0"/>
          </a:p>
        </p:txBody>
      </p:sp>
      <p:sp>
        <p:nvSpPr>
          <p:cNvPr id="12" name="ZoneTexte 11"/>
          <p:cNvSpPr txBox="1"/>
          <p:nvPr/>
        </p:nvSpPr>
        <p:spPr>
          <a:xfrm>
            <a:off x="7308304" y="6237312"/>
            <a:ext cx="1512168" cy="276999"/>
          </a:xfrm>
          <a:prstGeom prst="rect">
            <a:avLst/>
          </a:prstGeom>
          <a:noFill/>
        </p:spPr>
        <p:txBody>
          <a:bodyPr wrap="square" rtlCol="0">
            <a:spAutoFit/>
          </a:bodyPr>
          <a:lstStyle/>
          <a:p>
            <a:r>
              <a:rPr lang="fr-FR" sz="1200" dirty="0" smtClean="0"/>
              <a:t>Source : MAES, 2013</a:t>
            </a:r>
            <a:endParaRPr lang="fr-FR"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 27" descr="déforestation.jpg"/>
          <p:cNvPicPr>
            <a:picLocks noChangeAspect="1"/>
          </p:cNvPicPr>
          <p:nvPr/>
        </p:nvPicPr>
        <p:blipFill>
          <a:blip r:embed="rId3" cstate="print"/>
          <a:stretch>
            <a:fillRect/>
          </a:stretch>
        </p:blipFill>
        <p:spPr>
          <a:xfrm>
            <a:off x="5815014" y="1124744"/>
            <a:ext cx="3328986" cy="3168352"/>
          </a:xfrm>
          <a:prstGeom prst="rect">
            <a:avLst/>
          </a:prstGeom>
        </p:spPr>
      </p:pic>
      <p:sp>
        <p:nvSpPr>
          <p:cNvPr id="20" name="Espace réservé du contenu 2"/>
          <p:cNvSpPr txBox="1">
            <a:spLocks/>
          </p:cNvSpPr>
          <p:nvPr/>
        </p:nvSpPr>
        <p:spPr>
          <a:xfrm>
            <a:off x="0" y="980728"/>
            <a:ext cx="5832648" cy="3024336"/>
          </a:xfrm>
          <a:prstGeom prst="rect">
            <a:avLst/>
          </a:prstGeom>
        </p:spPr>
        <p:txBody>
          <a:bodyPr vert="horz" lIns="91440" tIns="45720" rIns="91440" bIns="45720" rtlCol="0">
            <a:normAutofit/>
          </a:bodyPr>
          <a:lstStyle/>
          <a:p>
            <a:pPr marL="800100" lvl="1" indent="-342900">
              <a:spcBef>
                <a:spcPct val="20000"/>
              </a:spcBef>
              <a:buSzPct val="100000"/>
              <a:buFont typeface="Arial" pitchFamily="34" charset="0"/>
              <a:buChar char="•"/>
              <a:defRPr/>
            </a:pPr>
            <a:endParaRPr lang="fr-FR" sz="2200" dirty="0" smtClean="0">
              <a:solidFill>
                <a:schemeClr val="tx1">
                  <a:lumMod val="75000"/>
                  <a:lumOff val="25000"/>
                </a:schemeClr>
              </a:solidFill>
            </a:endParaRPr>
          </a:p>
          <a:p>
            <a:pPr marL="800100" lvl="1" indent="-342900">
              <a:spcBef>
                <a:spcPct val="20000"/>
              </a:spcBef>
              <a:buSzPct val="100000"/>
              <a:buFont typeface="Arial" pitchFamily="34" charset="0"/>
              <a:buChar char="•"/>
              <a:defRPr/>
            </a:pPr>
            <a:r>
              <a:rPr lang="fr-FR" sz="2000" dirty="0" smtClean="0">
                <a:solidFill>
                  <a:schemeClr val="tx1">
                    <a:lumMod val="75000"/>
                    <a:lumOff val="25000"/>
                  </a:schemeClr>
                </a:solidFill>
              </a:rPr>
              <a:t>Des </a:t>
            </a:r>
            <a:r>
              <a:rPr lang="fr-FR" sz="2400" b="1" dirty="0" smtClean="0">
                <a:solidFill>
                  <a:srgbClr val="007033"/>
                </a:solidFill>
              </a:rPr>
              <a:t>menaces multiples </a:t>
            </a:r>
            <a:r>
              <a:rPr lang="fr-FR" sz="2000" dirty="0" smtClean="0">
                <a:solidFill>
                  <a:schemeClr val="tx1">
                    <a:lumMod val="75000"/>
                    <a:lumOff val="25000"/>
                  </a:schemeClr>
                </a:solidFill>
              </a:rPr>
              <a:t>liées aux activités humaines</a:t>
            </a:r>
          </a:p>
          <a:p>
            <a:pPr marL="1257300" lvl="2" indent="-342900">
              <a:spcBef>
                <a:spcPct val="20000"/>
              </a:spcBef>
              <a:buSzPct val="100000"/>
              <a:buFont typeface="Arial" pitchFamily="34" charset="0"/>
              <a:buChar char="•"/>
              <a:defRPr/>
            </a:pPr>
            <a:r>
              <a:rPr lang="fr-FR" sz="2000" dirty="0" smtClean="0">
                <a:solidFill>
                  <a:schemeClr val="tx1">
                    <a:lumMod val="75000"/>
                    <a:lumOff val="25000"/>
                  </a:schemeClr>
                </a:solidFill>
              </a:rPr>
              <a:t>Dégradation ou destruction des habitats</a:t>
            </a:r>
          </a:p>
          <a:p>
            <a:pPr marL="1257300" lvl="2" indent="-342900">
              <a:spcBef>
                <a:spcPct val="20000"/>
              </a:spcBef>
              <a:buSzPct val="100000"/>
              <a:buFont typeface="Arial" pitchFamily="34" charset="0"/>
              <a:buChar char="•"/>
              <a:defRPr/>
            </a:pPr>
            <a:r>
              <a:rPr lang="fr-FR" sz="2000" dirty="0" smtClean="0">
                <a:solidFill>
                  <a:schemeClr val="tx1">
                    <a:lumMod val="75000"/>
                    <a:lumOff val="25000"/>
                  </a:schemeClr>
                </a:solidFill>
              </a:rPr>
              <a:t>Surexploitation des ressources</a:t>
            </a:r>
          </a:p>
          <a:p>
            <a:pPr marL="1257300" lvl="2" indent="-342900">
              <a:spcBef>
                <a:spcPct val="20000"/>
              </a:spcBef>
              <a:buSzPct val="100000"/>
              <a:buFont typeface="Arial" pitchFamily="34" charset="0"/>
              <a:buChar char="•"/>
              <a:defRPr/>
            </a:pPr>
            <a:r>
              <a:rPr lang="fr-FR" sz="2000" dirty="0" smtClean="0">
                <a:solidFill>
                  <a:schemeClr val="tx1">
                    <a:lumMod val="75000"/>
                    <a:lumOff val="25000"/>
                  </a:schemeClr>
                </a:solidFill>
              </a:rPr>
              <a:t>Espèces exotiques envahissantes</a:t>
            </a:r>
          </a:p>
          <a:p>
            <a:pPr marL="1257300" lvl="2" indent="-342900">
              <a:spcBef>
                <a:spcPct val="20000"/>
              </a:spcBef>
              <a:buSzPct val="100000"/>
              <a:buFont typeface="Arial" pitchFamily="34" charset="0"/>
              <a:buChar char="•"/>
              <a:defRPr/>
            </a:pPr>
            <a:r>
              <a:rPr lang="fr-FR" sz="2000" dirty="0" smtClean="0">
                <a:solidFill>
                  <a:schemeClr val="tx1">
                    <a:lumMod val="75000"/>
                    <a:lumOff val="25000"/>
                  </a:schemeClr>
                </a:solidFill>
              </a:rPr>
              <a:t>Pollution</a:t>
            </a:r>
          </a:p>
          <a:p>
            <a:pPr marL="1257300" lvl="2" indent="-342900">
              <a:spcBef>
                <a:spcPct val="20000"/>
              </a:spcBef>
              <a:buSzPct val="100000"/>
              <a:buFont typeface="Arial" pitchFamily="34" charset="0"/>
              <a:buChar char="•"/>
              <a:defRPr/>
            </a:pPr>
            <a:r>
              <a:rPr lang="fr-FR" sz="2000" dirty="0" smtClean="0">
                <a:solidFill>
                  <a:schemeClr val="tx1">
                    <a:lumMod val="75000"/>
                    <a:lumOff val="25000"/>
                  </a:schemeClr>
                </a:solidFill>
              </a:rPr>
              <a:t>Changement climatique </a:t>
            </a:r>
            <a:endParaRPr lang="fr-FR" dirty="0" smtClean="0"/>
          </a:p>
          <a:p>
            <a:pPr marL="800100" lvl="1" indent="-342900">
              <a:spcBef>
                <a:spcPct val="20000"/>
              </a:spcBef>
              <a:buSzPct val="100000"/>
              <a:defRPr/>
            </a:pPr>
            <a:endParaRPr lang="fr-FR" sz="2000" dirty="0" smtClean="0">
              <a:solidFill>
                <a:schemeClr val="tx1">
                  <a:lumMod val="75000"/>
                  <a:lumOff val="25000"/>
                </a:schemeClr>
              </a:solidFill>
            </a:endParaRPr>
          </a:p>
        </p:txBody>
      </p:sp>
      <p:sp>
        <p:nvSpPr>
          <p:cNvPr id="11" name="Titre 10"/>
          <p:cNvSpPr>
            <a:spLocks noGrp="1"/>
          </p:cNvSpPr>
          <p:nvPr>
            <p:ph type="title"/>
          </p:nvPr>
        </p:nvSpPr>
        <p:spPr>
          <a:xfrm>
            <a:off x="1475656" y="0"/>
            <a:ext cx="6912768" cy="1340768"/>
          </a:xfrm>
        </p:spPr>
        <p:txBody>
          <a:bodyPr/>
          <a:lstStyle/>
          <a:p>
            <a:r>
              <a:rPr lang="fr-FR" sz="2400" i="1" dirty="0" smtClean="0"/>
              <a:t>Vers la sixième extinction ?</a:t>
            </a:r>
            <a:endParaRPr lang="fr-FR" sz="2400" i="1" dirty="0"/>
          </a:p>
        </p:txBody>
      </p:sp>
      <p:sp>
        <p:nvSpPr>
          <p:cNvPr id="13" name="Espace réservé du texte 12"/>
          <p:cNvSpPr>
            <a:spLocks noGrp="1"/>
          </p:cNvSpPr>
          <p:nvPr>
            <p:ph type="body" sz="quarter" idx="13"/>
          </p:nvPr>
        </p:nvSpPr>
        <p:spPr/>
        <p:txBody>
          <a:bodyPr/>
          <a:lstStyle/>
          <a:p>
            <a:endParaRPr lang="fr-FR" dirty="0"/>
          </a:p>
        </p:txBody>
      </p:sp>
      <p:sp>
        <p:nvSpPr>
          <p:cNvPr id="22" name="Espace réservé du contenu 2"/>
          <p:cNvSpPr txBox="1">
            <a:spLocks/>
          </p:cNvSpPr>
          <p:nvPr/>
        </p:nvSpPr>
        <p:spPr>
          <a:xfrm>
            <a:off x="432048" y="5201816"/>
            <a:ext cx="7920880" cy="16561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Pct val="100000"/>
              <a:buFont typeface="Arial" pitchFamily="34" charset="0"/>
              <a:buChar char="•"/>
              <a:tabLst/>
              <a:defRPr/>
            </a:pPr>
            <a:endParaRPr kumimoji="0" lang="fr-FR"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14" name="Espace réservé du numéro de diapositive 13"/>
          <p:cNvSpPr>
            <a:spLocks noGrp="1"/>
          </p:cNvSpPr>
          <p:nvPr>
            <p:ph type="sldNum" sz="quarter" idx="12"/>
          </p:nvPr>
        </p:nvSpPr>
        <p:spPr/>
        <p:txBody>
          <a:bodyPr/>
          <a:lstStyle/>
          <a:p>
            <a:fld id="{678A195E-003E-43AC-8704-E463F62DCE31}" type="slidenum">
              <a:rPr lang="fr-FR" smtClean="0"/>
              <a:pPr/>
              <a:t>3</a:t>
            </a:fld>
            <a:endParaRPr lang="fr-FR"/>
          </a:p>
        </p:txBody>
      </p:sp>
      <p:sp>
        <p:nvSpPr>
          <p:cNvPr id="16" name="Espace réservé du pied de page 15"/>
          <p:cNvSpPr>
            <a:spLocks noGrp="1"/>
          </p:cNvSpPr>
          <p:nvPr>
            <p:ph type="ftr" sz="quarter" idx="11"/>
          </p:nvPr>
        </p:nvSpPr>
        <p:spPr/>
        <p:txBody>
          <a:bodyPr/>
          <a:lstStyle/>
          <a:p>
            <a:r>
              <a:rPr lang="fr-FR" dirty="0" smtClean="0"/>
              <a:t>ECOFORUM XXV </a:t>
            </a:r>
          </a:p>
          <a:p>
            <a:r>
              <a:rPr lang="fr-FR" b="1" dirty="0" smtClean="0"/>
              <a:t>« La forêt : une chance pour la biodiversité ? »</a:t>
            </a:r>
            <a:endParaRPr lang="fr-FR" b="1" dirty="0"/>
          </a:p>
        </p:txBody>
      </p:sp>
      <p:sp>
        <p:nvSpPr>
          <p:cNvPr id="2050" name="AutoShape 2" descr="Résultat de recherche d'images pour &quot;logo IPBE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2" name="AutoShape 4" descr="Résultat de recherche d'images pour &quot;logo IPBE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9" name="ZoneTexte 28"/>
          <p:cNvSpPr txBox="1"/>
          <p:nvPr/>
        </p:nvSpPr>
        <p:spPr>
          <a:xfrm>
            <a:off x="0" y="4005064"/>
            <a:ext cx="7020272" cy="2462213"/>
          </a:xfrm>
          <a:prstGeom prst="rect">
            <a:avLst/>
          </a:prstGeom>
          <a:noFill/>
        </p:spPr>
        <p:txBody>
          <a:bodyPr wrap="square" rtlCol="0">
            <a:spAutoFit/>
          </a:bodyPr>
          <a:lstStyle/>
          <a:p>
            <a:pPr marL="720725" lvl="2" indent="-342900">
              <a:spcBef>
                <a:spcPct val="20000"/>
              </a:spcBef>
              <a:buSzPct val="100000"/>
              <a:buFont typeface="Arial" pitchFamily="34" charset="0"/>
              <a:buChar char="•"/>
              <a:defRPr/>
            </a:pPr>
            <a:r>
              <a:rPr lang="fr-FR" sz="2000" dirty="0" smtClean="0">
                <a:solidFill>
                  <a:schemeClr val="tx1">
                    <a:lumMod val="75000"/>
                    <a:lumOff val="25000"/>
                  </a:schemeClr>
                </a:solidFill>
              </a:rPr>
              <a:t>Une </a:t>
            </a:r>
            <a:r>
              <a:rPr lang="fr-FR" sz="2400" b="1" dirty="0" smtClean="0">
                <a:solidFill>
                  <a:srgbClr val="007033"/>
                </a:solidFill>
              </a:rPr>
              <a:t>prise de conscience </a:t>
            </a:r>
          </a:p>
          <a:p>
            <a:pPr marL="1257300" lvl="2" indent="-342900">
              <a:spcBef>
                <a:spcPct val="20000"/>
              </a:spcBef>
              <a:buSzPct val="100000"/>
              <a:buFont typeface="Arial" pitchFamily="34" charset="0"/>
              <a:buChar char="•"/>
              <a:defRPr/>
            </a:pPr>
            <a:r>
              <a:rPr lang="fr-FR" sz="2000" dirty="0" smtClean="0">
                <a:solidFill>
                  <a:schemeClr val="tx1">
                    <a:lumMod val="75000"/>
                    <a:lumOff val="25000"/>
                  </a:schemeClr>
                </a:solidFill>
              </a:rPr>
              <a:t>Convention sur la diversité biologique (1992)</a:t>
            </a:r>
          </a:p>
          <a:p>
            <a:pPr marL="1257300" lvl="2" indent="-342900">
              <a:spcBef>
                <a:spcPct val="20000"/>
              </a:spcBef>
              <a:buSzPct val="100000"/>
              <a:buFont typeface="Arial" pitchFamily="34" charset="0"/>
              <a:buChar char="•"/>
              <a:defRPr/>
            </a:pPr>
            <a:r>
              <a:rPr lang="fr-FR" sz="2000" dirty="0" smtClean="0">
                <a:solidFill>
                  <a:schemeClr val="tx1">
                    <a:lumMod val="75000"/>
                    <a:lumOff val="25000"/>
                  </a:schemeClr>
                </a:solidFill>
              </a:rPr>
              <a:t>Création de la Plateforme intergouvernementale sur la biodiversité et les services écosystémiques (2012)</a:t>
            </a:r>
          </a:p>
          <a:p>
            <a:pPr marL="1257300" lvl="2" indent="-342900">
              <a:spcBef>
                <a:spcPct val="20000"/>
              </a:spcBef>
              <a:buSzPct val="100000"/>
              <a:buFont typeface="Arial" pitchFamily="34" charset="0"/>
              <a:buChar char="•"/>
              <a:defRPr/>
            </a:pPr>
            <a:r>
              <a:rPr lang="fr-FR" sz="2000" dirty="0" smtClean="0">
                <a:solidFill>
                  <a:schemeClr val="tx1">
                    <a:lumMod val="75000"/>
                    <a:lumOff val="25000"/>
                  </a:schemeClr>
                </a:solidFill>
              </a:rPr>
              <a:t>Emergence progressive de nombreux dispositifs de gestion durable  (labels, PSE…)</a:t>
            </a:r>
          </a:p>
          <a:p>
            <a:endParaRPr lang="fr-FR" dirty="0"/>
          </a:p>
        </p:txBody>
      </p:sp>
      <p:sp>
        <p:nvSpPr>
          <p:cNvPr id="31" name="Ellipse 30"/>
          <p:cNvSpPr/>
          <p:nvPr/>
        </p:nvSpPr>
        <p:spPr>
          <a:xfrm>
            <a:off x="6948264" y="3861048"/>
            <a:ext cx="2699792" cy="2520280"/>
          </a:xfrm>
          <a:prstGeom prst="ellipse">
            <a:avLst/>
          </a:prstGeom>
          <a:solidFill>
            <a:schemeClr val="bg1"/>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 name="Image 29" descr="ipbes.jpg"/>
          <p:cNvPicPr>
            <a:picLocks noChangeAspect="1"/>
          </p:cNvPicPr>
          <p:nvPr/>
        </p:nvPicPr>
        <p:blipFill>
          <a:blip r:embed="rId4" cstate="print"/>
          <a:srcRect l="15350" t="6601" r="14563"/>
          <a:stretch>
            <a:fillRect/>
          </a:stretch>
        </p:blipFill>
        <p:spPr>
          <a:xfrm>
            <a:off x="7222772" y="4365104"/>
            <a:ext cx="1921228" cy="1440160"/>
          </a:xfrm>
          <a:prstGeom prst="rect">
            <a:avLst/>
          </a:prstGeom>
        </p:spPr>
      </p:pic>
      <p:sp>
        <p:nvSpPr>
          <p:cNvPr id="32" name="ZoneTexte 31"/>
          <p:cNvSpPr txBox="1"/>
          <p:nvPr/>
        </p:nvSpPr>
        <p:spPr>
          <a:xfrm>
            <a:off x="8316416" y="1124744"/>
            <a:ext cx="1080120" cy="400110"/>
          </a:xfrm>
          <a:prstGeom prst="rect">
            <a:avLst/>
          </a:prstGeom>
          <a:noFill/>
        </p:spPr>
        <p:txBody>
          <a:bodyPr wrap="square" rtlCol="0">
            <a:spAutoFit/>
          </a:bodyPr>
          <a:lstStyle/>
          <a:p>
            <a:r>
              <a:rPr lang="fr-FR" sz="1000" dirty="0" smtClean="0"/>
              <a:t>Photo :</a:t>
            </a:r>
          </a:p>
          <a:p>
            <a:r>
              <a:rPr lang="fr-FR" sz="1000" dirty="0" smtClean="0"/>
              <a:t>André Penner</a:t>
            </a:r>
            <a:endParaRPr lang="fr-FR" sz="1000" dirty="0"/>
          </a:p>
        </p:txBody>
      </p:sp>
      <p:sp>
        <p:nvSpPr>
          <p:cNvPr id="17" name="Espace réservé de la date 14"/>
          <p:cNvSpPr>
            <a:spLocks noGrp="1"/>
          </p:cNvSpPr>
          <p:nvPr>
            <p:ph type="dt" sz="half" idx="10"/>
          </p:nvPr>
        </p:nvSpPr>
        <p:spPr>
          <a:xfrm>
            <a:off x="0" y="6480720"/>
            <a:ext cx="1259632" cy="404664"/>
          </a:xfrm>
        </p:spPr>
        <p:txBody>
          <a:bodyPr/>
          <a:lstStyle/>
          <a:p>
            <a:r>
              <a:rPr lang="fr-FR" dirty="0" smtClean="0"/>
              <a:t>Paris, INRA 01/10/2018</a:t>
            </a:r>
            <a:endParaRPr lang="fr-FR" dirty="0"/>
          </a:p>
        </p:txBody>
      </p:sp>
      <p:sp>
        <p:nvSpPr>
          <p:cNvPr id="18" name="ZoneTexte 17"/>
          <p:cNvSpPr txBox="1"/>
          <p:nvPr/>
        </p:nvSpPr>
        <p:spPr>
          <a:xfrm>
            <a:off x="6156176" y="3284984"/>
            <a:ext cx="2664296" cy="369332"/>
          </a:xfrm>
          <a:prstGeom prst="rect">
            <a:avLst/>
          </a:prstGeom>
          <a:solidFill>
            <a:schemeClr val="bg1"/>
          </a:solidFill>
        </p:spPr>
        <p:txBody>
          <a:bodyPr wrap="square" rtlCol="0">
            <a:spAutoFit/>
          </a:bodyPr>
          <a:lstStyle/>
          <a:p>
            <a:r>
              <a:rPr lang="fr-FR" dirty="0" smtClean="0"/>
              <a:t>Des impacts irréversibles !</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contenu 2"/>
          <p:cNvSpPr txBox="1">
            <a:spLocks/>
          </p:cNvSpPr>
          <p:nvPr/>
        </p:nvSpPr>
        <p:spPr>
          <a:xfrm>
            <a:off x="395536" y="1673424"/>
            <a:ext cx="8496944" cy="5184576"/>
          </a:xfrm>
          <a:prstGeom prst="rect">
            <a:avLst/>
          </a:prstGeom>
        </p:spPr>
        <p:txBody>
          <a:bodyPr vert="horz" lIns="91440" tIns="45720" rIns="91440" bIns="45720" rtlCol="0">
            <a:normAutofit/>
          </a:bodyPr>
          <a:lstStyle/>
          <a:p>
            <a:pPr marL="800100" lvl="1" indent="-342900">
              <a:spcBef>
                <a:spcPct val="20000"/>
              </a:spcBef>
              <a:buSzPct val="100000"/>
              <a:defRPr/>
            </a:pPr>
            <a:r>
              <a:rPr lang="fr-FR" sz="2000" b="1" u="sng" dirty="0" smtClean="0">
                <a:solidFill>
                  <a:schemeClr val="tx1">
                    <a:lumMod val="75000"/>
                    <a:lumOff val="25000"/>
                  </a:schemeClr>
                </a:solidFill>
              </a:rPr>
              <a:t>Au niveau intra-forestier :</a:t>
            </a:r>
          </a:p>
          <a:p>
            <a:pPr marL="800100" lvl="1" indent="-342900">
              <a:spcBef>
                <a:spcPct val="20000"/>
              </a:spcBef>
              <a:buSzPct val="100000"/>
              <a:defRPr/>
            </a:pPr>
            <a:endParaRPr lang="fr-FR" sz="2000" b="1" u="sng" dirty="0" smtClean="0">
              <a:solidFill>
                <a:schemeClr val="tx1">
                  <a:lumMod val="75000"/>
                  <a:lumOff val="25000"/>
                </a:schemeClr>
              </a:solidFill>
            </a:endParaRPr>
          </a:p>
          <a:p>
            <a:pPr marL="800100" lvl="1" indent="-342900">
              <a:spcBef>
                <a:spcPct val="20000"/>
              </a:spcBef>
              <a:buSzPct val="100000"/>
              <a:buFont typeface="Arial" pitchFamily="34" charset="0"/>
              <a:buChar char="•"/>
              <a:defRPr/>
            </a:pPr>
            <a:r>
              <a:rPr lang="fr-FR" sz="2000" dirty="0" smtClean="0">
                <a:solidFill>
                  <a:schemeClr val="tx1">
                    <a:lumMod val="75000"/>
                    <a:lumOff val="25000"/>
                  </a:schemeClr>
                </a:solidFill>
              </a:rPr>
              <a:t>Une </a:t>
            </a:r>
            <a:r>
              <a:rPr lang="fr-FR" sz="2400" b="1" dirty="0" smtClean="0">
                <a:solidFill>
                  <a:srgbClr val="007033"/>
                </a:solidFill>
              </a:rPr>
              <a:t>biodiversité strictement forestière </a:t>
            </a:r>
            <a:r>
              <a:rPr lang="fr-FR" sz="2000" dirty="0" smtClean="0">
                <a:solidFill>
                  <a:schemeClr val="tx1">
                    <a:lumMod val="75000"/>
                    <a:lumOff val="25000"/>
                  </a:schemeClr>
                </a:solidFill>
              </a:rPr>
              <a:t>: près du quart des espèces en forêt métropolitaine</a:t>
            </a:r>
          </a:p>
          <a:p>
            <a:pPr marL="800100" lvl="1" indent="-342900">
              <a:spcBef>
                <a:spcPct val="20000"/>
              </a:spcBef>
              <a:buSzPct val="100000"/>
              <a:defRPr/>
            </a:pPr>
            <a:endParaRPr lang="fr-FR" sz="1000" dirty="0" smtClean="0">
              <a:solidFill>
                <a:schemeClr val="tx1">
                  <a:lumMod val="75000"/>
                  <a:lumOff val="25000"/>
                </a:schemeClr>
              </a:solidFill>
            </a:endParaRPr>
          </a:p>
          <a:p>
            <a:pPr marL="811213" lvl="2" indent="-342900">
              <a:spcBef>
                <a:spcPct val="20000"/>
              </a:spcBef>
              <a:buSzPct val="100000"/>
              <a:buFont typeface="Arial" pitchFamily="34" charset="0"/>
              <a:buChar char="•"/>
              <a:defRPr/>
            </a:pPr>
            <a:r>
              <a:rPr lang="fr-FR" sz="2000" dirty="0" smtClean="0">
                <a:solidFill>
                  <a:schemeClr val="tx1">
                    <a:lumMod val="75000"/>
                    <a:lumOff val="25000"/>
                  </a:schemeClr>
                </a:solidFill>
              </a:rPr>
              <a:t>Des cortèges d’espèces étroitement associés à la </a:t>
            </a:r>
            <a:r>
              <a:rPr lang="fr-FR" sz="2400" b="1" dirty="0" smtClean="0">
                <a:solidFill>
                  <a:srgbClr val="007033"/>
                </a:solidFill>
              </a:rPr>
              <a:t>dynamique forestière</a:t>
            </a:r>
          </a:p>
          <a:p>
            <a:pPr marL="811213" lvl="2" indent="-342900">
              <a:spcBef>
                <a:spcPct val="20000"/>
              </a:spcBef>
              <a:buSzPct val="100000"/>
              <a:defRPr/>
            </a:pPr>
            <a:endParaRPr lang="fr-FR" sz="1000" dirty="0" smtClean="0">
              <a:solidFill>
                <a:schemeClr val="tx1">
                  <a:lumMod val="75000"/>
                  <a:lumOff val="25000"/>
                </a:schemeClr>
              </a:solidFill>
            </a:endParaRPr>
          </a:p>
          <a:p>
            <a:pPr marL="811213" lvl="2" indent="-342900">
              <a:spcBef>
                <a:spcPct val="20000"/>
              </a:spcBef>
              <a:buSzPct val="100000"/>
              <a:buFont typeface="Arial" pitchFamily="34" charset="0"/>
              <a:buChar char="•"/>
              <a:defRPr/>
            </a:pPr>
            <a:r>
              <a:rPr lang="fr-FR" sz="2000" dirty="0" smtClean="0">
                <a:solidFill>
                  <a:schemeClr val="tx1">
                    <a:lumMod val="75000"/>
                    <a:lumOff val="25000"/>
                  </a:schemeClr>
                </a:solidFill>
              </a:rPr>
              <a:t>Des espèces particulièrement</a:t>
            </a:r>
            <a:r>
              <a:rPr lang="fr-FR" sz="2400" b="1" dirty="0" smtClean="0">
                <a:solidFill>
                  <a:srgbClr val="007033"/>
                </a:solidFill>
              </a:rPr>
              <a:t> sensibles </a:t>
            </a:r>
            <a:r>
              <a:rPr lang="fr-FR" sz="2000" dirty="0" smtClean="0">
                <a:solidFill>
                  <a:schemeClr val="tx1">
                    <a:lumMod val="75000"/>
                    <a:lumOff val="25000"/>
                  </a:schemeClr>
                </a:solidFill>
              </a:rPr>
              <a:t>aux changements d’occupation du sol et à l’exploitation forestière</a:t>
            </a:r>
          </a:p>
          <a:p>
            <a:pPr marL="812800" lvl="2" indent="-342900">
              <a:spcBef>
                <a:spcPct val="20000"/>
              </a:spcBef>
              <a:spcAft>
                <a:spcPts val="600"/>
              </a:spcAft>
              <a:buSzPct val="100000"/>
              <a:tabLst>
                <a:tab pos="812800" algn="l"/>
              </a:tabLst>
              <a:defRPr/>
            </a:pPr>
            <a:endParaRPr lang="fr-FR" sz="2000" dirty="0" smtClean="0">
              <a:solidFill>
                <a:schemeClr val="tx1">
                  <a:lumMod val="75000"/>
                  <a:lumOff val="25000"/>
                </a:schemeClr>
              </a:solidFill>
            </a:endParaRPr>
          </a:p>
          <a:p>
            <a:pPr marL="812800" lvl="2" indent="-342900">
              <a:spcBef>
                <a:spcPct val="20000"/>
              </a:spcBef>
              <a:spcAft>
                <a:spcPts val="600"/>
              </a:spcAft>
              <a:buSzPct val="100000"/>
              <a:tabLst>
                <a:tab pos="812800" algn="l"/>
              </a:tabLst>
              <a:defRPr/>
            </a:pPr>
            <a:endParaRPr lang="fr-FR" sz="2000" dirty="0" smtClean="0">
              <a:solidFill>
                <a:schemeClr val="tx1">
                  <a:lumMod val="75000"/>
                  <a:lumOff val="25000"/>
                </a:schemeClr>
              </a:solidFill>
            </a:endParaRPr>
          </a:p>
        </p:txBody>
      </p:sp>
      <p:sp>
        <p:nvSpPr>
          <p:cNvPr id="11" name="Titre 10"/>
          <p:cNvSpPr>
            <a:spLocks noGrp="1"/>
          </p:cNvSpPr>
          <p:nvPr>
            <p:ph type="title"/>
          </p:nvPr>
        </p:nvSpPr>
        <p:spPr>
          <a:xfrm>
            <a:off x="1475656" y="-9236"/>
            <a:ext cx="6912768" cy="1350004"/>
          </a:xfrm>
        </p:spPr>
        <p:txBody>
          <a:bodyPr/>
          <a:lstStyle/>
          <a:p>
            <a:r>
              <a:rPr lang="fr-FR" sz="2400" dirty="0" smtClean="0"/>
              <a:t>La forêt : une chance pour la biodiversité ?</a:t>
            </a:r>
            <a:endParaRPr lang="fr-FR" sz="2400" dirty="0"/>
          </a:p>
        </p:txBody>
      </p:sp>
      <p:sp>
        <p:nvSpPr>
          <p:cNvPr id="13" name="Espace réservé du texte 12"/>
          <p:cNvSpPr>
            <a:spLocks noGrp="1"/>
          </p:cNvSpPr>
          <p:nvPr>
            <p:ph type="body" sz="quarter" idx="13"/>
          </p:nvPr>
        </p:nvSpPr>
        <p:spPr/>
        <p:txBody>
          <a:bodyPr/>
          <a:lstStyle/>
          <a:p>
            <a:endParaRPr lang="fr-FR"/>
          </a:p>
        </p:txBody>
      </p:sp>
      <p:sp>
        <p:nvSpPr>
          <p:cNvPr id="22" name="Espace réservé du contenu 2"/>
          <p:cNvSpPr txBox="1">
            <a:spLocks/>
          </p:cNvSpPr>
          <p:nvPr/>
        </p:nvSpPr>
        <p:spPr>
          <a:xfrm>
            <a:off x="432048" y="5201816"/>
            <a:ext cx="7920880" cy="16561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Pct val="100000"/>
              <a:buFont typeface="Arial" pitchFamily="34" charset="0"/>
              <a:buChar char="•"/>
              <a:tabLst/>
              <a:defRPr/>
            </a:pPr>
            <a:endParaRPr kumimoji="0" lang="fr-FR"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14" name="Espace réservé du numéro de diapositive 13"/>
          <p:cNvSpPr>
            <a:spLocks noGrp="1"/>
          </p:cNvSpPr>
          <p:nvPr>
            <p:ph type="sldNum" sz="quarter" idx="12"/>
          </p:nvPr>
        </p:nvSpPr>
        <p:spPr/>
        <p:txBody>
          <a:bodyPr/>
          <a:lstStyle/>
          <a:p>
            <a:fld id="{678A195E-003E-43AC-8704-E463F62DCE31}" type="slidenum">
              <a:rPr lang="fr-FR" smtClean="0"/>
              <a:pPr/>
              <a:t>4</a:t>
            </a:fld>
            <a:endParaRPr lang="fr-FR"/>
          </a:p>
        </p:txBody>
      </p:sp>
      <p:sp>
        <p:nvSpPr>
          <p:cNvPr id="15" name="Espace réservé de la date 14"/>
          <p:cNvSpPr>
            <a:spLocks noGrp="1"/>
          </p:cNvSpPr>
          <p:nvPr>
            <p:ph type="dt" sz="half" idx="10"/>
          </p:nvPr>
        </p:nvSpPr>
        <p:spPr>
          <a:xfrm>
            <a:off x="0" y="6525344"/>
            <a:ext cx="1259632" cy="332656"/>
          </a:xfrm>
        </p:spPr>
        <p:txBody>
          <a:bodyPr/>
          <a:lstStyle/>
          <a:p>
            <a:r>
              <a:rPr lang="fr-FR" dirty="0" smtClean="0"/>
              <a:t>Paris, INRA 01/10/2018</a:t>
            </a:r>
            <a:endParaRPr lang="fr-FR" dirty="0"/>
          </a:p>
        </p:txBody>
      </p:sp>
      <p:sp>
        <p:nvSpPr>
          <p:cNvPr id="16" name="Espace réservé du pied de page 15"/>
          <p:cNvSpPr>
            <a:spLocks noGrp="1"/>
          </p:cNvSpPr>
          <p:nvPr>
            <p:ph type="ftr" sz="quarter" idx="11"/>
          </p:nvPr>
        </p:nvSpPr>
        <p:spPr/>
        <p:txBody>
          <a:bodyPr/>
          <a:lstStyle/>
          <a:p>
            <a:r>
              <a:rPr lang="fr-FR" dirty="0" smtClean="0"/>
              <a:t>ECOFORUM XXV </a:t>
            </a:r>
          </a:p>
          <a:p>
            <a:r>
              <a:rPr lang="fr-FR" b="1" dirty="0" smtClean="0"/>
              <a:t>« La forêt : une chance pour la biodiversité ? »</a:t>
            </a:r>
            <a:endParaRPr lang="fr-FR"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contenu 2"/>
          <p:cNvSpPr txBox="1">
            <a:spLocks/>
          </p:cNvSpPr>
          <p:nvPr/>
        </p:nvSpPr>
        <p:spPr>
          <a:xfrm>
            <a:off x="395536" y="1673424"/>
            <a:ext cx="8496944" cy="5184576"/>
          </a:xfrm>
          <a:prstGeom prst="rect">
            <a:avLst/>
          </a:prstGeom>
        </p:spPr>
        <p:txBody>
          <a:bodyPr vert="horz" lIns="91440" tIns="45720" rIns="91440" bIns="45720" rtlCol="0">
            <a:normAutofit/>
          </a:bodyPr>
          <a:lstStyle/>
          <a:p>
            <a:pPr marL="800100" lvl="1" indent="-342900">
              <a:spcBef>
                <a:spcPct val="20000"/>
              </a:spcBef>
              <a:buSzPct val="100000"/>
              <a:defRPr/>
            </a:pPr>
            <a:r>
              <a:rPr lang="fr-FR" sz="2000" b="1" u="sng" dirty="0" smtClean="0">
                <a:solidFill>
                  <a:schemeClr val="tx1">
                    <a:lumMod val="75000"/>
                    <a:lumOff val="25000"/>
                  </a:schemeClr>
                </a:solidFill>
              </a:rPr>
              <a:t>Au niveau intra-forestier :</a:t>
            </a:r>
          </a:p>
          <a:p>
            <a:pPr marL="1257300" lvl="2" indent="-342900">
              <a:spcBef>
                <a:spcPct val="20000"/>
              </a:spcBef>
              <a:buSzPct val="100000"/>
              <a:defRPr/>
            </a:pPr>
            <a:endParaRPr lang="fr-FR" sz="2000" dirty="0" smtClean="0">
              <a:solidFill>
                <a:schemeClr val="tx1">
                  <a:lumMod val="75000"/>
                  <a:lumOff val="25000"/>
                </a:schemeClr>
              </a:solidFill>
            </a:endParaRPr>
          </a:p>
          <a:p>
            <a:pPr marL="812800" lvl="2" indent="-342900">
              <a:spcBef>
                <a:spcPct val="20000"/>
              </a:spcBef>
              <a:spcAft>
                <a:spcPts val="600"/>
              </a:spcAft>
              <a:buSzPct val="100000"/>
              <a:buFont typeface="Arial" pitchFamily="34" charset="0"/>
              <a:buChar char="•"/>
              <a:tabLst>
                <a:tab pos="812800" algn="l"/>
              </a:tabLst>
              <a:defRPr/>
            </a:pPr>
            <a:r>
              <a:rPr lang="fr-FR" sz="2400" b="1" dirty="0" smtClean="0">
                <a:solidFill>
                  <a:srgbClr val="007033"/>
                </a:solidFill>
              </a:rPr>
              <a:t>Un rôle clé de la gestion forestière </a:t>
            </a:r>
            <a:r>
              <a:rPr lang="fr-FR" sz="2000" i="1" dirty="0" smtClean="0">
                <a:solidFill>
                  <a:schemeClr val="tx1">
                    <a:lumMod val="75000"/>
                    <a:lumOff val="25000"/>
                  </a:schemeClr>
                </a:solidFill>
              </a:rPr>
              <a:t>via</a:t>
            </a:r>
            <a:r>
              <a:rPr lang="fr-FR" sz="2000" dirty="0" smtClean="0">
                <a:solidFill>
                  <a:schemeClr val="tx1">
                    <a:lumMod val="75000"/>
                    <a:lumOff val="25000"/>
                  </a:schemeClr>
                </a:solidFill>
              </a:rPr>
              <a:t> les pratiques</a:t>
            </a:r>
          </a:p>
          <a:p>
            <a:pPr marL="812800" lvl="2" indent="-342900">
              <a:spcBef>
                <a:spcPct val="20000"/>
              </a:spcBef>
              <a:spcAft>
                <a:spcPts val="600"/>
              </a:spcAft>
              <a:buSzPct val="100000"/>
              <a:buFont typeface="Arial" pitchFamily="34" charset="0"/>
              <a:buChar char="•"/>
              <a:tabLst>
                <a:tab pos="812800" algn="l"/>
              </a:tabLst>
              <a:defRPr/>
            </a:pPr>
            <a:r>
              <a:rPr lang="fr-FR" sz="2400" b="1" dirty="0" smtClean="0">
                <a:solidFill>
                  <a:srgbClr val="007033"/>
                </a:solidFill>
              </a:rPr>
              <a:t>Des aspects fonctionnels </a:t>
            </a:r>
            <a:r>
              <a:rPr lang="fr-FR" sz="2000" dirty="0" smtClean="0">
                <a:solidFill>
                  <a:schemeClr val="tx1">
                    <a:lumMod val="75000"/>
                    <a:lumOff val="25000"/>
                  </a:schemeClr>
                </a:solidFill>
              </a:rPr>
              <a:t>dont il faut tenir compte  (connectivité spatio-temporelle)</a:t>
            </a:r>
          </a:p>
          <a:p>
            <a:pPr marL="812800" lvl="2" indent="-342900">
              <a:spcBef>
                <a:spcPct val="20000"/>
              </a:spcBef>
              <a:spcAft>
                <a:spcPts val="600"/>
              </a:spcAft>
              <a:buSzPct val="100000"/>
              <a:buFont typeface="Arial" pitchFamily="34" charset="0"/>
              <a:buChar char="•"/>
              <a:tabLst>
                <a:tab pos="812800" algn="l"/>
              </a:tabLst>
              <a:defRPr/>
            </a:pPr>
            <a:r>
              <a:rPr lang="fr-FR" sz="2000" dirty="0" smtClean="0">
                <a:solidFill>
                  <a:schemeClr val="tx1">
                    <a:lumMod val="75000"/>
                    <a:lumOff val="25000"/>
                  </a:schemeClr>
                </a:solidFill>
              </a:rPr>
              <a:t>Un état particulièrement </a:t>
            </a:r>
            <a:r>
              <a:rPr lang="fr-FR" sz="2400" b="1" dirty="0" smtClean="0">
                <a:solidFill>
                  <a:srgbClr val="007033"/>
                </a:solidFill>
              </a:rPr>
              <a:t>difficile à évaluer</a:t>
            </a:r>
          </a:p>
          <a:p>
            <a:pPr marL="1270000" lvl="3" indent="-342900">
              <a:spcBef>
                <a:spcPct val="20000"/>
              </a:spcBef>
              <a:spcAft>
                <a:spcPts val="600"/>
              </a:spcAft>
              <a:buSzPct val="100000"/>
              <a:buFont typeface="Arial" pitchFamily="34" charset="0"/>
              <a:buChar char="•"/>
              <a:tabLst>
                <a:tab pos="812800" algn="l"/>
              </a:tabLst>
              <a:defRPr/>
            </a:pPr>
            <a:r>
              <a:rPr lang="fr-FR" sz="2000" dirty="0" smtClean="0">
                <a:solidFill>
                  <a:schemeClr val="tx1">
                    <a:lumMod val="75000"/>
                    <a:lumOff val="25000"/>
                  </a:schemeClr>
                </a:solidFill>
              </a:rPr>
              <a:t>En zone tropicale : priorité donnée à la surveillance de la déforestation et de la dégradation à grande échelle</a:t>
            </a:r>
          </a:p>
          <a:p>
            <a:pPr marL="1270000" lvl="3" indent="-342900">
              <a:spcBef>
                <a:spcPct val="20000"/>
              </a:spcBef>
              <a:spcAft>
                <a:spcPts val="600"/>
              </a:spcAft>
              <a:buSzPct val="100000"/>
              <a:buFont typeface="Arial" pitchFamily="34" charset="0"/>
              <a:buChar char="•"/>
              <a:tabLst>
                <a:tab pos="812800" algn="l"/>
              </a:tabLst>
              <a:defRPr/>
            </a:pPr>
            <a:r>
              <a:rPr lang="fr-FR" sz="2000" dirty="0" smtClean="0">
                <a:solidFill>
                  <a:schemeClr val="tx1">
                    <a:lumMod val="75000"/>
                    <a:lumOff val="25000"/>
                  </a:schemeClr>
                </a:solidFill>
              </a:rPr>
              <a:t>En métropole : manque de données taxonomiques et états de biodiversité </a:t>
            </a:r>
            <a:r>
              <a:rPr lang="fr-FR" sz="2000" i="1" dirty="0" smtClean="0">
                <a:solidFill>
                  <a:schemeClr val="tx1">
                    <a:lumMod val="75000"/>
                    <a:lumOff val="25000"/>
                  </a:schemeClr>
                </a:solidFill>
              </a:rPr>
              <a:t>a priori </a:t>
            </a:r>
            <a:r>
              <a:rPr lang="fr-FR" sz="2000" dirty="0" smtClean="0">
                <a:solidFill>
                  <a:schemeClr val="tx1">
                    <a:lumMod val="75000"/>
                    <a:lumOff val="25000"/>
                  </a:schemeClr>
                </a:solidFill>
              </a:rPr>
              <a:t>contrastés</a:t>
            </a:r>
          </a:p>
          <a:p>
            <a:pPr marL="1270000" lvl="3" indent="-342900">
              <a:spcBef>
                <a:spcPct val="20000"/>
              </a:spcBef>
              <a:spcAft>
                <a:spcPts val="600"/>
              </a:spcAft>
              <a:buSzPct val="100000"/>
              <a:buFont typeface="Arial" pitchFamily="34" charset="0"/>
              <a:buChar char="•"/>
              <a:tabLst>
                <a:tab pos="812800" algn="l"/>
              </a:tabLst>
              <a:defRPr/>
            </a:pPr>
            <a:endParaRPr lang="fr-FR" sz="2000" dirty="0" smtClean="0">
              <a:solidFill>
                <a:schemeClr val="tx1">
                  <a:lumMod val="75000"/>
                  <a:lumOff val="25000"/>
                </a:schemeClr>
              </a:solidFill>
            </a:endParaRPr>
          </a:p>
          <a:p>
            <a:pPr marL="812800" lvl="2" indent="-342900">
              <a:spcBef>
                <a:spcPct val="20000"/>
              </a:spcBef>
              <a:spcAft>
                <a:spcPts val="600"/>
              </a:spcAft>
              <a:buSzPct val="100000"/>
              <a:buFont typeface="Arial" pitchFamily="34" charset="0"/>
              <a:buChar char="•"/>
              <a:tabLst>
                <a:tab pos="812800" algn="l"/>
              </a:tabLst>
              <a:defRPr/>
            </a:pPr>
            <a:endParaRPr lang="fr-FR" sz="2000" dirty="0" smtClean="0">
              <a:solidFill>
                <a:schemeClr val="tx1">
                  <a:lumMod val="75000"/>
                  <a:lumOff val="25000"/>
                </a:schemeClr>
              </a:solidFill>
            </a:endParaRPr>
          </a:p>
          <a:p>
            <a:pPr marL="812800" lvl="2" indent="-342900">
              <a:spcBef>
                <a:spcPct val="20000"/>
              </a:spcBef>
              <a:spcAft>
                <a:spcPts val="600"/>
              </a:spcAft>
              <a:buSzPct val="100000"/>
              <a:tabLst>
                <a:tab pos="812800" algn="l"/>
              </a:tabLst>
              <a:defRPr/>
            </a:pPr>
            <a:endParaRPr lang="fr-FR" sz="2000" dirty="0" smtClean="0">
              <a:solidFill>
                <a:schemeClr val="tx1">
                  <a:lumMod val="75000"/>
                  <a:lumOff val="25000"/>
                </a:schemeClr>
              </a:solidFill>
            </a:endParaRPr>
          </a:p>
        </p:txBody>
      </p:sp>
      <p:sp>
        <p:nvSpPr>
          <p:cNvPr id="11" name="Titre 10"/>
          <p:cNvSpPr>
            <a:spLocks noGrp="1"/>
          </p:cNvSpPr>
          <p:nvPr>
            <p:ph type="title"/>
          </p:nvPr>
        </p:nvSpPr>
        <p:spPr>
          <a:xfrm>
            <a:off x="1475656" y="-9236"/>
            <a:ext cx="6912768" cy="1350004"/>
          </a:xfrm>
        </p:spPr>
        <p:txBody>
          <a:bodyPr/>
          <a:lstStyle/>
          <a:p>
            <a:r>
              <a:rPr lang="fr-FR" sz="2400" dirty="0" smtClean="0"/>
              <a:t>La forêt : une chance pour la biodiversité ?</a:t>
            </a:r>
            <a:endParaRPr lang="fr-FR" sz="2400" dirty="0"/>
          </a:p>
        </p:txBody>
      </p:sp>
      <p:sp>
        <p:nvSpPr>
          <p:cNvPr id="13" name="Espace réservé du texte 12"/>
          <p:cNvSpPr>
            <a:spLocks noGrp="1"/>
          </p:cNvSpPr>
          <p:nvPr>
            <p:ph type="body" sz="quarter" idx="13"/>
          </p:nvPr>
        </p:nvSpPr>
        <p:spPr/>
        <p:txBody>
          <a:bodyPr/>
          <a:lstStyle/>
          <a:p>
            <a:endParaRPr lang="fr-FR"/>
          </a:p>
        </p:txBody>
      </p:sp>
      <p:sp>
        <p:nvSpPr>
          <p:cNvPr id="22" name="Espace réservé du contenu 2"/>
          <p:cNvSpPr txBox="1">
            <a:spLocks/>
          </p:cNvSpPr>
          <p:nvPr/>
        </p:nvSpPr>
        <p:spPr>
          <a:xfrm>
            <a:off x="432048" y="5201816"/>
            <a:ext cx="7920880" cy="16561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Pct val="100000"/>
              <a:buFont typeface="Arial" pitchFamily="34" charset="0"/>
              <a:buChar char="•"/>
              <a:tabLst/>
              <a:defRPr/>
            </a:pPr>
            <a:endParaRPr kumimoji="0" lang="fr-FR"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14" name="Espace réservé du numéro de diapositive 13"/>
          <p:cNvSpPr>
            <a:spLocks noGrp="1"/>
          </p:cNvSpPr>
          <p:nvPr>
            <p:ph type="sldNum" sz="quarter" idx="12"/>
          </p:nvPr>
        </p:nvSpPr>
        <p:spPr/>
        <p:txBody>
          <a:bodyPr/>
          <a:lstStyle/>
          <a:p>
            <a:fld id="{678A195E-003E-43AC-8704-E463F62DCE31}" type="slidenum">
              <a:rPr lang="fr-FR" smtClean="0"/>
              <a:pPr/>
              <a:t>5</a:t>
            </a:fld>
            <a:endParaRPr lang="fr-FR"/>
          </a:p>
        </p:txBody>
      </p:sp>
      <p:sp>
        <p:nvSpPr>
          <p:cNvPr id="15" name="Espace réservé de la date 14"/>
          <p:cNvSpPr>
            <a:spLocks noGrp="1"/>
          </p:cNvSpPr>
          <p:nvPr>
            <p:ph type="dt" sz="half" idx="10"/>
          </p:nvPr>
        </p:nvSpPr>
        <p:spPr>
          <a:xfrm>
            <a:off x="0" y="6525344"/>
            <a:ext cx="1259632" cy="332656"/>
          </a:xfrm>
        </p:spPr>
        <p:txBody>
          <a:bodyPr/>
          <a:lstStyle/>
          <a:p>
            <a:r>
              <a:rPr lang="fr-FR" dirty="0" smtClean="0"/>
              <a:t>Paris, INRA 01/10/2018</a:t>
            </a:r>
            <a:endParaRPr lang="fr-FR" dirty="0"/>
          </a:p>
        </p:txBody>
      </p:sp>
      <p:sp>
        <p:nvSpPr>
          <p:cNvPr id="16" name="Espace réservé du pied de page 15"/>
          <p:cNvSpPr>
            <a:spLocks noGrp="1"/>
          </p:cNvSpPr>
          <p:nvPr>
            <p:ph type="ftr" sz="quarter" idx="11"/>
          </p:nvPr>
        </p:nvSpPr>
        <p:spPr/>
        <p:txBody>
          <a:bodyPr/>
          <a:lstStyle/>
          <a:p>
            <a:r>
              <a:rPr lang="fr-FR" dirty="0" smtClean="0"/>
              <a:t>ECOFORUM XXV </a:t>
            </a:r>
          </a:p>
          <a:p>
            <a:r>
              <a:rPr lang="fr-FR" b="1" dirty="0" smtClean="0"/>
              <a:t>« La forêt : une chance pour la biodiversité ? »</a:t>
            </a:r>
            <a:endParaRPr lang="fr-FR"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contenu 2"/>
          <p:cNvSpPr txBox="1">
            <a:spLocks/>
          </p:cNvSpPr>
          <p:nvPr/>
        </p:nvSpPr>
        <p:spPr>
          <a:xfrm>
            <a:off x="395536" y="1556792"/>
            <a:ext cx="8496944" cy="5040560"/>
          </a:xfrm>
          <a:prstGeom prst="rect">
            <a:avLst/>
          </a:prstGeom>
        </p:spPr>
        <p:txBody>
          <a:bodyPr vert="horz" lIns="91440" tIns="45720" rIns="91440" bIns="45720" rtlCol="0">
            <a:normAutofit/>
          </a:bodyPr>
          <a:lstStyle/>
          <a:p>
            <a:pPr marL="800100" lvl="1" indent="-342900">
              <a:spcBef>
                <a:spcPct val="20000"/>
              </a:spcBef>
              <a:spcAft>
                <a:spcPts val="600"/>
              </a:spcAft>
              <a:buSzPct val="100000"/>
              <a:defRPr/>
            </a:pPr>
            <a:r>
              <a:rPr lang="fr-FR" sz="2000" b="1" u="sng" dirty="0" smtClean="0">
                <a:solidFill>
                  <a:schemeClr val="tx1">
                    <a:lumMod val="75000"/>
                    <a:lumOff val="25000"/>
                  </a:schemeClr>
                </a:solidFill>
              </a:rPr>
              <a:t>A l ’échelle des paysages</a:t>
            </a:r>
            <a:endParaRPr lang="fr-FR" sz="2000" dirty="0" smtClean="0">
              <a:solidFill>
                <a:schemeClr val="tx1">
                  <a:lumMod val="75000"/>
                  <a:lumOff val="25000"/>
                </a:schemeClr>
              </a:solidFill>
            </a:endParaRPr>
          </a:p>
          <a:p>
            <a:pPr marL="1257300" lvl="2" indent="-342900">
              <a:spcBef>
                <a:spcPct val="20000"/>
              </a:spcBef>
              <a:buSzPct val="100000"/>
              <a:buFont typeface="Arial" pitchFamily="34" charset="0"/>
              <a:buChar char="•"/>
              <a:defRPr/>
            </a:pPr>
            <a:r>
              <a:rPr lang="fr-FR" sz="2000" dirty="0" smtClean="0">
                <a:solidFill>
                  <a:schemeClr val="tx1">
                    <a:lumMod val="75000"/>
                    <a:lumOff val="25000"/>
                  </a:schemeClr>
                </a:solidFill>
              </a:rPr>
              <a:t>Une </a:t>
            </a:r>
            <a:r>
              <a:rPr lang="fr-FR" sz="2400" b="1" dirty="0" smtClean="0">
                <a:solidFill>
                  <a:srgbClr val="007033"/>
                </a:solidFill>
              </a:rPr>
              <a:t>forêt refuge </a:t>
            </a:r>
            <a:r>
              <a:rPr lang="fr-FR" sz="2000" dirty="0" smtClean="0">
                <a:solidFill>
                  <a:schemeClr val="tx1">
                    <a:lumMod val="75000"/>
                    <a:lumOff val="25000"/>
                  </a:schemeClr>
                </a:solidFill>
              </a:rPr>
              <a:t>des biodiversités urbaine et agricole ?</a:t>
            </a:r>
          </a:p>
          <a:p>
            <a:pPr marL="1714500" lvl="3" indent="-342900">
              <a:spcBef>
                <a:spcPct val="20000"/>
              </a:spcBef>
              <a:buSzPct val="100000"/>
              <a:buFont typeface="Arial" pitchFamily="34" charset="0"/>
              <a:buChar char="•"/>
              <a:defRPr/>
            </a:pPr>
            <a:r>
              <a:rPr lang="fr-FR" sz="2000" dirty="0" smtClean="0">
                <a:solidFill>
                  <a:schemeClr val="tx1">
                    <a:lumMod val="75000"/>
                    <a:lumOff val="25000"/>
                  </a:schemeClr>
                </a:solidFill>
              </a:rPr>
              <a:t>Une emprise majeure sur beaucoup de territoires</a:t>
            </a:r>
          </a:p>
          <a:p>
            <a:pPr marL="1714500" lvl="3" indent="-342900">
              <a:spcBef>
                <a:spcPct val="20000"/>
              </a:spcBef>
              <a:buSzPct val="100000"/>
              <a:buFont typeface="Arial" pitchFamily="34" charset="0"/>
              <a:buChar char="•"/>
              <a:defRPr/>
            </a:pPr>
            <a:r>
              <a:rPr lang="fr-FR" sz="2000" dirty="0" smtClean="0">
                <a:solidFill>
                  <a:schemeClr val="tx1">
                    <a:lumMod val="75000"/>
                    <a:lumOff val="25000"/>
                  </a:schemeClr>
                </a:solidFill>
              </a:rPr>
              <a:t>En métropole : un </a:t>
            </a:r>
            <a:r>
              <a:rPr lang="fr-FR" sz="2000" i="1" dirty="0" smtClean="0">
                <a:solidFill>
                  <a:schemeClr val="tx1">
                    <a:lumMod val="75000"/>
                    <a:lumOff val="25000"/>
                  </a:schemeClr>
                </a:solidFill>
              </a:rPr>
              <a:t>état de conservation</a:t>
            </a:r>
            <a:r>
              <a:rPr lang="fr-FR" sz="2000" dirty="0" smtClean="0">
                <a:solidFill>
                  <a:schemeClr val="tx1">
                    <a:lumMod val="75000"/>
                    <a:lumOff val="25000"/>
                  </a:schemeClr>
                </a:solidFill>
              </a:rPr>
              <a:t> des habitats d’intérêt communautaire souvent </a:t>
            </a:r>
            <a:r>
              <a:rPr lang="fr-FR" sz="2000" i="1" dirty="0" smtClean="0">
                <a:solidFill>
                  <a:schemeClr val="tx1">
                    <a:lumMod val="75000"/>
                    <a:lumOff val="25000"/>
                  </a:schemeClr>
                </a:solidFill>
              </a:rPr>
              <a:t>intermédiaire</a:t>
            </a:r>
            <a:r>
              <a:rPr lang="fr-FR" sz="2000" dirty="0" smtClean="0">
                <a:solidFill>
                  <a:schemeClr val="tx1">
                    <a:lumMod val="75000"/>
                    <a:lumOff val="25000"/>
                  </a:schemeClr>
                </a:solidFill>
              </a:rPr>
              <a:t> mais plutôt meilleur en forêt que pour les autres milieux</a:t>
            </a:r>
          </a:p>
          <a:p>
            <a:pPr marL="1257300" lvl="2" indent="-342900">
              <a:spcBef>
                <a:spcPct val="20000"/>
              </a:spcBef>
              <a:buSzPct val="100000"/>
              <a:buFont typeface="Arial" pitchFamily="34" charset="0"/>
              <a:buChar char="•"/>
              <a:defRPr/>
            </a:pPr>
            <a:r>
              <a:rPr lang="fr-FR" sz="2000" dirty="0" smtClean="0">
                <a:solidFill>
                  <a:schemeClr val="tx1">
                    <a:lumMod val="75000"/>
                    <a:lumOff val="25000"/>
                  </a:schemeClr>
                </a:solidFill>
              </a:rPr>
              <a:t>Des </a:t>
            </a:r>
            <a:r>
              <a:rPr lang="fr-FR" sz="2400" b="1" dirty="0" smtClean="0">
                <a:solidFill>
                  <a:srgbClr val="007033"/>
                </a:solidFill>
              </a:rPr>
              <a:t>interfaces</a:t>
            </a:r>
            <a:r>
              <a:rPr lang="fr-FR" sz="2000" dirty="0" smtClean="0">
                <a:solidFill>
                  <a:schemeClr val="tx1">
                    <a:lumMod val="75000"/>
                    <a:lumOff val="25000"/>
                  </a:schemeClr>
                </a:solidFill>
              </a:rPr>
              <a:t> avec autres écosystèmes : services dirigés vers d’autres écosystèmes (flux) </a:t>
            </a:r>
          </a:p>
          <a:p>
            <a:pPr marL="1257300" lvl="2" indent="-342900">
              <a:spcBef>
                <a:spcPct val="20000"/>
              </a:spcBef>
              <a:buSzPct val="100000"/>
              <a:buFont typeface="Arial" pitchFamily="34" charset="0"/>
              <a:buChar char="•"/>
              <a:defRPr/>
            </a:pPr>
            <a:r>
              <a:rPr lang="fr-FR" sz="2000" dirty="0" smtClean="0">
                <a:solidFill>
                  <a:schemeClr val="tx1">
                    <a:lumMod val="75000"/>
                    <a:lumOff val="25000"/>
                  </a:schemeClr>
                </a:solidFill>
              </a:rPr>
              <a:t>Une </a:t>
            </a:r>
            <a:r>
              <a:rPr lang="fr-FR" sz="2400" b="1" dirty="0" smtClean="0">
                <a:solidFill>
                  <a:srgbClr val="007033"/>
                </a:solidFill>
              </a:rPr>
              <a:t>responsabilité accrue </a:t>
            </a:r>
            <a:r>
              <a:rPr lang="fr-FR" sz="2000" dirty="0" smtClean="0">
                <a:solidFill>
                  <a:schemeClr val="tx1">
                    <a:lumMod val="75000"/>
                    <a:lumOff val="25000"/>
                  </a:schemeClr>
                </a:solidFill>
              </a:rPr>
              <a:t>pour les forêts et les forestiers ?</a:t>
            </a:r>
          </a:p>
          <a:p>
            <a:pPr marL="1714500" lvl="3" indent="-342900">
              <a:spcBef>
                <a:spcPct val="20000"/>
              </a:spcBef>
              <a:buSzPct val="100000"/>
              <a:buFont typeface="Arial" pitchFamily="34" charset="0"/>
              <a:buChar char="•"/>
              <a:defRPr/>
            </a:pPr>
            <a:r>
              <a:rPr lang="fr-FR" sz="2000" dirty="0" smtClean="0">
                <a:solidFill>
                  <a:schemeClr val="tx1">
                    <a:lumMod val="75000"/>
                    <a:lumOff val="25000"/>
                  </a:schemeClr>
                </a:solidFill>
              </a:rPr>
              <a:t>Forêt est davantage représentée dans les aires protégées métropolitaines  (1,7 % des surfaces forestières sous protection forte en métropole contre 1,35 en moyenne)</a:t>
            </a:r>
          </a:p>
          <a:p>
            <a:pPr marL="812800" lvl="2" indent="-342900">
              <a:spcBef>
                <a:spcPct val="20000"/>
              </a:spcBef>
              <a:spcAft>
                <a:spcPts val="600"/>
              </a:spcAft>
              <a:buSzPct val="100000"/>
              <a:tabLst>
                <a:tab pos="812800" algn="l"/>
              </a:tabLst>
              <a:defRPr/>
            </a:pPr>
            <a:endParaRPr lang="fr-FR" sz="2000" dirty="0" smtClean="0">
              <a:solidFill>
                <a:schemeClr val="tx1">
                  <a:lumMod val="75000"/>
                  <a:lumOff val="25000"/>
                </a:schemeClr>
              </a:solidFill>
            </a:endParaRPr>
          </a:p>
        </p:txBody>
      </p:sp>
      <p:sp>
        <p:nvSpPr>
          <p:cNvPr id="11" name="Titre 10"/>
          <p:cNvSpPr>
            <a:spLocks noGrp="1"/>
          </p:cNvSpPr>
          <p:nvPr>
            <p:ph type="title"/>
          </p:nvPr>
        </p:nvSpPr>
        <p:spPr>
          <a:xfrm>
            <a:off x="1475656" y="-9236"/>
            <a:ext cx="6912768" cy="1350004"/>
          </a:xfrm>
        </p:spPr>
        <p:txBody>
          <a:bodyPr/>
          <a:lstStyle/>
          <a:p>
            <a:r>
              <a:rPr lang="fr-FR" sz="2400" dirty="0" smtClean="0"/>
              <a:t>La forêt : une chance pour la biodiversité ?</a:t>
            </a:r>
            <a:endParaRPr lang="fr-FR" sz="2400" dirty="0"/>
          </a:p>
        </p:txBody>
      </p:sp>
      <p:sp>
        <p:nvSpPr>
          <p:cNvPr id="13" name="Espace réservé du texte 12"/>
          <p:cNvSpPr>
            <a:spLocks noGrp="1"/>
          </p:cNvSpPr>
          <p:nvPr>
            <p:ph type="body" sz="quarter" idx="13"/>
          </p:nvPr>
        </p:nvSpPr>
        <p:spPr/>
        <p:txBody>
          <a:bodyPr/>
          <a:lstStyle/>
          <a:p>
            <a:endParaRPr lang="fr-FR"/>
          </a:p>
        </p:txBody>
      </p:sp>
      <p:sp>
        <p:nvSpPr>
          <p:cNvPr id="22" name="Espace réservé du contenu 2"/>
          <p:cNvSpPr txBox="1">
            <a:spLocks/>
          </p:cNvSpPr>
          <p:nvPr/>
        </p:nvSpPr>
        <p:spPr>
          <a:xfrm>
            <a:off x="432048" y="5201816"/>
            <a:ext cx="7920880" cy="16561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Pct val="100000"/>
              <a:buFont typeface="Arial" pitchFamily="34" charset="0"/>
              <a:buChar char="•"/>
              <a:tabLst/>
              <a:defRPr/>
            </a:pPr>
            <a:endParaRPr kumimoji="0" lang="fr-FR"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14" name="Espace réservé du numéro de diapositive 13"/>
          <p:cNvSpPr>
            <a:spLocks noGrp="1"/>
          </p:cNvSpPr>
          <p:nvPr>
            <p:ph type="sldNum" sz="quarter" idx="12"/>
          </p:nvPr>
        </p:nvSpPr>
        <p:spPr/>
        <p:txBody>
          <a:bodyPr/>
          <a:lstStyle/>
          <a:p>
            <a:fld id="{678A195E-003E-43AC-8704-E463F62DCE31}" type="slidenum">
              <a:rPr lang="fr-FR" smtClean="0"/>
              <a:pPr/>
              <a:t>6</a:t>
            </a:fld>
            <a:endParaRPr lang="fr-FR"/>
          </a:p>
        </p:txBody>
      </p:sp>
      <p:sp>
        <p:nvSpPr>
          <p:cNvPr id="16" name="Espace réservé du pied de page 15"/>
          <p:cNvSpPr>
            <a:spLocks noGrp="1"/>
          </p:cNvSpPr>
          <p:nvPr>
            <p:ph type="ftr" sz="quarter" idx="11"/>
          </p:nvPr>
        </p:nvSpPr>
        <p:spPr/>
        <p:txBody>
          <a:bodyPr/>
          <a:lstStyle/>
          <a:p>
            <a:r>
              <a:rPr lang="fr-FR" dirty="0" smtClean="0"/>
              <a:t>ECOFORUM XXV </a:t>
            </a:r>
          </a:p>
          <a:p>
            <a:r>
              <a:rPr lang="fr-FR" b="1" dirty="0" smtClean="0"/>
              <a:t>« La forêt : une chance pour la biodiversité ? »</a:t>
            </a:r>
            <a:endParaRPr lang="fr-FR" b="1" dirty="0"/>
          </a:p>
        </p:txBody>
      </p:sp>
      <p:sp>
        <p:nvSpPr>
          <p:cNvPr id="9" name="Espace réservé de la date 14"/>
          <p:cNvSpPr>
            <a:spLocks noGrp="1"/>
          </p:cNvSpPr>
          <p:nvPr>
            <p:ph type="dt" sz="half" idx="10"/>
          </p:nvPr>
        </p:nvSpPr>
        <p:spPr>
          <a:xfrm>
            <a:off x="0" y="6453336"/>
            <a:ext cx="1259632" cy="404664"/>
          </a:xfrm>
        </p:spPr>
        <p:txBody>
          <a:bodyPr/>
          <a:lstStyle/>
          <a:p>
            <a:r>
              <a:rPr lang="fr-FR" dirty="0" smtClean="0"/>
              <a:t>Paris, INRA 01/10/2018</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20" descr="bando.jpg"/>
          <p:cNvPicPr>
            <a:picLocks noChangeAspect="1"/>
          </p:cNvPicPr>
          <p:nvPr/>
        </p:nvPicPr>
        <p:blipFill>
          <a:blip r:embed="rId3" cstate="print"/>
          <a:srcRect l="11309" r="72820"/>
          <a:stretch>
            <a:fillRect/>
          </a:stretch>
        </p:blipFill>
        <p:spPr bwMode="auto">
          <a:xfrm>
            <a:off x="1475656" y="4149080"/>
            <a:ext cx="2016224" cy="1728192"/>
          </a:xfrm>
          <a:prstGeom prst="rect">
            <a:avLst/>
          </a:prstGeom>
          <a:noFill/>
          <a:ln w="9525">
            <a:noFill/>
            <a:miter lim="800000"/>
            <a:headEnd/>
            <a:tailEnd/>
          </a:ln>
        </p:spPr>
      </p:pic>
      <p:sp>
        <p:nvSpPr>
          <p:cNvPr id="20" name="Espace réservé du contenu 2"/>
          <p:cNvSpPr txBox="1">
            <a:spLocks/>
          </p:cNvSpPr>
          <p:nvPr/>
        </p:nvSpPr>
        <p:spPr>
          <a:xfrm>
            <a:off x="539552" y="1556792"/>
            <a:ext cx="8604448" cy="3600400"/>
          </a:xfrm>
          <a:prstGeom prst="rect">
            <a:avLst/>
          </a:prstGeom>
        </p:spPr>
        <p:txBody>
          <a:bodyPr vert="horz" lIns="91440" tIns="45720" rIns="91440" bIns="45720" rtlCol="0">
            <a:normAutofit/>
          </a:bodyPr>
          <a:lstStyle/>
          <a:p>
            <a:pPr marL="800100" lvl="1" indent="-342900">
              <a:spcBef>
                <a:spcPct val="20000"/>
              </a:spcBef>
              <a:buSzPct val="100000"/>
              <a:buFont typeface="Arial" pitchFamily="34" charset="0"/>
              <a:buChar char="•"/>
              <a:defRPr/>
            </a:pPr>
            <a:r>
              <a:rPr lang="fr-FR" sz="2000" dirty="0" smtClean="0">
                <a:solidFill>
                  <a:schemeClr val="tx1">
                    <a:lumMod val="75000"/>
                    <a:lumOff val="25000"/>
                  </a:schemeClr>
                </a:solidFill>
              </a:rPr>
              <a:t>Facteur</a:t>
            </a:r>
            <a:r>
              <a:rPr lang="fr-FR" sz="2400" b="1" dirty="0" smtClean="0">
                <a:solidFill>
                  <a:srgbClr val="007033"/>
                </a:solidFill>
              </a:rPr>
              <a:t> d’adaptation </a:t>
            </a:r>
            <a:r>
              <a:rPr lang="fr-FR" sz="2000" dirty="0" smtClean="0">
                <a:solidFill>
                  <a:schemeClr val="tx1">
                    <a:lumMod val="75000"/>
                    <a:lumOff val="25000"/>
                  </a:schemeClr>
                </a:solidFill>
              </a:rPr>
              <a:t>aux changements globaux</a:t>
            </a:r>
          </a:p>
          <a:p>
            <a:pPr marL="800100" lvl="1" indent="-342900">
              <a:spcBef>
                <a:spcPct val="20000"/>
              </a:spcBef>
              <a:buSzPct val="100000"/>
              <a:buFont typeface="Arial" pitchFamily="34" charset="0"/>
              <a:buChar char="•"/>
              <a:defRPr/>
            </a:pPr>
            <a:r>
              <a:rPr lang="fr-FR" sz="2000" dirty="0" smtClean="0">
                <a:solidFill>
                  <a:schemeClr val="tx1">
                    <a:lumMod val="75000"/>
                    <a:lumOff val="25000"/>
                  </a:schemeClr>
                </a:solidFill>
              </a:rPr>
              <a:t>Facteur de </a:t>
            </a:r>
            <a:r>
              <a:rPr lang="fr-FR" sz="2400" b="1" dirty="0" smtClean="0">
                <a:solidFill>
                  <a:srgbClr val="007033"/>
                </a:solidFill>
              </a:rPr>
              <a:t>résilience</a:t>
            </a:r>
          </a:p>
          <a:p>
            <a:pPr marL="800100" lvl="1" indent="-342900">
              <a:spcBef>
                <a:spcPct val="20000"/>
              </a:spcBef>
              <a:buSzPct val="100000"/>
              <a:buFont typeface="Arial" pitchFamily="34" charset="0"/>
              <a:buChar char="•"/>
              <a:defRPr/>
            </a:pPr>
            <a:r>
              <a:rPr lang="fr-FR" sz="2000" dirty="0" smtClean="0">
                <a:solidFill>
                  <a:schemeClr val="tx1">
                    <a:lumMod val="75000"/>
                    <a:lumOff val="25000"/>
                  </a:schemeClr>
                </a:solidFill>
              </a:rPr>
              <a:t>Facteur d’influence de l’intensité des </a:t>
            </a:r>
            <a:r>
              <a:rPr lang="fr-FR" sz="2400" b="1" dirty="0" smtClean="0">
                <a:solidFill>
                  <a:srgbClr val="007033"/>
                </a:solidFill>
              </a:rPr>
              <a:t>processus écologiques </a:t>
            </a:r>
            <a:r>
              <a:rPr lang="fr-FR" sz="2000" dirty="0" smtClean="0">
                <a:solidFill>
                  <a:schemeClr val="tx1">
                    <a:lumMod val="75000"/>
                    <a:lumOff val="25000"/>
                  </a:schemeClr>
                </a:solidFill>
              </a:rPr>
              <a:t>(productivité, recyclage…)</a:t>
            </a:r>
          </a:p>
          <a:p>
            <a:pPr marL="800100" lvl="1" indent="-342900">
              <a:spcBef>
                <a:spcPct val="20000"/>
              </a:spcBef>
              <a:buSzPct val="100000"/>
              <a:buFont typeface="Arial" pitchFamily="34" charset="0"/>
              <a:buChar char="•"/>
              <a:defRPr/>
            </a:pPr>
            <a:r>
              <a:rPr lang="fr-FR" sz="2000" dirty="0" smtClean="0">
                <a:solidFill>
                  <a:schemeClr val="tx1">
                    <a:lumMod val="75000"/>
                    <a:lumOff val="25000"/>
                  </a:schemeClr>
                </a:solidFill>
              </a:rPr>
              <a:t>Caractère</a:t>
            </a:r>
            <a:r>
              <a:rPr lang="fr-FR" sz="2400" b="1" dirty="0" smtClean="0">
                <a:solidFill>
                  <a:srgbClr val="007033"/>
                </a:solidFill>
              </a:rPr>
              <a:t> emblématique</a:t>
            </a:r>
            <a:endParaRPr lang="fr-FR" sz="2000" dirty="0" smtClean="0">
              <a:solidFill>
                <a:schemeClr val="tx1">
                  <a:lumMod val="75000"/>
                  <a:lumOff val="25000"/>
                </a:schemeClr>
              </a:solidFill>
            </a:endParaRPr>
          </a:p>
        </p:txBody>
      </p:sp>
      <p:sp>
        <p:nvSpPr>
          <p:cNvPr id="11" name="Titre 10"/>
          <p:cNvSpPr>
            <a:spLocks noGrp="1"/>
          </p:cNvSpPr>
          <p:nvPr>
            <p:ph type="title"/>
          </p:nvPr>
        </p:nvSpPr>
        <p:spPr>
          <a:xfrm>
            <a:off x="1475656" y="-9236"/>
            <a:ext cx="7668344" cy="1350004"/>
          </a:xfrm>
        </p:spPr>
        <p:txBody>
          <a:bodyPr/>
          <a:lstStyle/>
          <a:p>
            <a:r>
              <a:rPr lang="fr-FR" sz="2400" dirty="0" smtClean="0"/>
              <a:t>Et inversement… </a:t>
            </a:r>
            <a:br>
              <a:rPr lang="fr-FR" sz="2400" dirty="0" smtClean="0"/>
            </a:br>
            <a:r>
              <a:rPr lang="fr-FR" sz="2400" dirty="0" smtClean="0"/>
              <a:t>la biodiversité, une chance pour la forêt  </a:t>
            </a:r>
            <a:endParaRPr lang="fr-FR" sz="2400" dirty="0"/>
          </a:p>
        </p:txBody>
      </p:sp>
      <p:sp>
        <p:nvSpPr>
          <p:cNvPr id="13" name="Espace réservé du texte 12"/>
          <p:cNvSpPr>
            <a:spLocks noGrp="1"/>
          </p:cNvSpPr>
          <p:nvPr>
            <p:ph type="body" sz="quarter" idx="13"/>
          </p:nvPr>
        </p:nvSpPr>
        <p:spPr/>
        <p:txBody>
          <a:bodyPr/>
          <a:lstStyle/>
          <a:p>
            <a:endParaRPr lang="fr-FR"/>
          </a:p>
        </p:txBody>
      </p:sp>
      <p:sp>
        <p:nvSpPr>
          <p:cNvPr id="22" name="Espace réservé du contenu 2"/>
          <p:cNvSpPr txBox="1">
            <a:spLocks/>
          </p:cNvSpPr>
          <p:nvPr/>
        </p:nvSpPr>
        <p:spPr>
          <a:xfrm>
            <a:off x="432048" y="5201816"/>
            <a:ext cx="7920880" cy="16561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Pct val="100000"/>
              <a:buFont typeface="Arial" pitchFamily="34" charset="0"/>
              <a:buChar char="•"/>
              <a:tabLst/>
              <a:defRPr/>
            </a:pPr>
            <a:endParaRPr kumimoji="0" lang="fr-FR"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14" name="Espace réservé du numéro de diapositive 13"/>
          <p:cNvSpPr>
            <a:spLocks noGrp="1"/>
          </p:cNvSpPr>
          <p:nvPr>
            <p:ph type="sldNum" sz="quarter" idx="12"/>
          </p:nvPr>
        </p:nvSpPr>
        <p:spPr/>
        <p:txBody>
          <a:bodyPr/>
          <a:lstStyle/>
          <a:p>
            <a:fld id="{678A195E-003E-43AC-8704-E463F62DCE31}" type="slidenum">
              <a:rPr lang="fr-FR" smtClean="0"/>
              <a:pPr/>
              <a:t>7</a:t>
            </a:fld>
            <a:endParaRPr lang="fr-FR"/>
          </a:p>
        </p:txBody>
      </p:sp>
      <p:sp>
        <p:nvSpPr>
          <p:cNvPr id="16" name="Espace réservé du pied de page 15"/>
          <p:cNvSpPr>
            <a:spLocks noGrp="1"/>
          </p:cNvSpPr>
          <p:nvPr>
            <p:ph type="ftr" sz="quarter" idx="11"/>
          </p:nvPr>
        </p:nvSpPr>
        <p:spPr>
          <a:xfrm>
            <a:off x="755576" y="6356350"/>
            <a:ext cx="6912768" cy="501650"/>
          </a:xfrm>
        </p:spPr>
        <p:txBody>
          <a:bodyPr/>
          <a:lstStyle/>
          <a:p>
            <a:r>
              <a:rPr lang="fr-FR" dirty="0" smtClean="0"/>
              <a:t>ECOFORUM XXV </a:t>
            </a:r>
          </a:p>
          <a:p>
            <a:r>
              <a:rPr lang="fr-FR" b="1" dirty="0" smtClean="0"/>
              <a:t>« La forêt : une chance pour la biodiversité ? »</a:t>
            </a:r>
            <a:endParaRPr lang="fr-FR" b="1" dirty="0"/>
          </a:p>
        </p:txBody>
      </p:sp>
      <p:grpSp>
        <p:nvGrpSpPr>
          <p:cNvPr id="2" name="Groupe 17"/>
          <p:cNvGrpSpPr/>
          <p:nvPr/>
        </p:nvGrpSpPr>
        <p:grpSpPr>
          <a:xfrm>
            <a:off x="3419872" y="4149080"/>
            <a:ext cx="5724128" cy="2117849"/>
            <a:chOff x="1584256" y="3573016"/>
            <a:chExt cx="5724128" cy="2117849"/>
          </a:xfrm>
        </p:grpSpPr>
        <p:pic>
          <p:nvPicPr>
            <p:cNvPr id="12" name="Image 11"/>
            <p:cNvPicPr/>
            <p:nvPr/>
          </p:nvPicPr>
          <p:blipFill>
            <a:blip r:embed="rId4" cstate="print"/>
            <a:srcRect/>
            <a:stretch>
              <a:fillRect/>
            </a:stretch>
          </p:blipFill>
          <p:spPr bwMode="auto">
            <a:xfrm>
              <a:off x="1584256" y="3573016"/>
              <a:ext cx="5724128" cy="1728192"/>
            </a:xfrm>
            <a:prstGeom prst="rect">
              <a:avLst/>
            </a:prstGeom>
            <a:noFill/>
            <a:ln w="9525">
              <a:noFill/>
              <a:round/>
              <a:headEnd/>
              <a:tailEnd/>
            </a:ln>
            <a:effectLst/>
          </p:spPr>
        </p:pic>
        <p:sp>
          <p:nvSpPr>
            <p:cNvPr id="17" name="ZoneTexte 16"/>
            <p:cNvSpPr txBox="1"/>
            <p:nvPr/>
          </p:nvSpPr>
          <p:spPr>
            <a:xfrm>
              <a:off x="3707904" y="5229200"/>
              <a:ext cx="2520280" cy="461665"/>
            </a:xfrm>
            <a:prstGeom prst="rect">
              <a:avLst/>
            </a:prstGeom>
            <a:noFill/>
          </p:spPr>
          <p:txBody>
            <a:bodyPr wrap="square" rtlCol="0">
              <a:spAutoFit/>
            </a:bodyPr>
            <a:lstStyle/>
            <a:p>
              <a:r>
                <a:rPr lang="fr-FR" sz="1200" i="1" dirty="0" err="1" smtClean="0"/>
                <a:t>Jingjing</a:t>
              </a:r>
              <a:r>
                <a:rPr lang="fr-FR" sz="1200" i="1" dirty="0" smtClean="0"/>
                <a:t> </a:t>
              </a:r>
              <a:r>
                <a:rPr lang="fr-FR" sz="1200" i="1" dirty="0" err="1" smtClean="0"/>
                <a:t>Liang</a:t>
              </a:r>
              <a:r>
                <a:rPr lang="fr-FR" sz="1200" i="1" dirty="0" smtClean="0"/>
                <a:t>  et al., 2016</a:t>
              </a:r>
              <a:endParaRPr lang="fr-FR" sz="1200" dirty="0" smtClean="0"/>
            </a:p>
            <a:p>
              <a:endParaRPr lang="fr-FR" sz="1200" dirty="0"/>
            </a:p>
          </p:txBody>
        </p:sp>
      </p:grpSp>
      <p:pic>
        <p:nvPicPr>
          <p:cNvPr id="21" name="Image 20" descr="bullfinch-male-2147015_1280.jpg"/>
          <p:cNvPicPr>
            <a:picLocks noChangeAspect="1"/>
          </p:cNvPicPr>
          <p:nvPr/>
        </p:nvPicPr>
        <p:blipFill>
          <a:blip r:embed="rId5" cstate="print"/>
          <a:srcRect l="33803" r="15492"/>
          <a:stretch>
            <a:fillRect/>
          </a:stretch>
        </p:blipFill>
        <p:spPr>
          <a:xfrm>
            <a:off x="179512" y="4149080"/>
            <a:ext cx="1296144" cy="1703496"/>
          </a:xfrm>
          <a:prstGeom prst="rect">
            <a:avLst/>
          </a:prstGeom>
        </p:spPr>
      </p:pic>
      <p:sp>
        <p:nvSpPr>
          <p:cNvPr id="18" name="Espace réservé de la date 14"/>
          <p:cNvSpPr>
            <a:spLocks noGrp="1"/>
          </p:cNvSpPr>
          <p:nvPr>
            <p:ph type="dt" sz="half" idx="10"/>
          </p:nvPr>
        </p:nvSpPr>
        <p:spPr>
          <a:xfrm>
            <a:off x="0" y="6453336"/>
            <a:ext cx="1259632" cy="404664"/>
          </a:xfrm>
        </p:spPr>
        <p:txBody>
          <a:bodyPr/>
          <a:lstStyle/>
          <a:p>
            <a:r>
              <a:rPr lang="fr-FR" dirty="0" smtClean="0"/>
              <a:t>Paris, INRA 01/10/2018</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e 17"/>
          <p:cNvGrpSpPr/>
          <p:nvPr/>
        </p:nvGrpSpPr>
        <p:grpSpPr>
          <a:xfrm>
            <a:off x="3419872" y="4149080"/>
            <a:ext cx="5724128" cy="2117849"/>
            <a:chOff x="1584256" y="3573016"/>
            <a:chExt cx="5724128" cy="2117849"/>
          </a:xfrm>
        </p:grpSpPr>
        <p:pic>
          <p:nvPicPr>
            <p:cNvPr id="26" name="Image 25"/>
            <p:cNvPicPr/>
            <p:nvPr/>
          </p:nvPicPr>
          <p:blipFill>
            <a:blip r:embed="rId3" cstate="print">
              <a:lum contrast="-22000"/>
            </a:blip>
            <a:srcRect/>
            <a:stretch>
              <a:fillRect/>
            </a:stretch>
          </p:blipFill>
          <p:spPr bwMode="auto">
            <a:xfrm>
              <a:off x="1584256" y="3573016"/>
              <a:ext cx="5724128" cy="1728192"/>
            </a:xfrm>
            <a:prstGeom prst="rect">
              <a:avLst/>
            </a:prstGeom>
            <a:solidFill>
              <a:schemeClr val="bg1">
                <a:lumMod val="75000"/>
              </a:schemeClr>
            </a:solidFill>
            <a:ln w="9525">
              <a:noFill/>
              <a:round/>
              <a:headEnd/>
              <a:tailEnd/>
            </a:ln>
            <a:effectLst/>
          </p:spPr>
        </p:pic>
        <p:sp>
          <p:nvSpPr>
            <p:cNvPr id="27" name="ZoneTexte 26"/>
            <p:cNvSpPr txBox="1"/>
            <p:nvPr/>
          </p:nvSpPr>
          <p:spPr>
            <a:xfrm>
              <a:off x="3707904" y="5229200"/>
              <a:ext cx="2520280" cy="461665"/>
            </a:xfrm>
            <a:prstGeom prst="rect">
              <a:avLst/>
            </a:prstGeom>
            <a:noFill/>
          </p:spPr>
          <p:txBody>
            <a:bodyPr wrap="square" rtlCol="0">
              <a:spAutoFit/>
            </a:bodyPr>
            <a:lstStyle/>
            <a:p>
              <a:r>
                <a:rPr lang="fr-FR" sz="1200" i="1" dirty="0" err="1" smtClean="0"/>
                <a:t>Jingjing</a:t>
              </a:r>
              <a:r>
                <a:rPr lang="fr-FR" sz="1200" i="1" dirty="0" smtClean="0"/>
                <a:t> </a:t>
              </a:r>
              <a:r>
                <a:rPr lang="fr-FR" sz="1200" i="1" dirty="0" err="1" smtClean="0"/>
                <a:t>Liang</a:t>
              </a:r>
              <a:r>
                <a:rPr lang="fr-FR" sz="1200" i="1" dirty="0" smtClean="0"/>
                <a:t>  et al., 2016</a:t>
              </a:r>
              <a:endParaRPr lang="fr-FR" sz="1200" dirty="0" smtClean="0"/>
            </a:p>
            <a:p>
              <a:endParaRPr lang="fr-FR" sz="1200" dirty="0"/>
            </a:p>
          </p:txBody>
        </p:sp>
      </p:grpSp>
      <p:pic>
        <p:nvPicPr>
          <p:cNvPr id="19" name="Image 20" descr="bando.jpg"/>
          <p:cNvPicPr>
            <a:picLocks noChangeAspect="1"/>
          </p:cNvPicPr>
          <p:nvPr/>
        </p:nvPicPr>
        <p:blipFill>
          <a:blip r:embed="rId4" cstate="print"/>
          <a:srcRect l="11309" r="72820"/>
          <a:stretch>
            <a:fillRect/>
          </a:stretch>
        </p:blipFill>
        <p:spPr bwMode="auto">
          <a:xfrm>
            <a:off x="1475656" y="4149080"/>
            <a:ext cx="2016224" cy="1728192"/>
          </a:xfrm>
          <a:prstGeom prst="rect">
            <a:avLst/>
          </a:prstGeom>
          <a:noFill/>
          <a:ln w="9525">
            <a:noFill/>
            <a:miter lim="800000"/>
            <a:headEnd/>
            <a:tailEnd/>
          </a:ln>
        </p:spPr>
      </p:pic>
      <p:sp>
        <p:nvSpPr>
          <p:cNvPr id="20" name="Espace réservé du contenu 2"/>
          <p:cNvSpPr txBox="1">
            <a:spLocks/>
          </p:cNvSpPr>
          <p:nvPr/>
        </p:nvSpPr>
        <p:spPr>
          <a:xfrm>
            <a:off x="539552" y="1556792"/>
            <a:ext cx="8604448" cy="3600400"/>
          </a:xfrm>
          <a:prstGeom prst="rect">
            <a:avLst/>
          </a:prstGeom>
        </p:spPr>
        <p:txBody>
          <a:bodyPr vert="horz" lIns="91440" tIns="45720" rIns="91440" bIns="45720" rtlCol="0">
            <a:normAutofit/>
          </a:bodyPr>
          <a:lstStyle/>
          <a:p>
            <a:pPr marL="800100" lvl="1" indent="-342900">
              <a:spcBef>
                <a:spcPct val="20000"/>
              </a:spcBef>
              <a:buSzPct val="100000"/>
              <a:buFont typeface="Arial" pitchFamily="34" charset="0"/>
              <a:buChar char="•"/>
              <a:defRPr/>
            </a:pPr>
            <a:r>
              <a:rPr lang="fr-FR" sz="2000" dirty="0" smtClean="0">
                <a:solidFill>
                  <a:schemeClr val="bg1">
                    <a:lumMod val="75000"/>
                  </a:schemeClr>
                </a:solidFill>
              </a:rPr>
              <a:t>Facteur</a:t>
            </a:r>
            <a:r>
              <a:rPr lang="fr-FR" sz="2400" b="1" dirty="0" smtClean="0">
                <a:solidFill>
                  <a:schemeClr val="bg1">
                    <a:lumMod val="75000"/>
                  </a:schemeClr>
                </a:solidFill>
              </a:rPr>
              <a:t> d’adaptation </a:t>
            </a:r>
            <a:r>
              <a:rPr lang="fr-FR" sz="2000" dirty="0" smtClean="0">
                <a:solidFill>
                  <a:schemeClr val="bg1">
                    <a:lumMod val="75000"/>
                  </a:schemeClr>
                </a:solidFill>
              </a:rPr>
              <a:t>aux changements globaux</a:t>
            </a:r>
          </a:p>
          <a:p>
            <a:pPr marL="800100" lvl="1" indent="-342900">
              <a:spcBef>
                <a:spcPct val="20000"/>
              </a:spcBef>
              <a:buSzPct val="100000"/>
              <a:buFont typeface="Arial" pitchFamily="34" charset="0"/>
              <a:buChar char="•"/>
              <a:defRPr/>
            </a:pPr>
            <a:r>
              <a:rPr lang="fr-FR" sz="2000" dirty="0" smtClean="0">
                <a:solidFill>
                  <a:schemeClr val="bg1">
                    <a:lumMod val="75000"/>
                  </a:schemeClr>
                </a:solidFill>
              </a:rPr>
              <a:t>Facteur de </a:t>
            </a:r>
            <a:r>
              <a:rPr lang="fr-FR" sz="2400" b="1" dirty="0" smtClean="0">
                <a:solidFill>
                  <a:schemeClr val="bg1">
                    <a:lumMod val="75000"/>
                  </a:schemeClr>
                </a:solidFill>
              </a:rPr>
              <a:t>résilience</a:t>
            </a:r>
          </a:p>
          <a:p>
            <a:pPr marL="800100" lvl="1" indent="-342900">
              <a:spcBef>
                <a:spcPct val="20000"/>
              </a:spcBef>
              <a:buSzPct val="100000"/>
              <a:buFont typeface="Arial" pitchFamily="34" charset="0"/>
              <a:buChar char="•"/>
              <a:defRPr/>
            </a:pPr>
            <a:r>
              <a:rPr lang="fr-FR" sz="2000" dirty="0" smtClean="0">
                <a:solidFill>
                  <a:schemeClr val="bg1">
                    <a:lumMod val="75000"/>
                  </a:schemeClr>
                </a:solidFill>
              </a:rPr>
              <a:t>Facteur d’influence de l’intensité des </a:t>
            </a:r>
            <a:r>
              <a:rPr lang="fr-FR" sz="2400" b="1" dirty="0" smtClean="0">
                <a:solidFill>
                  <a:schemeClr val="bg1">
                    <a:lumMod val="75000"/>
                  </a:schemeClr>
                </a:solidFill>
              </a:rPr>
              <a:t>processus écologiques </a:t>
            </a:r>
            <a:r>
              <a:rPr lang="fr-FR" sz="2000" dirty="0" smtClean="0">
                <a:solidFill>
                  <a:schemeClr val="bg1">
                    <a:lumMod val="75000"/>
                  </a:schemeClr>
                </a:solidFill>
              </a:rPr>
              <a:t>(productivité, recyclage…)</a:t>
            </a:r>
          </a:p>
          <a:p>
            <a:pPr marL="800100" lvl="1" indent="-342900">
              <a:spcBef>
                <a:spcPct val="20000"/>
              </a:spcBef>
              <a:buSzPct val="100000"/>
              <a:buFont typeface="Arial" pitchFamily="34" charset="0"/>
              <a:buChar char="•"/>
              <a:defRPr/>
            </a:pPr>
            <a:r>
              <a:rPr lang="fr-FR" sz="2000" dirty="0" smtClean="0">
                <a:solidFill>
                  <a:schemeClr val="bg1">
                    <a:lumMod val="75000"/>
                  </a:schemeClr>
                </a:solidFill>
              </a:rPr>
              <a:t>Caractère</a:t>
            </a:r>
            <a:r>
              <a:rPr lang="fr-FR" sz="2400" b="1" dirty="0" smtClean="0">
                <a:solidFill>
                  <a:schemeClr val="bg1">
                    <a:lumMod val="75000"/>
                  </a:schemeClr>
                </a:solidFill>
              </a:rPr>
              <a:t> </a:t>
            </a:r>
            <a:r>
              <a:rPr lang="fr-FR" sz="2400" b="1" dirty="0" smtClean="0">
                <a:solidFill>
                  <a:srgbClr val="007033"/>
                </a:solidFill>
              </a:rPr>
              <a:t>emblématique </a:t>
            </a:r>
            <a:r>
              <a:rPr lang="fr-FR" sz="2000" dirty="0" smtClean="0">
                <a:solidFill>
                  <a:schemeClr val="tx1">
                    <a:lumMod val="75000"/>
                    <a:lumOff val="25000"/>
                  </a:schemeClr>
                </a:solidFill>
              </a:rPr>
              <a:t>apprécié du public</a:t>
            </a:r>
          </a:p>
        </p:txBody>
      </p:sp>
      <p:sp>
        <p:nvSpPr>
          <p:cNvPr id="11" name="Titre 10"/>
          <p:cNvSpPr>
            <a:spLocks noGrp="1"/>
          </p:cNvSpPr>
          <p:nvPr>
            <p:ph type="title"/>
          </p:nvPr>
        </p:nvSpPr>
        <p:spPr>
          <a:xfrm>
            <a:off x="1475656" y="-9236"/>
            <a:ext cx="7668344" cy="1350004"/>
          </a:xfrm>
        </p:spPr>
        <p:txBody>
          <a:bodyPr/>
          <a:lstStyle/>
          <a:p>
            <a:r>
              <a:rPr lang="fr-FR" sz="2400" dirty="0" smtClean="0"/>
              <a:t>Et inversement… </a:t>
            </a:r>
            <a:br>
              <a:rPr lang="fr-FR" sz="2400" dirty="0" smtClean="0"/>
            </a:br>
            <a:r>
              <a:rPr lang="fr-FR" sz="2400" dirty="0" smtClean="0"/>
              <a:t>la biodiversité, une chance pour la forêt  </a:t>
            </a:r>
            <a:endParaRPr lang="fr-FR" sz="2400" dirty="0"/>
          </a:p>
        </p:txBody>
      </p:sp>
      <p:sp>
        <p:nvSpPr>
          <p:cNvPr id="13" name="Espace réservé du texte 12"/>
          <p:cNvSpPr>
            <a:spLocks noGrp="1"/>
          </p:cNvSpPr>
          <p:nvPr>
            <p:ph type="body" sz="quarter" idx="13"/>
          </p:nvPr>
        </p:nvSpPr>
        <p:spPr/>
        <p:txBody>
          <a:bodyPr/>
          <a:lstStyle/>
          <a:p>
            <a:endParaRPr lang="fr-FR"/>
          </a:p>
        </p:txBody>
      </p:sp>
      <p:sp>
        <p:nvSpPr>
          <p:cNvPr id="22" name="Espace réservé du contenu 2"/>
          <p:cNvSpPr txBox="1">
            <a:spLocks/>
          </p:cNvSpPr>
          <p:nvPr/>
        </p:nvSpPr>
        <p:spPr>
          <a:xfrm>
            <a:off x="432048" y="5201816"/>
            <a:ext cx="7920880" cy="16561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Pct val="100000"/>
              <a:buFont typeface="Arial" pitchFamily="34" charset="0"/>
              <a:buChar char="•"/>
              <a:tabLst/>
              <a:defRPr/>
            </a:pPr>
            <a:endParaRPr kumimoji="0" lang="fr-FR"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14" name="Espace réservé du numéro de diapositive 13"/>
          <p:cNvSpPr>
            <a:spLocks noGrp="1"/>
          </p:cNvSpPr>
          <p:nvPr>
            <p:ph type="sldNum" sz="quarter" idx="12"/>
          </p:nvPr>
        </p:nvSpPr>
        <p:spPr/>
        <p:txBody>
          <a:bodyPr/>
          <a:lstStyle/>
          <a:p>
            <a:fld id="{678A195E-003E-43AC-8704-E463F62DCE31}" type="slidenum">
              <a:rPr lang="fr-FR" smtClean="0"/>
              <a:pPr/>
              <a:t>8</a:t>
            </a:fld>
            <a:endParaRPr lang="fr-FR"/>
          </a:p>
        </p:txBody>
      </p:sp>
      <p:sp>
        <p:nvSpPr>
          <p:cNvPr id="16" name="Espace réservé du pied de page 15"/>
          <p:cNvSpPr>
            <a:spLocks noGrp="1"/>
          </p:cNvSpPr>
          <p:nvPr>
            <p:ph type="ftr" sz="quarter" idx="11"/>
          </p:nvPr>
        </p:nvSpPr>
        <p:spPr>
          <a:xfrm>
            <a:off x="755576" y="6356350"/>
            <a:ext cx="6912768" cy="501650"/>
          </a:xfrm>
        </p:spPr>
        <p:txBody>
          <a:bodyPr/>
          <a:lstStyle/>
          <a:p>
            <a:r>
              <a:rPr lang="fr-FR" dirty="0" smtClean="0"/>
              <a:t>ECOFORUM XXV </a:t>
            </a:r>
          </a:p>
          <a:p>
            <a:r>
              <a:rPr lang="fr-FR" b="1" dirty="0" smtClean="0"/>
              <a:t>« La forêt : une chance pour la biodiversité ? »</a:t>
            </a:r>
            <a:endParaRPr lang="fr-FR" b="1" dirty="0"/>
          </a:p>
        </p:txBody>
      </p:sp>
      <p:pic>
        <p:nvPicPr>
          <p:cNvPr id="21" name="Image 20" descr="bullfinch-male-2147015_1280.jpg"/>
          <p:cNvPicPr>
            <a:picLocks noChangeAspect="1"/>
          </p:cNvPicPr>
          <p:nvPr/>
        </p:nvPicPr>
        <p:blipFill>
          <a:blip r:embed="rId5" cstate="print"/>
          <a:srcRect l="33803" r="15492"/>
          <a:stretch>
            <a:fillRect/>
          </a:stretch>
        </p:blipFill>
        <p:spPr>
          <a:xfrm>
            <a:off x="179512" y="4149080"/>
            <a:ext cx="1296144" cy="1703496"/>
          </a:xfrm>
          <a:prstGeom prst="rect">
            <a:avLst/>
          </a:prstGeom>
        </p:spPr>
      </p:pic>
      <p:sp>
        <p:nvSpPr>
          <p:cNvPr id="18" name="Espace réservé de la date 14"/>
          <p:cNvSpPr>
            <a:spLocks noGrp="1"/>
          </p:cNvSpPr>
          <p:nvPr>
            <p:ph type="dt" sz="half" idx="10"/>
          </p:nvPr>
        </p:nvSpPr>
        <p:spPr>
          <a:xfrm>
            <a:off x="0" y="6453336"/>
            <a:ext cx="1259632" cy="404664"/>
          </a:xfrm>
        </p:spPr>
        <p:txBody>
          <a:bodyPr/>
          <a:lstStyle/>
          <a:p>
            <a:r>
              <a:rPr lang="fr-FR" dirty="0" smtClean="0"/>
              <a:t>Paris, INRA 01/10/2018</a:t>
            </a:r>
            <a:endParaRPr lang="fr-FR" dirty="0"/>
          </a:p>
        </p:txBody>
      </p:sp>
      <p:grpSp>
        <p:nvGrpSpPr>
          <p:cNvPr id="15" name="Groupe 14"/>
          <p:cNvGrpSpPr/>
          <p:nvPr/>
        </p:nvGrpSpPr>
        <p:grpSpPr>
          <a:xfrm>
            <a:off x="1763688" y="1340768"/>
            <a:ext cx="6213884" cy="4824536"/>
            <a:chOff x="1043608" y="1412776"/>
            <a:chExt cx="6429908" cy="4896544"/>
          </a:xfrm>
        </p:grpSpPr>
        <p:pic>
          <p:nvPicPr>
            <p:cNvPr id="23" name="Picture 2" descr="http://indicateurs-biodiversite.naturefrance.fr/sites/default/files/fichiers/images/indicateurs/snb-tmf-15-frb1_foret_reservoir_biodiversite1.jpg"/>
            <p:cNvPicPr>
              <a:picLocks noChangeAspect="1" noChangeArrowheads="1"/>
            </p:cNvPicPr>
            <p:nvPr/>
          </p:nvPicPr>
          <p:blipFill>
            <a:blip r:embed="rId6" cstate="print"/>
            <a:srcRect t="9231"/>
            <a:stretch>
              <a:fillRect/>
            </a:stretch>
          </p:blipFill>
          <p:spPr bwMode="auto">
            <a:xfrm>
              <a:off x="1043608" y="1412776"/>
              <a:ext cx="6429908" cy="4896544"/>
            </a:xfrm>
            <a:prstGeom prst="rect">
              <a:avLst/>
            </a:prstGeom>
            <a:noFill/>
            <a:ln w="25400">
              <a:solidFill>
                <a:srgbClr val="000000"/>
              </a:solidFill>
            </a:ln>
          </p:spPr>
        </p:pic>
        <p:sp>
          <p:nvSpPr>
            <p:cNvPr id="24" name="Espace réservé du contenu 2"/>
            <p:cNvSpPr txBox="1">
              <a:spLocks/>
            </p:cNvSpPr>
            <p:nvPr/>
          </p:nvSpPr>
          <p:spPr>
            <a:xfrm>
              <a:off x="2339752" y="1772816"/>
              <a:ext cx="4320480" cy="792088"/>
            </a:xfrm>
            <a:prstGeom prst="rect">
              <a:avLst/>
            </a:prstGeom>
            <a:solidFill>
              <a:schemeClr val="bg1"/>
            </a:solidFill>
            <a:ln w="25400">
              <a:solidFill>
                <a:srgbClr val="000000"/>
              </a:solidFill>
            </a:ln>
          </p:spPr>
          <p:txBody>
            <a:bodyPr vert="horz" lIns="91440" tIns="45720" rIns="91440" bIns="45720" rtlCol="0">
              <a:normAutofit/>
            </a:bodyPr>
            <a:lstStyle/>
            <a:p>
              <a:pPr marL="0" lvl="1" algn="ctr">
                <a:spcBef>
                  <a:spcPct val="20000"/>
                </a:spcBef>
                <a:buSzPct val="100000"/>
                <a:defRPr/>
              </a:pPr>
              <a:r>
                <a:rPr lang="fr-FR" sz="2000" dirty="0" smtClean="0">
                  <a:latin typeface="Cambria" pitchFamily="18" charset="0"/>
                  <a:ea typeface="Cambria" pitchFamily="18" charset="0"/>
                </a:rPr>
                <a:t>59 % des français définissent la forêt comme un réservoir de biodiversité</a:t>
              </a:r>
            </a:p>
            <a:p>
              <a:pPr marL="800100" lvl="1" indent="-342900">
                <a:spcBef>
                  <a:spcPct val="20000"/>
                </a:spcBef>
                <a:buSzPct val="100000"/>
                <a:defRPr/>
              </a:pPr>
              <a:endParaRPr lang="fr-FR" sz="2000" dirty="0" smtClean="0"/>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Ecofor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cofor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EcoforV5</Template>
  <TotalTime>919</TotalTime>
  <Words>1282</Words>
  <Application>Microsoft Office PowerPoint</Application>
  <PresentationFormat>Affichage à l'écran (4:3)</PresentationFormat>
  <Paragraphs>161</Paragraphs>
  <Slides>8</Slides>
  <Notes>8</Notes>
  <HiddenSlides>0</HiddenSlides>
  <MMClips>0</MMClips>
  <ScaleCrop>false</ScaleCrop>
  <HeadingPairs>
    <vt:vector size="4" baseType="variant">
      <vt:variant>
        <vt:lpstr>Thème</vt:lpstr>
      </vt:variant>
      <vt:variant>
        <vt:i4>2</vt:i4>
      </vt:variant>
      <vt:variant>
        <vt:lpstr>Titres des diapositives</vt:lpstr>
      </vt:variant>
      <vt:variant>
        <vt:i4>8</vt:i4>
      </vt:variant>
    </vt:vector>
  </HeadingPairs>
  <TitlesOfParts>
    <vt:vector size="10" baseType="lpstr">
      <vt:lpstr>EcoforV5</vt:lpstr>
      <vt:lpstr>EcoforV2</vt:lpstr>
      <vt:lpstr>La biodiversité :  une complexité et une ampleur exceptionnelles</vt:lpstr>
      <vt:lpstr>La biodiversité :  Un rôle fondamental vis-à-vis des sociétés humaines</vt:lpstr>
      <vt:lpstr>Vers la sixième extinction ?</vt:lpstr>
      <vt:lpstr>La forêt : une chance pour la biodiversité ?</vt:lpstr>
      <vt:lpstr>La forêt : une chance pour la biodiversité ?</vt:lpstr>
      <vt:lpstr>La forêt : une chance pour la biodiversité ?</vt:lpstr>
      <vt:lpstr>Et inversement…  la biodiversité, une chance pour la forêt  </vt:lpstr>
      <vt:lpstr>Et inversement…  la biodiversité, une chance pour la forêt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ECOFORUM XXV</dc:title>
  <dc:creator>Amm</dc:creator>
  <cp:lastModifiedBy>utilisateur</cp:lastModifiedBy>
  <cp:revision>44</cp:revision>
  <dcterms:created xsi:type="dcterms:W3CDTF">2018-09-19T12:50:04Z</dcterms:created>
  <dcterms:modified xsi:type="dcterms:W3CDTF">2018-10-01T08:24:31Z</dcterms:modified>
</cp:coreProperties>
</file>