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3" r:id="rId3"/>
    <p:sldMasterId id="2147483667" r:id="rId4"/>
  </p:sldMasterIdLst>
  <p:notesMasterIdLst>
    <p:notesMasterId r:id="rId18"/>
  </p:notesMasterIdLst>
  <p:handoutMasterIdLst>
    <p:handoutMasterId r:id="rId19"/>
  </p:handoutMasterIdLst>
  <p:sldIdLst>
    <p:sldId id="256" r:id="rId5"/>
    <p:sldId id="352" r:id="rId6"/>
    <p:sldId id="363" r:id="rId7"/>
    <p:sldId id="361" r:id="rId8"/>
    <p:sldId id="359" r:id="rId9"/>
    <p:sldId id="354" r:id="rId10"/>
    <p:sldId id="355" r:id="rId11"/>
    <p:sldId id="364" r:id="rId12"/>
    <p:sldId id="357" r:id="rId13"/>
    <p:sldId id="358" r:id="rId14"/>
    <p:sldId id="360" r:id="rId15"/>
    <p:sldId id="365" r:id="rId16"/>
    <p:sldId id="366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  <a:srgbClr val="FF0909"/>
    <a:srgbClr val="FF0000"/>
    <a:srgbClr val="FFFF99"/>
    <a:srgbClr val="FFCC66"/>
    <a:srgbClr val="008373"/>
    <a:srgbClr val="002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73" autoAdjust="0"/>
    <p:restoredTop sz="91186" autoAdjust="0"/>
  </p:normalViewPr>
  <p:slideViewPr>
    <p:cSldViewPr>
      <p:cViewPr>
        <p:scale>
          <a:sx n="70" d="100"/>
          <a:sy n="70" d="100"/>
        </p:scale>
        <p:origin x="-12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0D07E-C9E7-448E-B7FF-C4FF177F2293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EC2E3-FC58-4434-A5F5-5496A6BD8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661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DD21B13-3863-4D6A-9F48-52F186D382EF}" type="datetimeFigureOut">
              <a:rPr lang="fr-FR"/>
              <a:pPr>
                <a:defRPr/>
              </a:pPr>
              <a:t>29/01/2016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AAC36E9A-384D-4FCA-ACBF-A993FFBEA4F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6750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C36E9A-384D-4FCA-ACBF-A993FFBEA4FF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975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b="1">
                <a:solidFill>
                  <a:srgbClr val="002F63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>
                <a:solidFill>
                  <a:srgbClr val="002F63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006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333375"/>
            <a:ext cx="11144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11" descr="03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37288"/>
            <a:ext cx="7493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002F63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2F6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667625" y="6408738"/>
            <a:ext cx="1270000" cy="365125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7B4A5392-7046-4403-A2ED-6552B77C5F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06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 txBox="1">
            <a:spLocks/>
          </p:cNvSpPr>
          <p:nvPr userDrawn="1"/>
        </p:nvSpPr>
        <p:spPr>
          <a:xfrm>
            <a:off x="1260474" y="6372942"/>
            <a:ext cx="3095502" cy="365125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fr-FR" sz="1100" dirty="0" smtClean="0"/>
              <a:t>Mobile Flip Brussels, 15/06/2015</a:t>
            </a:r>
            <a:endParaRPr lang="fr-FR" sz="11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rgbClr val="002F63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·"/>
              <a:defRPr sz="2200" b="1">
                <a:solidFill>
                  <a:srgbClr val="002F63"/>
                </a:solidFill>
              </a:defRPr>
            </a:lvl1pPr>
            <a:lvl2pPr>
              <a:defRPr sz="2000"/>
            </a:lvl2pPr>
            <a:lvl3pPr marL="1143000" indent="-228600">
              <a:buFont typeface="Wingdings" panose="05000000000000000000" pitchFamily="2" charset="2"/>
              <a:buChar char="§"/>
              <a:defRPr sz="1800"/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F6614-C48C-4024-99C7-62E00D24FD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942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03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37288"/>
            <a:ext cx="7493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002F63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2F63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740650" y="6408738"/>
            <a:ext cx="127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708CA-B9CF-425A-92B8-48E8ABC1F7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36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rgbClr val="002F63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·"/>
              <a:defRPr sz="2400" b="1">
                <a:solidFill>
                  <a:srgbClr val="002F63"/>
                </a:solidFill>
                <a:latin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</a:defRPr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F308D-835B-446D-974E-89426CB3197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717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18311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rgbClr val="002F63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017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pic>
        <p:nvPicPr>
          <p:cNvPr id="102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188913"/>
            <a:ext cx="8355012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ce réservé du texte 9"/>
          <p:cNvSpPr txBox="1">
            <a:spLocks/>
          </p:cNvSpPr>
          <p:nvPr/>
        </p:nvSpPr>
        <p:spPr>
          <a:xfrm>
            <a:off x="2484438" y="6335713"/>
            <a:ext cx="4175125" cy="431800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>
                <a:solidFill>
                  <a:srgbClr val="002F63"/>
                </a:solidFill>
              </a:rPr>
              <a:t>Institut Technologique FCBA : Forêt, Cellulose, Bois - construction, Ameublement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740650" y="640873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39F87A6-D6A3-48DE-9DA6-71DB32F1901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2051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333375"/>
            <a:ext cx="11144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 9" descr="03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37288"/>
            <a:ext cx="7493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10"/>
          <p:cNvSpPr txBox="1">
            <a:spLocks/>
          </p:cNvSpPr>
          <p:nvPr/>
        </p:nvSpPr>
        <p:spPr>
          <a:xfrm>
            <a:off x="4427538" y="6367463"/>
            <a:ext cx="611187" cy="287337"/>
          </a:xfrm>
          <a:prstGeom prst="rect">
            <a:avLst/>
          </a:prstGeom>
        </p:spPr>
        <p:txBody>
          <a:bodyPr anchor="b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r-FR" dirty="0" smtClean="0"/>
              <a:t>© FCBA </a:t>
            </a:r>
          </a:p>
        </p:txBody>
      </p:sp>
      <p:sp>
        <p:nvSpPr>
          <p:cNvPr id="9" name="Espace réservé du numéro de diapositive 5"/>
          <p:cNvSpPr txBox="1">
            <a:spLocks/>
          </p:cNvSpPr>
          <p:nvPr/>
        </p:nvSpPr>
        <p:spPr>
          <a:xfrm>
            <a:off x="1219200" y="7605464"/>
            <a:ext cx="1162050" cy="365125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fr-FR" dirty="0" smtClean="0"/>
              <a:t>Mobile Flip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740650" y="6408738"/>
            <a:ext cx="123348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F7E6759-98B8-48AD-AF70-D12F9745073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3075" name="Image 6" descr="03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37288"/>
            <a:ext cx="7493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contenu 10"/>
          <p:cNvSpPr txBox="1">
            <a:spLocks/>
          </p:cNvSpPr>
          <p:nvPr/>
        </p:nvSpPr>
        <p:spPr>
          <a:xfrm>
            <a:off x="4427538" y="6367463"/>
            <a:ext cx="611187" cy="287337"/>
          </a:xfrm>
          <a:prstGeom prst="rect">
            <a:avLst/>
          </a:prstGeom>
        </p:spPr>
        <p:txBody>
          <a:bodyPr anchor="b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r-FR" dirty="0" smtClean="0"/>
              <a:t>© FCBA </a:t>
            </a:r>
          </a:p>
        </p:txBody>
      </p:sp>
      <p:sp>
        <p:nvSpPr>
          <p:cNvPr id="7" name="Espace réservé du numéro de diapositive 5"/>
          <p:cNvSpPr txBox="1">
            <a:spLocks/>
          </p:cNvSpPr>
          <p:nvPr/>
        </p:nvSpPr>
        <p:spPr>
          <a:xfrm>
            <a:off x="1260475" y="6408738"/>
            <a:ext cx="1162050" cy="365125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fr-FR" dirty="0" smtClean="0"/>
              <a:t>Mobile Flip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6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188913"/>
            <a:ext cx="8355012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contenu 5"/>
          <p:cNvSpPr txBox="1">
            <a:spLocks/>
          </p:cNvSpPr>
          <p:nvPr/>
        </p:nvSpPr>
        <p:spPr>
          <a:xfrm>
            <a:off x="2482850" y="6335713"/>
            <a:ext cx="4178300" cy="431800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>
                <a:solidFill>
                  <a:srgbClr val="002F63"/>
                </a:solidFill>
              </a:rPr>
              <a:t>Institut Technologique FCBA : Forêt, Cellulose, Bois - construction, Ameublement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ctrTitle"/>
          </p:nvPr>
        </p:nvSpPr>
        <p:spPr>
          <a:xfrm>
            <a:off x="1583890" y="3789040"/>
            <a:ext cx="6120681" cy="617930"/>
          </a:xfrm>
        </p:spPr>
        <p:txBody>
          <a:bodyPr/>
          <a:lstStyle/>
          <a:p>
            <a:pPr eaLnBrk="1" hangingPunct="1"/>
            <a:r>
              <a:rPr lang="fr-FR" altLang="fr-FR" sz="2000" dirty="0" smtClean="0"/>
              <a:t>Regards croisés sur les valeurs de la forêt</a:t>
            </a:r>
          </a:p>
        </p:txBody>
      </p:sp>
      <p:sp>
        <p:nvSpPr>
          <p:cNvPr id="9219" name="ZoneTexte 4"/>
          <p:cNvSpPr txBox="1">
            <a:spLocks noChangeArrowheads="1"/>
          </p:cNvSpPr>
          <p:nvPr/>
        </p:nvSpPr>
        <p:spPr bwMode="auto">
          <a:xfrm>
            <a:off x="309414" y="5776119"/>
            <a:ext cx="31543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1600" dirty="0">
                <a:latin typeface="Arial" pitchFamily="34" charset="0"/>
              </a:rPr>
              <a:t>FCBA  </a:t>
            </a:r>
            <a:r>
              <a:rPr lang="fr-FR" altLang="fr-FR" sz="1600" dirty="0" smtClean="0">
                <a:latin typeface="Arial" pitchFamily="34" charset="0"/>
              </a:rPr>
              <a:t>: Alain Thivolle-Cazat, 	Timothée Morin </a:t>
            </a:r>
            <a:endParaRPr lang="fr-FR" altLang="fr-FR" sz="1600" dirty="0">
              <a:latin typeface="Arial" pitchFamily="34" charset="0"/>
            </a:endParaRPr>
          </a:p>
          <a:p>
            <a:pPr eaLnBrk="1" hangingPunct="1"/>
            <a:endParaRPr lang="fr-FR" altLang="fr-FR" sz="1600" dirty="0">
              <a:latin typeface="Arial" pitchFamily="34" charset="0"/>
            </a:endParaRPr>
          </a:p>
        </p:txBody>
      </p:sp>
      <p:sp>
        <p:nvSpPr>
          <p:cNvPr id="9220" name="Titre 1"/>
          <p:cNvSpPr txBox="1">
            <a:spLocks/>
          </p:cNvSpPr>
          <p:nvPr/>
        </p:nvSpPr>
        <p:spPr bwMode="auto">
          <a:xfrm>
            <a:off x="395288" y="2277269"/>
            <a:ext cx="84978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altLang="fr-FR" sz="2800" b="1" dirty="0" smtClean="0">
                <a:solidFill>
                  <a:srgbClr val="002F63"/>
                </a:solidFill>
                <a:latin typeface="Arial" pitchFamily="34" charset="0"/>
              </a:rPr>
              <a:t>Un modèle pour estimer </a:t>
            </a:r>
          </a:p>
          <a:p>
            <a:pPr algn="ctr" eaLnBrk="1" hangingPunct="1"/>
            <a:r>
              <a:rPr lang="fr-FR" altLang="fr-FR" sz="2800" b="1" dirty="0" smtClean="0">
                <a:solidFill>
                  <a:srgbClr val="002F63"/>
                </a:solidFill>
                <a:latin typeface="Arial" pitchFamily="34" charset="0"/>
              </a:rPr>
              <a:t>la probabilité de récolte des propriétaires</a:t>
            </a:r>
            <a:endParaRPr lang="fr-FR" altLang="fr-FR" sz="2800" b="1" dirty="0">
              <a:solidFill>
                <a:srgbClr val="002F63"/>
              </a:solidFill>
              <a:latin typeface="Arial" pitchFamily="34" charset="0"/>
            </a:endParaRP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7568624" y="5795963"/>
            <a:ext cx="15128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fr-FR" altLang="fr-FR" sz="1600" dirty="0" smtClean="0">
                <a:latin typeface="Arial" pitchFamily="34" charset="0"/>
              </a:rPr>
              <a:t>29/01/2016</a:t>
            </a:r>
            <a:endParaRPr lang="fr-FR" altLang="fr-FR" sz="1600" dirty="0">
              <a:latin typeface="Arial" pitchFamily="34" charset="0"/>
            </a:endParaRPr>
          </a:p>
          <a:p>
            <a:pPr algn="r" eaLnBrk="1" hangingPunct="1"/>
            <a:endParaRPr lang="fr-FR" altLang="fr-FR" sz="16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</a:t>
            </a:r>
            <a:br>
              <a:rPr lang="fr-FR" dirty="0" smtClean="0"/>
            </a:br>
            <a:r>
              <a:rPr lang="fr-FR" dirty="0" smtClean="0"/>
              <a:t>Modélisation de la probabilité de récolte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</p:spPr>
            <p:txBody>
              <a:bodyPr/>
              <a:lstStyle/>
              <a:p>
                <a:r>
                  <a:rPr lang="fr-FR" dirty="0" smtClean="0"/>
                  <a:t>Echantillon de </a:t>
                </a:r>
                <a:r>
                  <a:rPr lang="fr-FR" dirty="0" smtClean="0"/>
                  <a:t>5450 </a:t>
                </a:r>
                <a:r>
                  <a:rPr lang="fr-FR" dirty="0" smtClean="0"/>
                  <a:t>propriétaires</a:t>
                </a:r>
              </a:p>
              <a:p>
                <a:r>
                  <a:rPr lang="fr-FR" dirty="0" smtClean="0"/>
                  <a:t>Modélisation sur </a:t>
                </a:r>
                <a:r>
                  <a:rPr lang="fr-FR" dirty="0" smtClean="0"/>
                  <a:t>3837 propriétaires </a:t>
                </a:r>
                <a:r>
                  <a:rPr lang="fr-FR" dirty="0" smtClean="0"/>
                  <a:t>de l’échantillon des propriétaires interrogés dans l’enquête</a:t>
                </a:r>
              </a:p>
              <a:p>
                <a:r>
                  <a:rPr lang="fr-FR" dirty="0" smtClean="0"/>
                  <a:t>Le </a:t>
                </a:r>
                <a:r>
                  <a:rPr lang="fr-FR" dirty="0" smtClean="0"/>
                  <a:t>reste </a:t>
                </a:r>
                <a:r>
                  <a:rPr lang="fr-FR" dirty="0" smtClean="0"/>
                  <a:t>est destiné à constituer un échantillon de validation du modèle;</a:t>
                </a:r>
              </a:p>
              <a:p>
                <a:r>
                  <a:rPr lang="fr-FR" dirty="0" smtClean="0"/>
                  <a:t>Variables explicatives SSP finalement utilisées (contribution significative au modèle) : taille de la </a:t>
                </a:r>
                <a:r>
                  <a:rPr lang="fr-FR" dirty="0" smtClean="0"/>
                  <a:t>propriété, GRECO ; </a:t>
                </a:r>
                <a:endParaRPr lang="fr-FR" dirty="0" smtClean="0"/>
              </a:p>
              <a:p>
                <a:endParaRPr lang="fr-FR" dirty="0"/>
              </a:p>
              <a:p>
                <a:r>
                  <a:rPr lang="fr-FR" dirty="0" smtClean="0"/>
                  <a:t>Equation de la forme : </a:t>
                </a:r>
              </a:p>
              <a:p>
                <a:pPr marL="531813" indent="0">
                  <a:buNone/>
                </a:pPr>
                <a:r>
                  <a:rPr lang="fr-FR" dirty="0"/>
                  <a:t>Prob de coupe = </a:t>
                </a:r>
                <a:r>
                  <a:rPr lang="fr-FR" sz="1600" dirty="0" err="1"/>
                  <a:t>Cste</a:t>
                </a:r>
                <a:r>
                  <a:rPr lang="fr-FR" sz="1600" dirty="0"/>
                  <a:t> </a:t>
                </a:r>
                <a:r>
                  <a:rPr lang="fr-FR" dirty="0"/>
                  <a:t>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fr-FR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fr-FR" sz="2000" i="1">
                            <a:latin typeface="Cambria Math"/>
                          </a:rPr>
                          <m:t>𝑽</m:t>
                        </m:r>
                        <m:r>
                          <a:rPr lang="fr-FR" sz="2000" i="1">
                            <a:latin typeface="Cambria Math"/>
                          </a:rPr>
                          <m:t>𝒂𝒓</m:t>
                        </m:r>
                        <m:r>
                          <a:rPr lang="fr-FR" sz="2000" i="1" baseline="-25000">
                            <a:latin typeface="Cambria Math"/>
                          </a:rPr>
                          <m:t>𝒊</m:t>
                        </m:r>
                        <m:r>
                          <a:rPr lang="fr-FR" sz="2000" i="1">
                            <a:latin typeface="Cambria Math"/>
                          </a:rPr>
                          <m:t>=</m:t>
                        </m:r>
                        <m:r>
                          <a:rPr lang="fr-FR" sz="2000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fr-FR" sz="2000" i="1">
                            <a:latin typeface="Cambria Math"/>
                          </a:rPr>
                          <m:t>𝑽𝒂𝒓</m:t>
                        </m:r>
                        <m:r>
                          <a:rPr lang="fr-FR" sz="2000" i="1" baseline="-25000">
                            <a:latin typeface="Cambria Math"/>
                          </a:rPr>
                          <m:t>𝒊</m:t>
                        </m:r>
                        <m:r>
                          <a:rPr lang="fr-FR" sz="2000" i="1">
                            <a:latin typeface="Cambria Math"/>
                          </a:rPr>
                          <m:t>= </m:t>
                        </m:r>
                        <m:r>
                          <a:rPr lang="fr-FR" sz="2000" i="1">
                            <a:latin typeface="Cambria Math"/>
                          </a:rPr>
                          <m:t>𝒏</m:t>
                        </m:r>
                      </m:sup>
                      <m:e/>
                    </m:nary>
                    <m:nary>
                      <m:naryPr>
                        <m:chr m:val="∑"/>
                        <m:limLoc m:val="subSup"/>
                        <m:ctrlPr>
                          <a:rPr lang="fr-FR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fr-FR" sz="2000" i="1">
                            <a:latin typeface="Cambria Math"/>
                          </a:rPr>
                          <m:t>𝑴</m:t>
                        </m:r>
                        <m:r>
                          <a:rPr lang="fr-FR" sz="2000" i="1">
                            <a:latin typeface="Cambria Math"/>
                          </a:rPr>
                          <m:t>𝒐𝒅</m:t>
                        </m:r>
                        <m:r>
                          <a:rPr lang="fr-FR" sz="2000" i="1" baseline="-25000">
                            <a:latin typeface="Cambria Math"/>
                          </a:rPr>
                          <m:t>𝒋</m:t>
                        </m:r>
                        <m:r>
                          <a:rPr lang="fr-FR" sz="2000" i="1">
                            <a:latin typeface="Cambria Math"/>
                          </a:rPr>
                          <m:t>=</m:t>
                        </m:r>
                        <m:r>
                          <a:rPr lang="fr-FR" sz="2000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fr-FR" sz="2000" i="1">
                            <a:latin typeface="Cambria Math"/>
                          </a:rPr>
                          <m:t>𝑴𝒐𝒅</m:t>
                        </m:r>
                        <m:r>
                          <a:rPr lang="fr-FR" sz="2000" i="1" baseline="-25000">
                            <a:latin typeface="Cambria Math"/>
                          </a:rPr>
                          <m:t>𝒋</m:t>
                        </m:r>
                        <m:r>
                          <a:rPr lang="fr-FR" sz="2000" i="1">
                            <a:latin typeface="Cambria Math"/>
                          </a:rPr>
                          <m:t>=</m:t>
                        </m:r>
                        <m:r>
                          <a:rPr lang="fr-FR" sz="2000" i="1">
                            <a:latin typeface="Cambria Math"/>
                          </a:rPr>
                          <m:t>𝒎</m:t>
                        </m:r>
                      </m:sup>
                      <m:e>
                        <m:r>
                          <a:rPr lang="fr-FR" sz="2000" i="1">
                            <a:latin typeface="Cambria Math"/>
                          </a:rPr>
                          <m:t>𝑪𝒐𝒆𝒇𝒇</m:t>
                        </m:r>
                        <m:r>
                          <a:rPr lang="fr-FR" sz="2000" i="1" baseline="-25000">
                            <a:latin typeface="Cambria Math"/>
                          </a:rPr>
                          <m:t>𝒊𝒋</m:t>
                        </m:r>
                        <m:r>
                          <a:rPr lang="fr-FR" sz="2000" i="1">
                            <a:latin typeface="Cambria Math"/>
                          </a:rPr>
                          <m:t>∗</m:t>
                        </m:r>
                        <m:r>
                          <a:rPr lang="fr-FR" sz="2000" i="1">
                            <a:latin typeface="Cambria Math"/>
                          </a:rPr>
                          <m:t>𝑴𝒐𝒅𝒊𝒋</m:t>
                        </m:r>
                      </m:e>
                    </m:nary>
                  </m:oMath>
                </a14:m>
                <a:endParaRPr lang="fr-FR" dirty="0" smtClean="0"/>
              </a:p>
              <a:p>
                <a:endParaRPr lang="fr-FR" dirty="0" smtClean="0"/>
              </a:p>
              <a:p>
                <a:endParaRPr lang="fr-FR" dirty="0"/>
              </a:p>
              <a:p>
                <a:endParaRPr lang="fr-FR" dirty="0" smtClean="0"/>
              </a:p>
              <a:p>
                <a:endParaRPr lang="fr-FR" dirty="0"/>
              </a:p>
              <a:p>
                <a:endParaRPr lang="fr-FR" dirty="0"/>
              </a:p>
              <a:p>
                <a14:m>
                  <m:oMath xmlns:m="http://schemas.openxmlformats.org/officeDocument/2006/math">
                    <m:r>
                      <a:rPr lang="fr-FR" sz="2400" b="1" i="1" smtClean="0">
                        <a:latin typeface="Cambria Math"/>
                      </a:rPr>
                      <m:t>𝑪𝒔𝒕𝒆</m:t>
                    </m:r>
                    <m:r>
                      <a:rPr lang="fr-FR" sz="2400" b="1" i="1" smtClean="0">
                        <a:latin typeface="Cambria Math"/>
                      </a:rPr>
                      <m:t> + </m:t>
                    </m:r>
                    <m:nary>
                      <m:naryPr>
                        <m:chr m:val="∑"/>
                        <m:supHide m:val="on"/>
                        <m:ctrlPr>
                          <a:rPr lang="fr-FR" sz="2400" i="1" smtClean="0">
                            <a:latin typeface="Cambria Math"/>
                          </a:rPr>
                        </m:ctrlPr>
                      </m:naryPr>
                      <m:sub>
                        <m:eqArr>
                          <m:eqArrPr>
                            <m:ctrlPr>
                              <a:rPr lang="fr-FR" sz="240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fr-FR" sz="2400" b="1" i="1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fr-FR" sz="2400" i="1" smtClean="0">
                                <a:latin typeface="Cambria Math"/>
                              </a:rPr>
                              <m:t>≤</m:t>
                            </m:r>
                            <m:r>
                              <a:rPr lang="fr-FR" sz="2400" b="1" i="1" smtClean="0">
                                <a:latin typeface="Cambria Math"/>
                              </a:rPr>
                              <m:t>𝑴𝒐𝒅𝒂𝒍𝒊𝒕</m:t>
                            </m:r>
                            <m:r>
                              <a:rPr lang="fr-FR" sz="2400" b="1" i="1" smtClean="0">
                                <a:latin typeface="Cambria Math"/>
                              </a:rPr>
                              <m:t>é</m:t>
                            </m:r>
                            <m:r>
                              <a:rPr lang="fr-FR" sz="2400" b="1" i="1" baseline="-25000" smtClean="0">
                                <a:latin typeface="Cambria Math"/>
                              </a:rPr>
                              <m:t>𝒋</m:t>
                            </m:r>
                            <m:r>
                              <a:rPr lang="fr-FR" sz="2400" i="1" smtClean="0">
                                <a:latin typeface="Cambria Math"/>
                              </a:rPr>
                              <m:t>≤</m:t>
                            </m:r>
                            <m:r>
                              <a:rPr lang="fr-FR" sz="2400" i="1" smtClean="0">
                                <a:latin typeface="Cambria Math"/>
                              </a:rPr>
                              <m:t>𝑚</m:t>
                            </m:r>
                          </m:e>
                          <m:e>
                            <m:r>
                              <a:rPr lang="fr-FR" sz="2400" b="1" i="1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fr-FR" sz="2400" i="1" smtClean="0">
                                <a:latin typeface="Cambria Math"/>
                              </a:rPr>
                              <m:t>&lt;</m:t>
                            </m:r>
                            <m:r>
                              <a:rPr lang="fr-FR" sz="2400" b="1" i="1" smtClean="0">
                                <a:latin typeface="Cambria Math"/>
                              </a:rPr>
                              <m:t>𝑽𝒂𝒓𝒊𝒂𝒃𝒍𝒆</m:t>
                            </m:r>
                            <m:r>
                              <a:rPr lang="fr-FR" sz="2400" b="1" i="1" baseline="-25000" smtClean="0">
                                <a:latin typeface="Cambria Math"/>
                              </a:rPr>
                              <m:t>𝒊</m:t>
                            </m:r>
                            <m:r>
                              <a:rPr lang="fr-FR" sz="2400" i="1" smtClean="0">
                                <a:latin typeface="Cambria Math"/>
                              </a:rPr>
                              <m:t>&lt;</m:t>
                            </m:r>
                            <m:r>
                              <a:rPr lang="fr-FR" sz="2400" i="1" smtClean="0">
                                <a:latin typeface="Cambria Math"/>
                              </a:rPr>
                              <m:t>𝑛</m:t>
                            </m:r>
                          </m:e>
                        </m:eqArr>
                      </m:sub>
                      <m:sup/>
                      <m:e>
                        <m:r>
                          <a:rPr lang="fr-FR" sz="2400" b="1" i="1" smtClean="0">
                            <a:latin typeface="Cambria Math"/>
                          </a:rPr>
                          <m:t>𝑪𝒐𝒆𝒇𝒇</m:t>
                        </m:r>
                        <m:d>
                          <m:dPr>
                            <m:ctrlPr>
                              <a:rPr lang="fr-FR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2400" b="1" i="1" smtClean="0">
                                <a:latin typeface="Cambria Math"/>
                              </a:rPr>
                              <m:t>𝒊</m:t>
                            </m:r>
                            <m:r>
                              <a:rPr lang="fr-FR" sz="2400" b="1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fr-FR" sz="2400" b="1" i="1" smtClean="0">
                                <a:latin typeface="Cambria Math"/>
                              </a:rPr>
                              <m:t>𝒋</m:t>
                            </m:r>
                          </m:e>
                        </m:d>
                        <m:r>
                          <a:rPr lang="fr-FR" sz="2400" b="1" i="1" smtClean="0">
                            <a:latin typeface="Cambria Math"/>
                          </a:rPr>
                          <m:t>∗</m:t>
                        </m:r>
                        <m:r>
                          <a:rPr lang="fr-FR" sz="2400" b="1" i="1" smtClean="0">
                            <a:latin typeface="Cambria Math"/>
                          </a:rPr>
                          <m:t>𝑴𝒐𝒅𝒂𝒍</m:t>
                        </m:r>
                        <m:d>
                          <m:dPr>
                            <m:ctrlPr>
                              <a:rPr lang="fr-FR" sz="24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240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fr-FR" sz="240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fr-FR" sz="2400" i="1" smtClean="0">
                                <a:latin typeface="Cambria Math"/>
                              </a:rPr>
                              <m:t>𝑗</m:t>
                            </m:r>
                          </m:e>
                        </m:d>
                      </m:e>
                    </m:nary>
                  </m:oMath>
                </a14:m>
                <a:endParaRPr lang="fr-FR" sz="2400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  <a:blipFill rotWithShape="1">
                <a:blip r:embed="rId2"/>
                <a:stretch>
                  <a:fillRect l="-1074" t="-1078" r="-1433" b="-694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6614-C48C-4024-99C7-62E00D24FD1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716016" y="4797152"/>
            <a:ext cx="2880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987916" y="5028289"/>
            <a:ext cx="198022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5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</a:t>
            </a:r>
            <a:br>
              <a:rPr lang="fr-FR" dirty="0" smtClean="0"/>
            </a:br>
            <a:r>
              <a:rPr lang="fr-FR" dirty="0" smtClean="0"/>
              <a:t>Evaluation du modèle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fr-FR" dirty="0" smtClean="0"/>
              <a:t>Validation du modèle sur le tiers des observations non utilisées pour la </a:t>
            </a:r>
            <a:r>
              <a:rPr lang="fr-FR" dirty="0" smtClean="0"/>
              <a:t>modélisation </a:t>
            </a:r>
            <a:r>
              <a:rPr lang="fr-FR" dirty="0" smtClean="0"/>
              <a:t>:</a:t>
            </a:r>
          </a:p>
          <a:p>
            <a:r>
              <a:rPr lang="fr-FR" dirty="0" smtClean="0"/>
              <a:t>On considère que :</a:t>
            </a:r>
          </a:p>
          <a:p>
            <a:pPr lvl="1"/>
            <a:r>
              <a:rPr lang="fr-FR" dirty="0" smtClean="0"/>
              <a:t>Une probabilité &gt; 0.5 correspond à un propriétaire récoltant. </a:t>
            </a:r>
          </a:p>
          <a:p>
            <a:pPr lvl="1"/>
            <a:r>
              <a:rPr lang="fr-FR" dirty="0" smtClean="0"/>
              <a:t>Une probabilité &lt; 0.5 correspond à un propriétaire non récoltant.</a:t>
            </a:r>
          </a:p>
          <a:p>
            <a:endParaRPr lang="fr-FR" dirty="0" smtClean="0"/>
          </a:p>
          <a:p>
            <a:r>
              <a:rPr lang="fr-FR" dirty="0" smtClean="0"/>
              <a:t>Résultats plutôt satisfaisants :</a:t>
            </a:r>
            <a:endParaRPr lang="fr-FR" dirty="0"/>
          </a:p>
          <a:p>
            <a:pPr lvl="1"/>
            <a:r>
              <a:rPr lang="fr-FR" dirty="0" smtClean="0"/>
              <a:t>72 % des propriétaires sont bien classés</a:t>
            </a:r>
          </a:p>
          <a:p>
            <a:pPr lvl="1"/>
            <a:r>
              <a:rPr lang="fr-FR" dirty="0" smtClean="0"/>
              <a:t>10 % sont des propriétaires récoltants classés non récoltants</a:t>
            </a:r>
          </a:p>
          <a:p>
            <a:pPr lvl="1"/>
            <a:r>
              <a:rPr lang="fr-FR" dirty="0" smtClean="0"/>
              <a:t>18 % sont des propriétaires non récoltants classés comme récoltants</a:t>
            </a:r>
          </a:p>
          <a:p>
            <a:r>
              <a:rPr lang="fr-FR" dirty="0" smtClean="0"/>
              <a:t>La taille de la forêt a un effet très significatif sur la probabilité de la récolte.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6614-C48C-4024-99C7-62E00D24FD1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9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</a:t>
            </a:r>
            <a:br>
              <a:rPr lang="fr-FR" dirty="0" smtClean="0"/>
            </a:br>
            <a:r>
              <a:rPr lang="fr-FR" dirty="0" smtClean="0"/>
              <a:t>Estimation d’une probabilité de récolte par département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8" b="37957"/>
          <a:stretch/>
        </p:blipFill>
        <p:spPr>
          <a:xfrm>
            <a:off x="2843808" y="1556792"/>
            <a:ext cx="5633377" cy="4586293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6614-C48C-4024-99C7-62E00D24FD1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28262" y="1988840"/>
            <a:ext cx="28803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Calcul d’une probabilité de récolte départementale </a:t>
            </a:r>
            <a:r>
              <a:rPr lang="fr-FR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Calcul de la probabilité de récolte par classe de taille de propriété et avec les variables contextuelles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Probabilité départementale = somme des probabilités par classe de taille pondérées par la proportion de ces classes de taille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97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peut relier la probabilité d’observer une récolte à des caractéristiques de propriétaires.</a:t>
            </a:r>
          </a:p>
          <a:p>
            <a:r>
              <a:rPr lang="fr-FR" dirty="0" smtClean="0"/>
              <a:t>Modèle très rustique mais améliorable par l’introduction de nouvelles variables (CSP, morcellement, essences présentes sur la propriété</a:t>
            </a:r>
            <a:r>
              <a:rPr lang="fr-FR" dirty="0" smtClean="0"/>
              <a:t>) prochainement disponibles</a:t>
            </a:r>
            <a:endParaRPr lang="fr-FR" dirty="0" smtClean="0"/>
          </a:p>
          <a:p>
            <a:r>
              <a:rPr lang="fr-FR" dirty="0" smtClean="0"/>
              <a:t>Autres modèles à réaliser : Probabilité de récolte commercialisée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Probabilité de récolte n’est pas récolte : Relier la présence de récolte à l’intensité de la récolte ; problème de disponibilité </a:t>
            </a:r>
            <a:r>
              <a:rPr lang="fr-FR" dirty="0" smtClean="0"/>
              <a:t>et de précision de </a:t>
            </a:r>
            <a:r>
              <a:rPr lang="fr-FR" dirty="0" smtClean="0"/>
              <a:t>données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6614-C48C-4024-99C7-62E00D24FD1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1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dirty="0" smtClean="0"/>
              <a:t>Sommaire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95536" y="1772816"/>
            <a:ext cx="8229600" cy="39170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800"/>
              </a:spcBef>
            </a:pPr>
            <a:r>
              <a:rPr lang="fr-FR" altLang="fr-FR" sz="2400" dirty="0"/>
              <a:t>Contexte </a:t>
            </a:r>
            <a:endParaRPr lang="fr-FR" altLang="fr-FR" sz="2400" dirty="0" smtClean="0"/>
          </a:p>
          <a:p>
            <a:pPr eaLnBrk="1" hangingPunct="1">
              <a:spcBef>
                <a:spcPts val="1800"/>
              </a:spcBef>
            </a:pPr>
            <a:r>
              <a:rPr lang="fr-FR" altLang="fr-FR" sz="2400" dirty="0" smtClean="0"/>
              <a:t>Les </a:t>
            </a:r>
            <a:r>
              <a:rPr lang="fr-FR" altLang="fr-FR" sz="2400" dirty="0" smtClean="0"/>
              <a:t>données utilisées</a:t>
            </a:r>
          </a:p>
          <a:p>
            <a:pPr eaLnBrk="1" hangingPunct="1">
              <a:spcBef>
                <a:spcPts val="1800"/>
              </a:spcBef>
            </a:pPr>
            <a:r>
              <a:rPr lang="fr-FR" altLang="fr-FR" sz="2400" dirty="0" smtClean="0"/>
              <a:t>Les méthodes</a:t>
            </a:r>
          </a:p>
          <a:p>
            <a:pPr eaLnBrk="1" hangingPunct="1">
              <a:spcBef>
                <a:spcPts val="1800"/>
              </a:spcBef>
            </a:pPr>
            <a:r>
              <a:rPr lang="fr-FR" altLang="fr-FR" sz="2400" dirty="0" smtClean="0"/>
              <a:t>Les résultats</a:t>
            </a:r>
          </a:p>
          <a:p>
            <a:pPr eaLnBrk="1" hangingPunct="1">
              <a:spcBef>
                <a:spcPts val="1800"/>
              </a:spcBef>
            </a:pPr>
            <a:r>
              <a:rPr lang="fr-FR" altLang="fr-FR" sz="2400" dirty="0" smtClean="0"/>
              <a:t>Perspectives et conclusions</a:t>
            </a:r>
          </a:p>
          <a:p>
            <a:pPr eaLnBrk="1" hangingPunct="1">
              <a:spcBef>
                <a:spcPts val="1800"/>
              </a:spcBef>
            </a:pPr>
            <a:endParaRPr lang="fr-FR" altLang="fr-FR" sz="2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5BD7A8-6D01-4967-BD50-CC40040454B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1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330879" y="1573565"/>
            <a:ext cx="6894804" cy="4064467"/>
            <a:chOff x="330879" y="1573565"/>
            <a:chExt cx="6894804" cy="4064467"/>
          </a:xfrm>
        </p:grpSpPr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2005725" y="1573565"/>
              <a:ext cx="1568304" cy="212335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2005725" y="1620383"/>
              <a:ext cx="1610921" cy="1031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fr-FR" altLang="fr-FR" sz="1400" b="1" dirty="0" smtClean="0">
                  <a:latin typeface="Arial" charset="0"/>
                  <a:cs typeface="Arial" charset="0"/>
                </a:rPr>
                <a:t>Disponibilité Brute</a:t>
              </a:r>
            </a:p>
            <a:p>
              <a:pPr algn="ctr">
                <a:spcBef>
                  <a:spcPts val="600"/>
                </a:spcBef>
              </a:pPr>
              <a:r>
                <a:rPr lang="fr-FR" altLang="fr-FR" sz="1400" dirty="0" smtClean="0">
                  <a:cs typeface="Arial" charset="0"/>
                </a:rPr>
                <a:t>Par </a:t>
              </a:r>
              <a:r>
                <a:rPr lang="fr-FR" altLang="fr-FR" sz="1400" dirty="0">
                  <a:cs typeface="Arial" charset="0"/>
                </a:rPr>
                <a:t>période de temps</a:t>
              </a:r>
              <a:endParaRPr lang="fr-FR" altLang="fr-FR" sz="800" dirty="0">
                <a:cs typeface="Arial" charset="0"/>
              </a:endParaRPr>
            </a:p>
          </p:txBody>
        </p:sp>
        <p:sp>
          <p:nvSpPr>
            <p:cNvPr id="31" name="Text Box 6"/>
            <p:cNvSpPr txBox="1">
              <a:spLocks noChangeArrowheads="1"/>
            </p:cNvSpPr>
            <p:nvPr/>
          </p:nvSpPr>
          <p:spPr bwMode="auto">
            <a:xfrm>
              <a:off x="2013472" y="2564904"/>
              <a:ext cx="1470285" cy="11387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400" b="1" dirty="0" smtClean="0">
                  <a:solidFill>
                    <a:srgbClr val="005979"/>
                  </a:solidFill>
                </a:rPr>
                <a:t>Modèles </a:t>
              </a:r>
              <a:r>
                <a:rPr lang="fr-FR" altLang="fr-FR" sz="1400" b="1" dirty="0">
                  <a:solidFill>
                    <a:srgbClr val="005979"/>
                  </a:solidFill>
                </a:rPr>
                <a:t>de </a:t>
              </a:r>
              <a:r>
                <a:rPr lang="fr-FR" altLang="fr-FR" sz="1400" b="1" dirty="0" smtClean="0">
                  <a:solidFill>
                    <a:srgbClr val="005979"/>
                  </a:solidFill>
                </a:rPr>
                <a:t>croissance</a:t>
              </a:r>
            </a:p>
            <a:p>
              <a:pPr algn="ctr"/>
              <a:endParaRPr lang="fr-FR" altLang="fr-FR" sz="1000" b="1" dirty="0">
                <a:solidFill>
                  <a:srgbClr val="005979"/>
                </a:solidFill>
              </a:endParaRPr>
            </a:p>
            <a:p>
              <a:pPr algn="ctr"/>
              <a:r>
                <a:rPr lang="fr-FR" altLang="fr-FR" sz="1400" b="1" dirty="0" smtClean="0">
                  <a:solidFill>
                    <a:srgbClr val="005979"/>
                  </a:solidFill>
                </a:rPr>
                <a:t>Scénarios de récolte</a:t>
              </a:r>
              <a:endParaRPr lang="fr-FR" altLang="fr-FR" sz="1400" b="1" dirty="0">
                <a:solidFill>
                  <a:srgbClr val="005979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30879" y="1573565"/>
              <a:ext cx="1568304" cy="249790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330879" y="1628645"/>
              <a:ext cx="1610921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altLang="fr-FR" sz="1400" b="1" dirty="0">
                  <a:latin typeface="Arial" charset="0"/>
                  <a:cs typeface="Arial" charset="0"/>
                </a:rPr>
                <a:t>Ressource</a:t>
              </a:r>
              <a:r>
                <a:rPr lang="fr-FR" altLang="fr-FR" sz="1600" b="1" dirty="0">
                  <a:latin typeface="Arial" charset="0"/>
                  <a:cs typeface="Arial" charset="0"/>
                </a:rPr>
                <a:t> </a:t>
              </a:r>
              <a:r>
                <a:rPr lang="fr-FR" altLang="fr-FR" sz="1200" dirty="0">
                  <a:latin typeface="Arial" charset="0"/>
                  <a:cs typeface="Arial" charset="0"/>
                </a:rPr>
                <a:t>(Inventaire Forestier IGN)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372075" y="2325414"/>
              <a:ext cx="1470285" cy="1201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400" b="1" dirty="0">
                  <a:solidFill>
                    <a:srgbClr val="005979"/>
                  </a:solidFill>
                </a:rPr>
                <a:t>Domaines d’étude</a:t>
              </a:r>
              <a:r>
                <a:rPr lang="fr-FR" altLang="fr-FR" sz="1400" dirty="0">
                  <a:solidFill>
                    <a:srgbClr val="005979"/>
                  </a:solidFill>
                </a:rPr>
                <a:t> Région, accessibilité, Essence, Propriété, type de </a:t>
              </a:r>
              <a:r>
                <a:rPr lang="fr-FR" altLang="fr-FR" sz="1400" dirty="0" smtClean="0">
                  <a:solidFill>
                    <a:srgbClr val="005979"/>
                  </a:solidFill>
                </a:rPr>
                <a:t>peuplement </a:t>
              </a:r>
              <a:endParaRPr lang="fr-FR" altLang="fr-FR" sz="1400" dirty="0">
                <a:solidFill>
                  <a:srgbClr val="005979"/>
                </a:solidFill>
              </a:endParaRPr>
            </a:p>
          </p:txBody>
        </p: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491402" y="4196924"/>
              <a:ext cx="1716043" cy="583853"/>
            </a:xfrm>
            <a:prstGeom prst="rect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600" b="1" dirty="0">
                  <a:solidFill>
                    <a:srgbClr val="006600"/>
                  </a:solidFill>
                  <a:latin typeface="Arial" charset="0"/>
                </a:rPr>
                <a:t>Sylviculture </a:t>
              </a:r>
            </a:p>
            <a:p>
              <a:pPr algn="ctr"/>
              <a:r>
                <a:rPr lang="fr-FR" altLang="fr-FR" sz="1600" b="1" dirty="0">
                  <a:solidFill>
                    <a:srgbClr val="006600"/>
                  </a:solidFill>
                  <a:latin typeface="Arial" charset="0"/>
                </a:rPr>
                <a:t>gestion durable</a:t>
              </a:r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3649319" y="1573565"/>
              <a:ext cx="1568304" cy="187411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  <p:sp>
          <p:nvSpPr>
            <p:cNvPr id="37" name="Text Box 15"/>
            <p:cNvSpPr txBox="1">
              <a:spLocks noChangeArrowheads="1"/>
            </p:cNvSpPr>
            <p:nvPr/>
          </p:nvSpPr>
          <p:spPr bwMode="auto">
            <a:xfrm>
              <a:off x="3649319" y="1614875"/>
              <a:ext cx="1610921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altLang="fr-FR" sz="1400" b="1" dirty="0" smtClean="0">
                  <a:latin typeface="Arial" charset="0"/>
                  <a:cs typeface="Arial" charset="0"/>
                </a:rPr>
                <a:t>Disponibilité </a:t>
              </a:r>
              <a:r>
                <a:rPr lang="fr-FR" altLang="fr-FR" sz="1400" b="1" dirty="0">
                  <a:latin typeface="Arial" charset="0"/>
                  <a:cs typeface="Arial" charset="0"/>
                </a:rPr>
                <a:t>Technico </a:t>
              </a:r>
              <a:r>
                <a:rPr lang="fr-FR" altLang="fr-FR" sz="1400" b="1" dirty="0" smtClean="0">
                  <a:latin typeface="Arial" charset="0"/>
                  <a:cs typeface="Arial" charset="0"/>
                </a:rPr>
                <a:t>Economique</a:t>
              </a:r>
              <a:endParaRPr lang="fr-FR" altLang="fr-FR" sz="1400" b="1" dirty="0">
                <a:cs typeface="Arial" charset="0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3706142" y="2341329"/>
              <a:ext cx="1470285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200" b="1" dirty="0">
                  <a:solidFill>
                    <a:srgbClr val="005979"/>
                  </a:solidFill>
                </a:rPr>
                <a:t>Part économiquement exploitable </a:t>
              </a:r>
              <a:r>
                <a:rPr lang="fr-FR" altLang="fr-FR" sz="1200" dirty="0">
                  <a:solidFill>
                    <a:srgbClr val="005979"/>
                  </a:solidFill>
                </a:rPr>
                <a:t>dans un contexte de marché donné</a:t>
              </a:r>
              <a:endParaRPr lang="fr-FR" altLang="fr-FR" sz="1400" dirty="0">
                <a:solidFill>
                  <a:srgbClr val="005979"/>
                </a:solidFill>
              </a:endParaRPr>
            </a:p>
          </p:txBody>
        </p:sp>
        <p:sp>
          <p:nvSpPr>
            <p:cNvPr id="39" name="AutoShape 17"/>
            <p:cNvSpPr>
              <a:spLocks noChangeArrowheads="1"/>
            </p:cNvSpPr>
            <p:nvPr/>
          </p:nvSpPr>
          <p:spPr bwMode="auto">
            <a:xfrm rot="20714182">
              <a:off x="3069729" y="3572987"/>
              <a:ext cx="1578247" cy="374547"/>
            </a:xfrm>
            <a:prstGeom prst="curvedUpArrow">
              <a:avLst>
                <a:gd name="adj1" fmla="val 39654"/>
                <a:gd name="adj2" fmla="val 111701"/>
                <a:gd name="adj3" fmla="val 33333"/>
              </a:avLst>
            </a:prstGeom>
            <a:solidFill>
              <a:srgbClr val="FF0000">
                <a:alpha val="50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" name="Rectangle 19"/>
            <p:cNvSpPr>
              <a:spLocks noChangeArrowheads="1"/>
            </p:cNvSpPr>
            <p:nvPr/>
          </p:nvSpPr>
          <p:spPr bwMode="auto">
            <a:xfrm>
              <a:off x="5322598" y="1587807"/>
              <a:ext cx="1481650" cy="123470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5220489" y="1609636"/>
              <a:ext cx="164217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altLang="fr-FR" sz="1400" b="1" dirty="0" smtClean="0">
                  <a:latin typeface="Arial" charset="0"/>
                  <a:cs typeface="Arial" charset="0"/>
                </a:rPr>
                <a:t>Disponibilité supplémentaire</a:t>
              </a:r>
              <a:endParaRPr lang="fr-FR" altLang="fr-FR" sz="500" b="1" dirty="0">
                <a:latin typeface="Arial" charset="0"/>
                <a:cs typeface="Arial" charset="0"/>
              </a:endParaRPr>
            </a:p>
          </p:txBody>
        </p:sp>
        <p:sp>
          <p:nvSpPr>
            <p:cNvPr id="43" name="Rectangle 22"/>
            <p:cNvSpPr>
              <a:spLocks noChangeArrowheads="1"/>
            </p:cNvSpPr>
            <p:nvPr/>
          </p:nvSpPr>
          <p:spPr bwMode="auto">
            <a:xfrm>
              <a:off x="5322598" y="2778246"/>
              <a:ext cx="1481650" cy="66943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  <p:sp>
          <p:nvSpPr>
            <p:cNvPr id="44" name="Text Box 23"/>
            <p:cNvSpPr txBox="1">
              <a:spLocks noChangeArrowheads="1"/>
            </p:cNvSpPr>
            <p:nvPr/>
          </p:nvSpPr>
          <p:spPr bwMode="auto">
            <a:xfrm>
              <a:off x="5299224" y="2935684"/>
              <a:ext cx="1481649" cy="2057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altLang="fr-FR" sz="1400" b="1" dirty="0">
                  <a:solidFill>
                    <a:srgbClr val="005979"/>
                  </a:solidFill>
                </a:rPr>
                <a:t>Récolte actuelle</a:t>
              </a:r>
            </a:p>
          </p:txBody>
        </p:sp>
        <p:sp>
          <p:nvSpPr>
            <p:cNvPr id="45" name="Text Box 25"/>
            <p:cNvSpPr txBox="1">
              <a:spLocks noChangeArrowheads="1"/>
            </p:cNvSpPr>
            <p:nvPr/>
          </p:nvSpPr>
          <p:spPr bwMode="auto">
            <a:xfrm>
              <a:off x="5284126" y="3985900"/>
              <a:ext cx="1941557" cy="523220"/>
            </a:xfrm>
            <a:prstGeom prst="rect">
              <a:avLst/>
            </a:prstGeom>
            <a:noFill/>
            <a:ln w="31750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400" b="1" dirty="0">
                  <a:solidFill>
                    <a:srgbClr val="FF6600"/>
                  </a:solidFill>
                  <a:latin typeface="Arial" charset="0"/>
                </a:rPr>
                <a:t>Disponible pour </a:t>
              </a:r>
            </a:p>
            <a:p>
              <a:pPr algn="ctr"/>
              <a:r>
                <a:rPr lang="fr-FR" altLang="fr-FR" sz="1400" b="1" dirty="0">
                  <a:solidFill>
                    <a:srgbClr val="FF6600"/>
                  </a:solidFill>
                  <a:latin typeface="Arial" charset="0"/>
                </a:rPr>
                <a:t>de nouveaux usages</a:t>
              </a:r>
            </a:p>
          </p:txBody>
        </p:sp>
        <p:grpSp>
          <p:nvGrpSpPr>
            <p:cNvPr id="46" name="Group 0"/>
            <p:cNvGrpSpPr>
              <a:grpSpLocks/>
            </p:cNvGrpSpPr>
            <p:nvPr/>
          </p:nvGrpSpPr>
          <p:grpSpPr bwMode="auto">
            <a:xfrm>
              <a:off x="2296943" y="4196300"/>
              <a:ext cx="2578328" cy="1441732"/>
              <a:chOff x="2154" y="2931"/>
              <a:chExt cx="1815" cy="1047"/>
            </a:xfrm>
          </p:grpSpPr>
          <p:sp>
            <p:nvSpPr>
              <p:cNvPr id="49" name="Text Box 18"/>
              <p:cNvSpPr txBox="1">
                <a:spLocks noChangeArrowheads="1"/>
              </p:cNvSpPr>
              <p:nvPr/>
            </p:nvSpPr>
            <p:spPr bwMode="auto">
              <a:xfrm>
                <a:off x="2200" y="2931"/>
                <a:ext cx="1769" cy="9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fr-FR" altLang="fr-FR" sz="1400" b="1" dirty="0">
                    <a:solidFill>
                      <a:srgbClr val="FF0000"/>
                    </a:solidFill>
                    <a:latin typeface="Arial" charset="0"/>
                  </a:rPr>
                  <a:t>Contraintes </a:t>
                </a:r>
              </a:p>
              <a:p>
                <a:r>
                  <a:rPr lang="fr-FR" altLang="fr-FR" sz="1400" b="1" dirty="0">
                    <a:solidFill>
                      <a:srgbClr val="FF0000"/>
                    </a:solidFill>
                    <a:latin typeface="Arial" charset="0"/>
                  </a:rPr>
                  <a:t>d’exploitation :</a:t>
                </a:r>
              </a:p>
              <a:p>
                <a:r>
                  <a:rPr lang="fr-FR" altLang="fr-FR" sz="1400" b="1" dirty="0">
                    <a:solidFill>
                      <a:srgbClr val="FF0000"/>
                    </a:solidFill>
                    <a:latin typeface="Arial" charset="0"/>
                  </a:rPr>
                  <a:t>Durabilité </a:t>
                </a:r>
                <a:r>
                  <a:rPr lang="fr-FR" altLang="fr-FR" sz="1050" b="1" dirty="0" smtClean="0">
                    <a:solidFill>
                      <a:srgbClr val="FF0000"/>
                    </a:solidFill>
                    <a:latin typeface="Arial" charset="0"/>
                  </a:rPr>
                  <a:t>(sensibilité au prélèvement des MB)</a:t>
                </a:r>
                <a:endParaRPr lang="fr-FR" altLang="fr-FR" sz="1050" b="1" dirty="0">
                  <a:solidFill>
                    <a:srgbClr val="FF0000"/>
                  </a:solidFill>
                  <a:latin typeface="Arial" charset="0"/>
                </a:endParaRPr>
              </a:p>
              <a:p>
                <a:r>
                  <a:rPr lang="fr-FR" altLang="fr-FR" sz="1400" b="1" dirty="0">
                    <a:solidFill>
                      <a:srgbClr val="FF0000"/>
                    </a:solidFill>
                    <a:latin typeface="Arial" charset="0"/>
                  </a:rPr>
                  <a:t>Pertes techniques</a:t>
                </a:r>
              </a:p>
              <a:p>
                <a:r>
                  <a:rPr lang="fr-FR" altLang="fr-FR" sz="1400" b="1" dirty="0">
                    <a:solidFill>
                      <a:srgbClr val="FF0000"/>
                    </a:solidFill>
                    <a:latin typeface="Arial" charset="0"/>
                  </a:rPr>
                  <a:t>Rentabilité économique</a:t>
                </a:r>
              </a:p>
            </p:txBody>
          </p:sp>
          <p:sp>
            <p:nvSpPr>
              <p:cNvPr id="50" name="Rectangle 34"/>
              <p:cNvSpPr>
                <a:spLocks noChangeArrowheads="1"/>
              </p:cNvSpPr>
              <p:nvPr/>
            </p:nvSpPr>
            <p:spPr bwMode="auto">
              <a:xfrm>
                <a:off x="2154" y="2931"/>
                <a:ext cx="1815" cy="1047"/>
              </a:xfrm>
              <a:prstGeom prst="rect">
                <a:avLst/>
              </a:prstGeom>
              <a:noFill/>
              <a:ln w="349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47" name="AutoShape 11"/>
            <p:cNvSpPr>
              <a:spLocks noChangeArrowheads="1"/>
            </p:cNvSpPr>
            <p:nvPr/>
          </p:nvSpPr>
          <p:spPr bwMode="auto">
            <a:xfrm rot="21016021">
              <a:off x="1235779" y="3738228"/>
              <a:ext cx="1740193" cy="374547"/>
            </a:xfrm>
            <a:prstGeom prst="curvedUpArrow">
              <a:avLst>
                <a:gd name="adj1" fmla="val 43723"/>
                <a:gd name="adj2" fmla="val 123163"/>
                <a:gd name="adj3" fmla="val 33333"/>
              </a:avLst>
            </a:prstGeom>
            <a:solidFill>
              <a:srgbClr val="008000">
                <a:alpha val="5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8" name="AutoShape 24"/>
            <p:cNvSpPr>
              <a:spLocks noChangeArrowheads="1"/>
            </p:cNvSpPr>
            <p:nvPr/>
          </p:nvSpPr>
          <p:spPr bwMode="auto">
            <a:xfrm rot="20496816">
              <a:off x="4739517" y="3420293"/>
              <a:ext cx="1393574" cy="374547"/>
            </a:xfrm>
            <a:prstGeom prst="curvedUpArrow">
              <a:avLst>
                <a:gd name="adj1" fmla="val 35014"/>
                <a:gd name="adj2" fmla="val 98631"/>
                <a:gd name="adj3" fmla="val 33333"/>
              </a:avLst>
            </a:prstGeom>
            <a:solidFill>
              <a:srgbClr val="FF6600">
                <a:alpha val="6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2" name="Titre 1"/>
          <p:cNvSpPr txBox="1">
            <a:spLocks/>
          </p:cNvSpPr>
          <p:nvPr/>
        </p:nvSpPr>
        <p:spPr>
          <a:xfrm>
            <a:off x="1691680" y="197768"/>
            <a:ext cx="699512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2F63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fr-FR" sz="2800" dirty="0" smtClean="0"/>
              <a:t>Contexte</a:t>
            </a:r>
          </a:p>
          <a:p>
            <a:pPr algn="l"/>
            <a:r>
              <a:rPr lang="fr-FR" sz="2800" dirty="0" smtClean="0"/>
              <a:t>Calcul de la disponibilité</a:t>
            </a:r>
            <a:endParaRPr lang="fr-FR" sz="2800" dirty="0"/>
          </a:p>
        </p:txBody>
      </p:sp>
      <p:sp>
        <p:nvSpPr>
          <p:cNvPr id="2" name="ZoneTexte 1"/>
          <p:cNvSpPr txBox="1"/>
          <p:nvPr/>
        </p:nvSpPr>
        <p:spPr>
          <a:xfrm>
            <a:off x="1619672" y="5733256"/>
            <a:ext cx="61164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-&gt; Calcul de disponibilité technico économique</a:t>
            </a:r>
          </a:p>
          <a:p>
            <a:r>
              <a:rPr lang="fr-FR" sz="2400" b="1" dirty="0"/>
              <a:t>	</a:t>
            </a:r>
            <a:r>
              <a:rPr lang="fr-FR" sz="2400" b="1" dirty="0" smtClean="0"/>
              <a:t>et disponibilité supplémentaire</a:t>
            </a:r>
          </a:p>
        </p:txBody>
      </p:sp>
    </p:spTree>
    <p:extLst>
      <p:ext uri="{BB962C8B-B14F-4D97-AF65-F5344CB8AC3E}">
        <p14:creationId xmlns:p14="http://schemas.microsoft.com/office/powerpoint/2010/main" val="29391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995120" cy="1143000"/>
          </a:xfrm>
        </p:spPr>
        <p:txBody>
          <a:bodyPr/>
          <a:lstStyle/>
          <a:p>
            <a:r>
              <a:rPr lang="fr-FR" dirty="0" smtClean="0"/>
              <a:t>Contexte</a:t>
            </a:r>
            <a:br>
              <a:rPr lang="fr-FR" dirty="0" smtClean="0"/>
            </a:br>
            <a:r>
              <a:rPr lang="fr-FR" dirty="0" smtClean="0"/>
              <a:t>Calcul de la disponibilité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6614-C48C-4024-99C7-62E00D24FD1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grpSp>
        <p:nvGrpSpPr>
          <p:cNvPr id="37" name="Groupe 36"/>
          <p:cNvGrpSpPr/>
          <p:nvPr/>
        </p:nvGrpSpPr>
        <p:grpSpPr>
          <a:xfrm>
            <a:off x="330879" y="1573565"/>
            <a:ext cx="4929361" cy="4064467"/>
            <a:chOff x="330879" y="1573565"/>
            <a:chExt cx="4929361" cy="406446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005725" y="1573565"/>
              <a:ext cx="1568304" cy="212335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005725" y="1620383"/>
              <a:ext cx="1610921" cy="1031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fr-FR" altLang="fr-FR" sz="1400" b="1" dirty="0" smtClean="0">
                  <a:latin typeface="Arial" charset="0"/>
                  <a:cs typeface="Arial" charset="0"/>
                </a:rPr>
                <a:t>Disponibilité Brute</a:t>
              </a:r>
            </a:p>
            <a:p>
              <a:pPr algn="ctr">
                <a:spcBef>
                  <a:spcPts val="600"/>
                </a:spcBef>
              </a:pPr>
              <a:r>
                <a:rPr lang="fr-FR" altLang="fr-FR" sz="1400" dirty="0" smtClean="0">
                  <a:cs typeface="Arial" charset="0"/>
                </a:rPr>
                <a:t>Par </a:t>
              </a:r>
              <a:r>
                <a:rPr lang="fr-FR" altLang="fr-FR" sz="1400" dirty="0">
                  <a:cs typeface="Arial" charset="0"/>
                </a:rPr>
                <a:t>période de temps</a:t>
              </a:r>
              <a:endParaRPr lang="fr-FR" altLang="fr-FR" sz="800" dirty="0">
                <a:cs typeface="Arial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013472" y="2564904"/>
              <a:ext cx="1470285" cy="11387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400" b="1" dirty="0" smtClean="0">
                  <a:solidFill>
                    <a:srgbClr val="005979"/>
                  </a:solidFill>
                </a:rPr>
                <a:t>Modèles </a:t>
              </a:r>
              <a:r>
                <a:rPr lang="fr-FR" altLang="fr-FR" sz="1400" b="1" dirty="0">
                  <a:solidFill>
                    <a:srgbClr val="005979"/>
                  </a:solidFill>
                </a:rPr>
                <a:t>de </a:t>
              </a:r>
              <a:r>
                <a:rPr lang="fr-FR" altLang="fr-FR" sz="1400" b="1" dirty="0" smtClean="0">
                  <a:solidFill>
                    <a:srgbClr val="005979"/>
                  </a:solidFill>
                </a:rPr>
                <a:t>croissance</a:t>
              </a:r>
            </a:p>
            <a:p>
              <a:pPr algn="ctr"/>
              <a:endParaRPr lang="fr-FR" altLang="fr-FR" sz="1000" b="1" dirty="0">
                <a:solidFill>
                  <a:srgbClr val="005979"/>
                </a:solidFill>
              </a:endParaRPr>
            </a:p>
            <a:p>
              <a:pPr algn="ctr"/>
              <a:r>
                <a:rPr lang="fr-FR" altLang="fr-FR" sz="1400" b="1" dirty="0" smtClean="0">
                  <a:solidFill>
                    <a:srgbClr val="005979"/>
                  </a:solidFill>
                </a:rPr>
                <a:t>Scénarios de récolte</a:t>
              </a:r>
              <a:endParaRPr lang="fr-FR" altLang="fr-FR" sz="1400" b="1" dirty="0">
                <a:solidFill>
                  <a:srgbClr val="005979"/>
                </a:solidFill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30879" y="1573565"/>
              <a:ext cx="1568304" cy="249790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30879" y="1628645"/>
              <a:ext cx="1610921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altLang="fr-FR" sz="1400" b="1" dirty="0">
                  <a:latin typeface="Arial" charset="0"/>
                  <a:cs typeface="Arial" charset="0"/>
                </a:rPr>
                <a:t>Ressource</a:t>
              </a:r>
              <a:r>
                <a:rPr lang="fr-FR" altLang="fr-FR" sz="1600" b="1" dirty="0">
                  <a:latin typeface="Arial" charset="0"/>
                  <a:cs typeface="Arial" charset="0"/>
                </a:rPr>
                <a:t> </a:t>
              </a:r>
              <a:r>
                <a:rPr lang="fr-FR" altLang="fr-FR" sz="1200" dirty="0">
                  <a:latin typeface="Arial" charset="0"/>
                  <a:cs typeface="Arial" charset="0"/>
                </a:rPr>
                <a:t>(Inventaire Forestier IGN)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72075" y="2325414"/>
              <a:ext cx="1470285" cy="1201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400" b="1" dirty="0">
                  <a:solidFill>
                    <a:srgbClr val="005979"/>
                  </a:solidFill>
                </a:rPr>
                <a:t>Domaines d’étude</a:t>
              </a:r>
              <a:r>
                <a:rPr lang="fr-FR" altLang="fr-FR" sz="1400" dirty="0">
                  <a:solidFill>
                    <a:srgbClr val="005979"/>
                  </a:solidFill>
                </a:rPr>
                <a:t> Région, accessibilité, Essence, Propriété, type de </a:t>
              </a:r>
              <a:r>
                <a:rPr lang="fr-FR" altLang="fr-FR" sz="1400" dirty="0" smtClean="0">
                  <a:solidFill>
                    <a:srgbClr val="005979"/>
                  </a:solidFill>
                </a:rPr>
                <a:t>peuplement </a:t>
              </a:r>
              <a:endParaRPr lang="fr-FR" altLang="fr-FR" sz="1400" dirty="0">
                <a:solidFill>
                  <a:srgbClr val="005979"/>
                </a:solidFill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91402" y="4196924"/>
              <a:ext cx="1716043" cy="583853"/>
            </a:xfrm>
            <a:prstGeom prst="rect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600" b="1" dirty="0">
                  <a:solidFill>
                    <a:srgbClr val="006600"/>
                  </a:solidFill>
                  <a:latin typeface="Arial" charset="0"/>
                </a:rPr>
                <a:t>Sylviculture </a:t>
              </a:r>
            </a:p>
            <a:p>
              <a:pPr algn="ctr"/>
              <a:r>
                <a:rPr lang="fr-FR" altLang="fr-FR" sz="1600" b="1" dirty="0">
                  <a:solidFill>
                    <a:srgbClr val="006600"/>
                  </a:solidFill>
                  <a:latin typeface="Arial" charset="0"/>
                </a:rPr>
                <a:t>gestion durable</a:t>
              </a: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3649319" y="1573565"/>
              <a:ext cx="1568304" cy="187411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3649319" y="1614875"/>
              <a:ext cx="1610921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altLang="fr-FR" sz="1400" b="1" dirty="0" smtClean="0">
                  <a:latin typeface="Arial" charset="0"/>
                  <a:cs typeface="Arial" charset="0"/>
                </a:rPr>
                <a:t>Disponibilité </a:t>
              </a:r>
              <a:r>
                <a:rPr lang="fr-FR" altLang="fr-FR" sz="1400" b="1" dirty="0">
                  <a:latin typeface="Arial" charset="0"/>
                  <a:cs typeface="Arial" charset="0"/>
                </a:rPr>
                <a:t>Technico </a:t>
              </a:r>
              <a:r>
                <a:rPr lang="fr-FR" altLang="fr-FR" sz="1400" b="1" dirty="0" smtClean="0">
                  <a:latin typeface="Arial" charset="0"/>
                  <a:cs typeface="Arial" charset="0"/>
                </a:rPr>
                <a:t>Economique</a:t>
              </a:r>
              <a:endParaRPr lang="fr-FR" altLang="fr-FR" sz="1400" b="1" dirty="0">
                <a:cs typeface="Arial" charset="0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706142" y="2341329"/>
              <a:ext cx="1470285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200" b="1" dirty="0">
                  <a:solidFill>
                    <a:srgbClr val="005979"/>
                  </a:solidFill>
                </a:rPr>
                <a:t>Part économiquement exploitable </a:t>
              </a:r>
              <a:r>
                <a:rPr lang="fr-FR" altLang="fr-FR" sz="1200" dirty="0">
                  <a:solidFill>
                    <a:srgbClr val="005979"/>
                  </a:solidFill>
                </a:rPr>
                <a:t>dans un contexte de marché donné</a:t>
              </a:r>
              <a:endParaRPr lang="fr-FR" altLang="fr-FR" sz="1400" dirty="0">
                <a:solidFill>
                  <a:srgbClr val="005979"/>
                </a:solidFill>
              </a:endParaRPr>
            </a:p>
          </p:txBody>
        </p:sp>
        <p:sp>
          <p:nvSpPr>
            <p:cNvPr id="16" name="AutoShape 17"/>
            <p:cNvSpPr>
              <a:spLocks noChangeArrowheads="1"/>
            </p:cNvSpPr>
            <p:nvPr/>
          </p:nvSpPr>
          <p:spPr bwMode="auto">
            <a:xfrm rot="20714182">
              <a:off x="3069729" y="3572987"/>
              <a:ext cx="1578247" cy="374547"/>
            </a:xfrm>
            <a:prstGeom prst="curvedUpArrow">
              <a:avLst>
                <a:gd name="adj1" fmla="val 39654"/>
                <a:gd name="adj2" fmla="val 111701"/>
                <a:gd name="adj3" fmla="val 33333"/>
              </a:avLst>
            </a:prstGeom>
            <a:solidFill>
              <a:srgbClr val="FF0000">
                <a:alpha val="50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24" name="Group 0"/>
            <p:cNvGrpSpPr>
              <a:grpSpLocks/>
            </p:cNvGrpSpPr>
            <p:nvPr/>
          </p:nvGrpSpPr>
          <p:grpSpPr bwMode="auto">
            <a:xfrm>
              <a:off x="2296943" y="4196300"/>
              <a:ext cx="2578328" cy="1441732"/>
              <a:chOff x="2154" y="2931"/>
              <a:chExt cx="1815" cy="1047"/>
            </a:xfrm>
          </p:grpSpPr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2200" y="2931"/>
                <a:ext cx="1769" cy="9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fr-FR" altLang="fr-FR" sz="1400" b="1" dirty="0">
                    <a:solidFill>
                      <a:srgbClr val="FF0000"/>
                    </a:solidFill>
                    <a:latin typeface="Arial" charset="0"/>
                  </a:rPr>
                  <a:t>Contraintes </a:t>
                </a:r>
              </a:p>
              <a:p>
                <a:r>
                  <a:rPr lang="fr-FR" altLang="fr-FR" sz="1400" b="1" dirty="0">
                    <a:solidFill>
                      <a:srgbClr val="FF0000"/>
                    </a:solidFill>
                    <a:latin typeface="Arial" charset="0"/>
                  </a:rPr>
                  <a:t>d’exploitation :</a:t>
                </a:r>
              </a:p>
              <a:p>
                <a:r>
                  <a:rPr lang="fr-FR" altLang="fr-FR" sz="1400" b="1" dirty="0">
                    <a:solidFill>
                      <a:srgbClr val="FF0000"/>
                    </a:solidFill>
                    <a:latin typeface="Arial" charset="0"/>
                  </a:rPr>
                  <a:t>Durabilité </a:t>
                </a:r>
                <a:r>
                  <a:rPr lang="fr-FR" altLang="fr-FR" sz="1050" b="1" dirty="0" smtClean="0">
                    <a:solidFill>
                      <a:srgbClr val="FF0000"/>
                    </a:solidFill>
                    <a:latin typeface="Arial" charset="0"/>
                  </a:rPr>
                  <a:t>(sensibilité au prélèvement des MB)</a:t>
                </a:r>
                <a:endParaRPr lang="fr-FR" altLang="fr-FR" sz="1050" b="1" dirty="0">
                  <a:solidFill>
                    <a:srgbClr val="FF0000"/>
                  </a:solidFill>
                  <a:latin typeface="Arial" charset="0"/>
                </a:endParaRPr>
              </a:p>
              <a:p>
                <a:r>
                  <a:rPr lang="fr-FR" altLang="fr-FR" sz="1400" b="1" dirty="0">
                    <a:solidFill>
                      <a:srgbClr val="FF0000"/>
                    </a:solidFill>
                    <a:latin typeface="Arial" charset="0"/>
                  </a:rPr>
                  <a:t>Pertes techniques</a:t>
                </a:r>
              </a:p>
              <a:p>
                <a:r>
                  <a:rPr lang="fr-FR" altLang="fr-FR" sz="1400" b="1" dirty="0">
                    <a:solidFill>
                      <a:srgbClr val="FF0000"/>
                    </a:solidFill>
                    <a:latin typeface="Arial" charset="0"/>
                  </a:rPr>
                  <a:t>Rentabilité économique</a:t>
                </a:r>
              </a:p>
            </p:txBody>
          </p:sp>
          <p:sp>
            <p:nvSpPr>
              <p:cNvPr id="27" name="Rectangle 34"/>
              <p:cNvSpPr>
                <a:spLocks noChangeArrowheads="1"/>
              </p:cNvSpPr>
              <p:nvPr/>
            </p:nvSpPr>
            <p:spPr bwMode="auto">
              <a:xfrm>
                <a:off x="2154" y="2931"/>
                <a:ext cx="1815" cy="1047"/>
              </a:xfrm>
              <a:prstGeom prst="rect">
                <a:avLst/>
              </a:prstGeom>
              <a:noFill/>
              <a:ln w="349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25" name="AutoShape 11"/>
            <p:cNvSpPr>
              <a:spLocks noChangeArrowheads="1"/>
            </p:cNvSpPr>
            <p:nvPr/>
          </p:nvSpPr>
          <p:spPr bwMode="auto">
            <a:xfrm rot="21016021">
              <a:off x="1235779" y="3738228"/>
              <a:ext cx="1740193" cy="374547"/>
            </a:xfrm>
            <a:prstGeom prst="curvedUpArrow">
              <a:avLst>
                <a:gd name="adj1" fmla="val 43723"/>
                <a:gd name="adj2" fmla="val 123163"/>
                <a:gd name="adj3" fmla="val 33333"/>
              </a:avLst>
            </a:prstGeom>
            <a:solidFill>
              <a:srgbClr val="008000">
                <a:alpha val="5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4825547" y="1556790"/>
            <a:ext cx="1978702" cy="3324320"/>
            <a:chOff x="4825547" y="1556790"/>
            <a:chExt cx="1978702" cy="3324320"/>
          </a:xfrm>
        </p:grpSpPr>
        <p:sp>
          <p:nvSpPr>
            <p:cNvPr id="22" name="AutoShape 24"/>
            <p:cNvSpPr>
              <a:spLocks noChangeArrowheads="1"/>
            </p:cNvSpPr>
            <p:nvPr/>
          </p:nvSpPr>
          <p:spPr bwMode="auto">
            <a:xfrm rot="20496816">
              <a:off x="4825547" y="3509644"/>
              <a:ext cx="1393574" cy="374547"/>
            </a:xfrm>
            <a:prstGeom prst="curvedUpArrow">
              <a:avLst>
                <a:gd name="adj1" fmla="val 35014"/>
                <a:gd name="adj2" fmla="val 98631"/>
                <a:gd name="adj3" fmla="val 33333"/>
              </a:avLst>
            </a:prstGeom>
            <a:solidFill>
              <a:srgbClr val="FF6600">
                <a:alpha val="6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5322598" y="1556790"/>
              <a:ext cx="1481650" cy="129236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5322599" y="1610216"/>
              <a:ext cx="1481650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altLang="fr-FR" sz="1400" b="1" dirty="0" smtClean="0">
                  <a:latin typeface="Arial" charset="0"/>
                  <a:cs typeface="Arial" charset="0"/>
                </a:rPr>
                <a:t>Disponibilité libre pour la récolte</a:t>
              </a:r>
              <a:endParaRPr lang="fr-FR" altLang="fr-FR" sz="500" b="1" dirty="0">
                <a:latin typeface="Arial" charset="0"/>
                <a:cs typeface="Arial" charset="0"/>
              </a:endParaRPr>
            </a:p>
          </p:txBody>
        </p:sp>
        <p:sp>
          <p:nvSpPr>
            <p:cNvPr id="34" name="Text Box 25"/>
            <p:cNvSpPr txBox="1">
              <a:spLocks noChangeArrowheads="1"/>
            </p:cNvSpPr>
            <p:nvPr/>
          </p:nvSpPr>
          <p:spPr bwMode="auto">
            <a:xfrm>
              <a:off x="5004048" y="4142446"/>
              <a:ext cx="1800201" cy="738664"/>
            </a:xfrm>
            <a:prstGeom prst="rect">
              <a:avLst/>
            </a:prstGeom>
            <a:noFill/>
            <a:ln w="31750">
              <a:solidFill>
                <a:srgbClr val="EA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fr-FR" altLang="fr-FR" sz="1400" b="1" dirty="0" smtClean="0">
                  <a:solidFill>
                    <a:srgbClr val="FF6600"/>
                  </a:solidFill>
                  <a:latin typeface="Arial" charset="0"/>
                </a:rPr>
                <a:t>Disposition des propriétaires à récolter</a:t>
              </a:r>
              <a:endParaRPr lang="fr-FR" altLang="fr-FR" sz="1400" b="1" dirty="0">
                <a:solidFill>
                  <a:srgbClr val="FF6600"/>
                </a:solidFill>
                <a:latin typeface="Arial" charset="0"/>
              </a:endParaRPr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6323277" y="1526488"/>
            <a:ext cx="2486166" cy="2523504"/>
            <a:chOff x="6323277" y="1526488"/>
            <a:chExt cx="2486166" cy="2523504"/>
          </a:xfrm>
        </p:grpSpPr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6867886" y="1560728"/>
              <a:ext cx="1481650" cy="9498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6804249" y="1526488"/>
              <a:ext cx="164217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altLang="fr-FR" sz="1400" b="1" dirty="0" smtClean="0">
                  <a:latin typeface="Arial" charset="0"/>
                  <a:cs typeface="Arial" charset="0"/>
                </a:rPr>
                <a:t>Disponibilité supplémentaire</a:t>
              </a:r>
              <a:endParaRPr lang="fr-FR" altLang="fr-FR" sz="500" b="1" dirty="0">
                <a:latin typeface="Arial" charset="0"/>
                <a:cs typeface="Arial" charset="0"/>
              </a:endParaRPr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6867886" y="2183503"/>
              <a:ext cx="1481650" cy="66943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6867886" y="2420888"/>
              <a:ext cx="1481649" cy="2057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altLang="fr-FR" sz="1400" b="1" dirty="0">
                  <a:solidFill>
                    <a:srgbClr val="005979"/>
                  </a:solidFill>
                </a:rPr>
                <a:t>Récolte actuelle</a:t>
              </a: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6867886" y="3526772"/>
              <a:ext cx="1941557" cy="523220"/>
            </a:xfrm>
            <a:prstGeom prst="rect">
              <a:avLst/>
            </a:prstGeom>
            <a:noFill/>
            <a:ln w="31750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400" b="1" dirty="0">
                  <a:solidFill>
                    <a:srgbClr val="FF6600"/>
                  </a:solidFill>
                  <a:latin typeface="Arial" charset="0"/>
                </a:rPr>
                <a:t>Disponible pour </a:t>
              </a:r>
            </a:p>
            <a:p>
              <a:pPr algn="ctr"/>
              <a:r>
                <a:rPr lang="fr-FR" altLang="fr-FR" sz="1400" b="1" dirty="0">
                  <a:solidFill>
                    <a:srgbClr val="FF6600"/>
                  </a:solidFill>
                  <a:latin typeface="Arial" charset="0"/>
                </a:rPr>
                <a:t>de nouveaux usages</a:t>
              </a:r>
            </a:p>
          </p:txBody>
        </p:sp>
        <p:sp>
          <p:nvSpPr>
            <p:cNvPr id="35" name="AutoShape 24"/>
            <p:cNvSpPr>
              <a:spLocks noChangeArrowheads="1"/>
            </p:cNvSpPr>
            <p:nvPr/>
          </p:nvSpPr>
          <p:spPr bwMode="auto">
            <a:xfrm rot="20496816">
              <a:off x="6323277" y="3060253"/>
              <a:ext cx="1393574" cy="374547"/>
            </a:xfrm>
            <a:prstGeom prst="curvedUpArrow">
              <a:avLst>
                <a:gd name="adj1" fmla="val 35014"/>
                <a:gd name="adj2" fmla="val 98631"/>
                <a:gd name="adj3" fmla="val 33333"/>
              </a:avLst>
            </a:prstGeom>
            <a:solidFill>
              <a:srgbClr val="FF6600">
                <a:alpha val="6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0" name="ZoneTexte 39"/>
          <p:cNvSpPr txBox="1"/>
          <p:nvPr/>
        </p:nvSpPr>
        <p:spPr>
          <a:xfrm>
            <a:off x="1304331" y="5589240"/>
            <a:ext cx="7839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smtClean="0"/>
              <a:t>Intégration de la disposition à vendre des propriétaires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smtClean="0"/>
              <a:t>Estimation de l’incidence sur la disponibilité d’action de mobilisation sur certains propriétaires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558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632848" cy="1143000"/>
          </a:xfrm>
        </p:spPr>
        <p:txBody>
          <a:bodyPr/>
          <a:lstStyle/>
          <a:p>
            <a:r>
              <a:rPr lang="fr-FR" dirty="0"/>
              <a:t>Contexte </a:t>
            </a:r>
            <a:br>
              <a:rPr lang="fr-FR" dirty="0"/>
            </a:br>
            <a:r>
              <a:rPr lang="fr-FR" dirty="0"/>
              <a:t>Comment prendre en compte la disposition à vendre des propriétaires (privés)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412976"/>
          </a:xfrm>
        </p:spPr>
        <p:txBody>
          <a:bodyPr/>
          <a:lstStyle/>
          <a:p>
            <a:r>
              <a:rPr lang="fr-FR" sz="2400" dirty="0" smtClean="0"/>
              <a:t>Objectif final : Estimer la disponibilité réelle en tenant compte de la disposition à vendre des propriétaires.</a:t>
            </a:r>
          </a:p>
          <a:p>
            <a:r>
              <a:rPr lang="fr-FR" sz="2400" dirty="0" smtClean="0"/>
              <a:t>Idée : utiliser les résultats de l’enquête SSP pour estimer la disposition à vendre.</a:t>
            </a:r>
          </a:p>
          <a:p>
            <a:r>
              <a:rPr lang="fr-FR" sz="2400" dirty="0" smtClean="0"/>
              <a:t>Méthode : modéliser la disposition à récolter des propriétaires sur des variables disponibles à la fois dans l’enquête SSP et dans les résultats des études de ressource.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6614-C48C-4024-99C7-62E00D24FD1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34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7272808" cy="1143000"/>
          </a:xfrm>
        </p:spPr>
        <p:txBody>
          <a:bodyPr/>
          <a:lstStyle/>
          <a:p>
            <a:r>
              <a:rPr lang="fr-FR" dirty="0" smtClean="0"/>
              <a:t>Les données utilisées</a:t>
            </a:r>
            <a:br>
              <a:rPr lang="fr-FR" dirty="0" smtClean="0"/>
            </a:br>
            <a:r>
              <a:rPr lang="fr-FR" dirty="0" smtClean="0"/>
              <a:t>L’enquête sur la structure de la propriété forestière française SSP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Enquête SSP 2012 sur la structure de la propriété forestière privée</a:t>
            </a:r>
          </a:p>
          <a:p>
            <a:pPr lvl="1"/>
            <a:r>
              <a:rPr lang="fr-FR" dirty="0" smtClean="0"/>
              <a:t>Informations sur les propriétaires  (CSP, mode d’acquisition, mode de gestion)</a:t>
            </a:r>
          </a:p>
          <a:p>
            <a:pPr lvl="1"/>
            <a:r>
              <a:rPr lang="fr-FR" dirty="0" smtClean="0"/>
              <a:t>Informations sur les propriétés (surface, essences, structure)</a:t>
            </a:r>
          </a:p>
          <a:p>
            <a:pPr lvl="1"/>
            <a:r>
              <a:rPr lang="fr-FR" dirty="0" smtClean="0"/>
              <a:t>Informations sur leur récolte et le mode de commercialisation ;</a:t>
            </a:r>
          </a:p>
          <a:p>
            <a:pPr lvl="1"/>
            <a:r>
              <a:rPr lang="fr-FR" dirty="0" smtClean="0"/>
              <a:t>Autres</a:t>
            </a:r>
          </a:p>
          <a:p>
            <a:r>
              <a:rPr lang="fr-FR" dirty="0" smtClean="0"/>
              <a:t>Données sur la forêt française </a:t>
            </a:r>
          </a:p>
          <a:p>
            <a:pPr lvl="1"/>
            <a:r>
              <a:rPr lang="fr-FR" dirty="0" smtClean="0"/>
              <a:t>Données IGN (surface, forestière, taux de boisement, taux de propriété privée, prélèvement feuillu ou résineux, </a:t>
            </a:r>
            <a:r>
              <a:rPr lang="fr-FR" dirty="0" err="1" smtClean="0"/>
              <a:t>etc</a:t>
            </a:r>
            <a:r>
              <a:rPr lang="fr-FR" dirty="0" smtClean="0"/>
              <a:t>);</a:t>
            </a:r>
          </a:p>
          <a:p>
            <a:pPr lvl="1"/>
            <a:r>
              <a:rPr lang="fr-FR" dirty="0" smtClean="0"/>
              <a:t>Récolte EAB, consommation de bois de chauffage CEREN.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6614-C48C-4024-99C7-62E00D24FD1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6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 méthodologique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49384" y="1268760"/>
            <a:ext cx="8229600" cy="748680"/>
          </a:xfrm>
        </p:spPr>
        <p:txBody>
          <a:bodyPr/>
          <a:lstStyle/>
          <a:p>
            <a:r>
              <a:rPr lang="fr-FR" dirty="0" smtClean="0"/>
              <a:t>Recenser les données disponibles à la fois dans l’enquête SSP et dans les sources externes (IGN, Récolte, etc.)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6614-C48C-4024-99C7-62E00D24FD1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grpSp>
        <p:nvGrpSpPr>
          <p:cNvPr id="100" name="Groupe 99"/>
          <p:cNvGrpSpPr/>
          <p:nvPr/>
        </p:nvGrpSpPr>
        <p:grpSpPr>
          <a:xfrm>
            <a:off x="181714" y="3284984"/>
            <a:ext cx="1496056" cy="936104"/>
            <a:chOff x="284287" y="4446588"/>
            <a:chExt cx="1191369" cy="1070644"/>
          </a:xfrm>
          <a:solidFill>
            <a:srgbClr val="92D050"/>
          </a:solidFill>
        </p:grpSpPr>
        <p:sp>
          <p:nvSpPr>
            <p:cNvPr id="101" name="Organigramme : Disque magnétique 100"/>
            <p:cNvSpPr/>
            <p:nvPr/>
          </p:nvSpPr>
          <p:spPr>
            <a:xfrm>
              <a:off x="284287" y="4446588"/>
              <a:ext cx="1191369" cy="1070644"/>
            </a:xfrm>
            <a:prstGeom prst="flowChartMagneticDisk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330838" y="4890550"/>
              <a:ext cx="1095943" cy="268032"/>
            </a:xfrm>
            <a:prstGeom prst="rect">
              <a:avLst/>
            </a:prstGeom>
            <a:grpFill/>
          </p:spPr>
          <p:txBody>
            <a:bodyPr wrap="none" lIns="18000" tIns="10800" rIns="18000" bIns="10800" rtlCol="0">
              <a:spAutoFit/>
            </a:bodyPr>
            <a:lstStyle/>
            <a:p>
              <a:pPr algn="ctr"/>
              <a:r>
                <a:rPr lang="fr-FR" sz="1600" dirty="0" smtClean="0"/>
                <a:t>Inventaire IGN</a:t>
              </a:r>
              <a:endParaRPr lang="fr-FR" sz="1600" dirty="0"/>
            </a:p>
          </p:txBody>
        </p:sp>
      </p:grpSp>
      <p:grpSp>
        <p:nvGrpSpPr>
          <p:cNvPr id="108" name="Groupe 107"/>
          <p:cNvGrpSpPr/>
          <p:nvPr/>
        </p:nvGrpSpPr>
        <p:grpSpPr>
          <a:xfrm>
            <a:off x="258957" y="2204864"/>
            <a:ext cx="1341572" cy="1026616"/>
            <a:chOff x="284287" y="4446588"/>
            <a:chExt cx="1191369" cy="1070644"/>
          </a:xfrm>
          <a:solidFill>
            <a:srgbClr val="92D050"/>
          </a:solidFill>
        </p:grpSpPr>
        <p:sp>
          <p:nvSpPr>
            <p:cNvPr id="109" name="Organigramme : Disque magnétique 108"/>
            <p:cNvSpPr/>
            <p:nvPr/>
          </p:nvSpPr>
          <p:spPr>
            <a:xfrm>
              <a:off x="284287" y="4446588"/>
              <a:ext cx="1191369" cy="1070644"/>
            </a:xfrm>
            <a:prstGeom prst="flowChartMagneticDisk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428315" y="4890550"/>
              <a:ext cx="903312" cy="51425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18000" tIns="10800" rIns="18000" bIns="10800" rtlCol="0">
              <a:spAutoFit/>
            </a:bodyPr>
            <a:lstStyle/>
            <a:p>
              <a:pPr algn="ctr"/>
              <a:r>
                <a:rPr lang="fr-FR" sz="1600" dirty="0" smtClean="0"/>
                <a:t>Récolte </a:t>
              </a:r>
            </a:p>
            <a:p>
              <a:pPr algn="ctr"/>
              <a:r>
                <a:rPr lang="fr-FR" sz="1600" dirty="0" smtClean="0"/>
                <a:t>EAB, CEREN</a:t>
              </a:r>
              <a:endParaRPr lang="fr-FR" sz="1600" dirty="0"/>
            </a:p>
          </p:txBody>
        </p:sp>
      </p:grpSp>
      <p:grpSp>
        <p:nvGrpSpPr>
          <p:cNvPr id="1078" name="Groupe 1077"/>
          <p:cNvGrpSpPr/>
          <p:nvPr/>
        </p:nvGrpSpPr>
        <p:grpSpPr>
          <a:xfrm>
            <a:off x="2136356" y="2719512"/>
            <a:ext cx="4235844" cy="3589808"/>
            <a:chOff x="1128340" y="2503488"/>
            <a:chExt cx="4235844" cy="3589808"/>
          </a:xfrm>
        </p:grpSpPr>
        <p:sp>
          <p:nvSpPr>
            <p:cNvPr id="34" name="Rectangle 41"/>
            <p:cNvSpPr>
              <a:spLocks noChangeArrowheads="1"/>
            </p:cNvSpPr>
            <p:nvPr/>
          </p:nvSpPr>
          <p:spPr bwMode="auto">
            <a:xfrm>
              <a:off x="1619250" y="3016250"/>
              <a:ext cx="104775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42"/>
            <p:cNvSpPr>
              <a:spLocks noChangeArrowheads="1"/>
            </p:cNvSpPr>
            <p:nvPr/>
          </p:nvSpPr>
          <p:spPr bwMode="auto">
            <a:xfrm>
              <a:off x="1619250" y="3186113"/>
              <a:ext cx="104775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43"/>
            <p:cNvSpPr>
              <a:spLocks noChangeArrowheads="1"/>
            </p:cNvSpPr>
            <p:nvPr/>
          </p:nvSpPr>
          <p:spPr bwMode="auto">
            <a:xfrm>
              <a:off x="1619250" y="3357563"/>
              <a:ext cx="104775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44"/>
            <p:cNvSpPr>
              <a:spLocks noChangeArrowheads="1"/>
            </p:cNvSpPr>
            <p:nvPr/>
          </p:nvSpPr>
          <p:spPr bwMode="auto">
            <a:xfrm>
              <a:off x="1619250" y="3527425"/>
              <a:ext cx="104775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1619250" y="3698875"/>
              <a:ext cx="104775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50"/>
            <p:cNvSpPr>
              <a:spLocks noChangeArrowheads="1"/>
            </p:cNvSpPr>
            <p:nvPr/>
          </p:nvSpPr>
          <p:spPr bwMode="auto">
            <a:xfrm>
              <a:off x="1619250" y="4549775"/>
              <a:ext cx="104775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51"/>
            <p:cNvSpPr>
              <a:spLocks noChangeArrowheads="1"/>
            </p:cNvSpPr>
            <p:nvPr/>
          </p:nvSpPr>
          <p:spPr bwMode="auto">
            <a:xfrm>
              <a:off x="1619250" y="4721225"/>
              <a:ext cx="104775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52"/>
            <p:cNvSpPr>
              <a:spLocks noChangeArrowheads="1"/>
            </p:cNvSpPr>
            <p:nvPr/>
          </p:nvSpPr>
          <p:spPr bwMode="auto">
            <a:xfrm>
              <a:off x="1619250" y="4891088"/>
              <a:ext cx="104775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59" name="Groupe 1058"/>
            <p:cNvGrpSpPr/>
            <p:nvPr/>
          </p:nvGrpSpPr>
          <p:grpSpPr>
            <a:xfrm>
              <a:off x="1128340" y="3732925"/>
              <a:ext cx="1191369" cy="1070644"/>
              <a:chOff x="284287" y="4446588"/>
              <a:chExt cx="1191369" cy="1070644"/>
            </a:xfrm>
          </p:grpSpPr>
          <p:sp>
            <p:nvSpPr>
              <p:cNvPr id="1057" name="Organigramme : Disque magnétique 1056"/>
              <p:cNvSpPr/>
              <p:nvPr/>
            </p:nvSpPr>
            <p:spPr>
              <a:xfrm>
                <a:off x="284287" y="4446588"/>
                <a:ext cx="1191369" cy="1070644"/>
              </a:xfrm>
              <a:prstGeom prst="flowChartMagneticDisk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8" name="ZoneTexte 1057"/>
              <p:cNvSpPr txBox="1"/>
              <p:nvPr/>
            </p:nvSpPr>
            <p:spPr>
              <a:xfrm>
                <a:off x="344057" y="4890550"/>
                <a:ext cx="1071828" cy="268032"/>
              </a:xfrm>
              <a:prstGeom prst="rect">
                <a:avLst/>
              </a:prstGeom>
              <a:noFill/>
            </p:spPr>
            <p:txBody>
              <a:bodyPr wrap="none" lIns="18000" tIns="10800" rIns="18000" bIns="10800" rtlCol="0">
                <a:spAutoFit/>
              </a:bodyPr>
              <a:lstStyle/>
              <a:p>
                <a:r>
                  <a:rPr lang="fr-FR" sz="1600" dirty="0" smtClean="0"/>
                  <a:t>Enquête SSP</a:t>
                </a:r>
                <a:endParaRPr lang="fr-FR" sz="1600" dirty="0"/>
              </a:p>
            </p:txBody>
          </p:sp>
        </p:grpSp>
        <p:sp>
          <p:nvSpPr>
            <p:cNvPr id="1060" name="Organigramme : Bande perforée 1059"/>
            <p:cNvSpPr/>
            <p:nvPr/>
          </p:nvSpPr>
          <p:spPr>
            <a:xfrm>
              <a:off x="3707904" y="2503488"/>
              <a:ext cx="1656184" cy="1023937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Variables explicatives</a:t>
              </a:r>
              <a:endParaRPr lang="fr-FR" dirty="0"/>
            </a:p>
          </p:txBody>
        </p:sp>
        <p:sp>
          <p:nvSpPr>
            <p:cNvPr id="104" name="Organigramme : Bande perforée 103"/>
            <p:cNvSpPr/>
            <p:nvPr/>
          </p:nvSpPr>
          <p:spPr>
            <a:xfrm>
              <a:off x="3708000" y="5199533"/>
              <a:ext cx="1656184" cy="893763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Variable à expliquer</a:t>
              </a:r>
              <a:endParaRPr lang="fr-FR" dirty="0"/>
            </a:p>
          </p:txBody>
        </p:sp>
        <p:grpSp>
          <p:nvGrpSpPr>
            <p:cNvPr id="1062" name="Groupe 1061"/>
            <p:cNvGrpSpPr/>
            <p:nvPr/>
          </p:nvGrpSpPr>
          <p:grpSpPr>
            <a:xfrm>
              <a:off x="3707904" y="4005064"/>
              <a:ext cx="1656280" cy="847054"/>
              <a:chOff x="3347864" y="3910013"/>
              <a:chExt cx="1872208" cy="893556"/>
            </a:xfrm>
          </p:grpSpPr>
          <p:sp>
            <p:nvSpPr>
              <p:cNvPr id="1061" name="Organigramme : Décision 1060"/>
              <p:cNvSpPr/>
              <p:nvPr/>
            </p:nvSpPr>
            <p:spPr>
              <a:xfrm>
                <a:off x="3347864" y="3910013"/>
                <a:ext cx="1872208" cy="893556"/>
              </a:xfrm>
              <a:prstGeom prst="flowChartDecision">
                <a:avLst/>
              </a:prstGeom>
              <a:solidFill>
                <a:schemeClr val="accent1">
                  <a:alpha val="26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600" dirty="0"/>
              </a:p>
            </p:txBody>
          </p:sp>
          <p:sp>
            <p:nvSpPr>
              <p:cNvPr id="106" name="ZoneTexte 105"/>
              <p:cNvSpPr txBox="1"/>
              <p:nvPr/>
            </p:nvSpPr>
            <p:spPr>
              <a:xfrm>
                <a:off x="3742764" y="4222775"/>
                <a:ext cx="1130882" cy="268032"/>
              </a:xfrm>
              <a:prstGeom prst="rect">
                <a:avLst/>
              </a:prstGeom>
              <a:noFill/>
            </p:spPr>
            <p:txBody>
              <a:bodyPr wrap="none" lIns="18000" tIns="10800" rIns="18000" bIns="10800" rtlCol="0">
                <a:spAutoFit/>
              </a:bodyPr>
              <a:lstStyle/>
              <a:p>
                <a:r>
                  <a:rPr lang="fr-FR" sz="1600" dirty="0" smtClean="0"/>
                  <a:t>Modélisation</a:t>
                </a:r>
                <a:endParaRPr lang="fr-FR" sz="1600" dirty="0"/>
              </a:p>
            </p:txBody>
          </p:sp>
        </p:grpSp>
        <p:cxnSp>
          <p:nvCxnSpPr>
            <p:cNvPr id="1067" name="Connecteur en angle 1066"/>
            <p:cNvCxnSpPr>
              <a:stCxn id="1057" idx="1"/>
              <a:endCxn id="1060" idx="1"/>
            </p:cNvCxnSpPr>
            <p:nvPr/>
          </p:nvCxnSpPr>
          <p:spPr>
            <a:xfrm rot="5400000" flipH="1" flipV="1">
              <a:off x="2357230" y="2382252"/>
              <a:ext cx="717468" cy="1983879"/>
            </a:xfrm>
            <a:prstGeom prst="bentConnector2">
              <a:avLst/>
            </a:prstGeom>
            <a:ln w="4445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en angle 116"/>
            <p:cNvCxnSpPr>
              <a:stCxn id="1057" idx="3"/>
              <a:endCxn id="104" idx="1"/>
            </p:cNvCxnSpPr>
            <p:nvPr/>
          </p:nvCxnSpPr>
          <p:spPr>
            <a:xfrm rot="16200000" flipH="1">
              <a:off x="2294589" y="4233004"/>
              <a:ext cx="842846" cy="1983975"/>
            </a:xfrm>
            <a:prstGeom prst="bentConnector2">
              <a:avLst/>
            </a:prstGeom>
            <a:ln w="4445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en angle 119"/>
            <p:cNvCxnSpPr>
              <a:stCxn id="1061" idx="2"/>
              <a:endCxn id="104" idx="0"/>
            </p:cNvCxnSpPr>
            <p:nvPr/>
          </p:nvCxnSpPr>
          <p:spPr>
            <a:xfrm rot="16200000" flipH="1">
              <a:off x="4317673" y="5070489"/>
              <a:ext cx="436791" cy="48"/>
            </a:xfrm>
            <a:prstGeom prst="bentConnector3">
              <a:avLst>
                <a:gd name="adj1" fmla="val 50000"/>
              </a:avLst>
            </a:prstGeom>
            <a:ln w="444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eur en angle 120"/>
            <p:cNvCxnSpPr>
              <a:stCxn id="1060" idx="2"/>
              <a:endCxn id="1061" idx="0"/>
            </p:cNvCxnSpPr>
            <p:nvPr/>
          </p:nvCxnSpPr>
          <p:spPr>
            <a:xfrm rot="16200000" flipH="1">
              <a:off x="4246004" y="3715023"/>
              <a:ext cx="580033" cy="48"/>
            </a:xfrm>
            <a:prstGeom prst="bentConnector3">
              <a:avLst>
                <a:gd name="adj1" fmla="val 50000"/>
              </a:avLst>
            </a:prstGeom>
            <a:ln w="444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0" name="Connecteur en angle 1079"/>
          <p:cNvCxnSpPr>
            <a:stCxn id="109" idx="4"/>
          </p:cNvCxnSpPr>
          <p:nvPr/>
        </p:nvCxnSpPr>
        <p:spPr>
          <a:xfrm>
            <a:off x="1600529" y="2718172"/>
            <a:ext cx="3115391" cy="405502"/>
          </a:xfrm>
          <a:prstGeom prst="bentConnector3">
            <a:avLst>
              <a:gd name="adj1" fmla="val 25468"/>
            </a:avLst>
          </a:prstGeom>
          <a:ln w="412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2" name="Connecteur en angle 1081"/>
          <p:cNvCxnSpPr>
            <a:stCxn id="101" idx="4"/>
          </p:cNvCxnSpPr>
          <p:nvPr/>
        </p:nvCxnSpPr>
        <p:spPr>
          <a:xfrm flipV="1">
            <a:off x="1677770" y="3123674"/>
            <a:ext cx="3038150" cy="629362"/>
          </a:xfrm>
          <a:prstGeom prst="bentConnector3">
            <a:avLst>
              <a:gd name="adj1" fmla="val 23496"/>
            </a:avLst>
          </a:prstGeom>
          <a:ln w="412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6588048" y="5123775"/>
            <a:ext cx="2400657" cy="1477328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Volume récolté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Volume commercialisé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Présence de récolte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Présence de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récolte commercialisée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6591816" y="2075620"/>
            <a:ext cx="2400658" cy="2862322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Taille propriété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CSP Propriétaire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Localisation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Essence majoritaire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Morcellement</a:t>
            </a:r>
          </a:p>
          <a:p>
            <a:endParaRPr lang="fr-FR" dirty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Taux de propriété privées</a:t>
            </a: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Volumes récoltés dans la zone géographique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08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modèles réalisés</a:t>
            </a:r>
            <a:br>
              <a:rPr lang="fr-FR" dirty="0" smtClean="0"/>
            </a:br>
            <a:r>
              <a:rPr lang="fr-FR" dirty="0" smtClean="0"/>
              <a:t>Modélisation du volume récolté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On veut estimer le volume récolté par un propriétaire en fonction de </a:t>
            </a:r>
          </a:p>
          <a:p>
            <a:pPr lvl="1"/>
            <a:r>
              <a:rPr lang="fr-FR" sz="1800" dirty="0" smtClean="0"/>
              <a:t>Ses caractéristiques propres, </a:t>
            </a:r>
          </a:p>
          <a:p>
            <a:pPr lvl="1"/>
            <a:r>
              <a:rPr lang="fr-FR" sz="1800" dirty="0" smtClean="0"/>
              <a:t>Les caractéristiques de sa forêt </a:t>
            </a:r>
          </a:p>
          <a:p>
            <a:pPr lvl="1"/>
            <a:r>
              <a:rPr lang="fr-FR" sz="1800" dirty="0" smtClean="0"/>
              <a:t>Du contexte dans lequel il évolue </a:t>
            </a:r>
          </a:p>
          <a:p>
            <a:r>
              <a:rPr lang="fr-FR" sz="2000" dirty="0" smtClean="0"/>
              <a:t>Régression linéaire multiple</a:t>
            </a:r>
          </a:p>
          <a:p>
            <a:r>
              <a:rPr lang="fr-FR" sz="2000" dirty="0" smtClean="0"/>
              <a:t>Résultat : Volume estimé très mal corrélé au volume réel à la fois dans l’échantillon de validation et dans l’échantillon ayant servi à la modélisation</a:t>
            </a:r>
          </a:p>
          <a:p>
            <a:r>
              <a:rPr lang="fr-FR" sz="2000" dirty="0" smtClean="0"/>
              <a:t>Cause : Mauvaise estimation de leur récolte par les propriétaires (</a:t>
            </a:r>
            <a:r>
              <a:rPr lang="fr-FR" sz="2000" dirty="0"/>
              <a:t>en </a:t>
            </a:r>
            <a:r>
              <a:rPr lang="fr-FR" sz="2000" dirty="0" smtClean="0"/>
              <a:t>particulier, forte sous estimation du bois de feu </a:t>
            </a:r>
            <a:r>
              <a:rPr lang="fr-FR" sz="2000" dirty="0" err="1" smtClean="0"/>
              <a:t>auto-consommé</a:t>
            </a:r>
            <a:r>
              <a:rPr lang="fr-FR" sz="2000" dirty="0" smtClean="0"/>
              <a:t>)</a:t>
            </a:r>
          </a:p>
          <a:p>
            <a:r>
              <a:rPr lang="fr-FR" sz="2000" dirty="0" smtClean="0"/>
              <a:t>A refaire : modélisation du volume commercialisé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6614-C48C-4024-99C7-62E00D24FD1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9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modèles réalisés</a:t>
            </a:r>
            <a:br>
              <a:rPr lang="fr-FR" dirty="0" smtClean="0"/>
            </a:br>
            <a:r>
              <a:rPr lang="fr-FR" dirty="0" smtClean="0"/>
              <a:t>Modélisation de la probabilité de récolte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6614-C48C-4024-99C7-62E00D24FD1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1156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·"/>
              <a:defRPr sz="2200" b="1" kern="1200">
                <a:solidFill>
                  <a:srgbClr val="002F63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/>
              <a:t>On veut estimer la probabilité de récolter pour un propriétaire en fonction de </a:t>
            </a:r>
          </a:p>
          <a:p>
            <a:pPr lvl="1"/>
            <a:r>
              <a:rPr lang="fr-FR" dirty="0" smtClean="0"/>
              <a:t>Ses caractéristiques propres, </a:t>
            </a:r>
          </a:p>
          <a:p>
            <a:pPr lvl="1"/>
            <a:r>
              <a:rPr lang="fr-FR" dirty="0" smtClean="0"/>
              <a:t>Les caractéristiques de sa forêt </a:t>
            </a:r>
          </a:p>
          <a:p>
            <a:pPr lvl="1"/>
            <a:r>
              <a:rPr lang="fr-FR" dirty="0" smtClean="0"/>
              <a:t>Du contexte dans lequel il évolue </a:t>
            </a:r>
          </a:p>
          <a:p>
            <a:r>
              <a:rPr lang="fr-FR" sz="2400" dirty="0" smtClean="0"/>
              <a:t>Régression logistique (résultat est une probabilité)</a:t>
            </a:r>
          </a:p>
          <a:p>
            <a:r>
              <a:rPr lang="fr-FR" sz="2400" dirty="0" smtClean="0"/>
              <a:t>Restriction à des variables explicatives disponibles dans un avenir proche (taille ppté, CSP, morcellement)</a:t>
            </a:r>
          </a:p>
          <a:p>
            <a:r>
              <a:rPr lang="fr-FR" sz="2400" dirty="0" smtClean="0"/>
              <a:t>Résultat : Estimation satisfaisante de la probabilité de récolte</a:t>
            </a:r>
          </a:p>
        </p:txBody>
      </p:sp>
    </p:spTree>
    <p:extLst>
      <p:ext uri="{BB962C8B-B14F-4D97-AF65-F5344CB8AC3E}">
        <p14:creationId xmlns:p14="http://schemas.microsoft.com/office/powerpoint/2010/main" val="2599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 FCBA PHFP 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FCBA PHFP 5</Template>
  <TotalTime>19233</TotalTime>
  <Words>923</Words>
  <Application>Microsoft Office PowerPoint</Application>
  <PresentationFormat>Affichage à l'écran (4:3)</PresentationFormat>
  <Paragraphs>166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Masque FCBA PHFP 5</vt:lpstr>
      <vt:lpstr>Conception personnalisée</vt:lpstr>
      <vt:lpstr>1_Conception personnalisée</vt:lpstr>
      <vt:lpstr>2_Conception personnalisée</vt:lpstr>
      <vt:lpstr>Regards croisés sur les valeurs de la forêt</vt:lpstr>
      <vt:lpstr>Sommaire</vt:lpstr>
      <vt:lpstr>Présentation PowerPoint</vt:lpstr>
      <vt:lpstr>Contexte Calcul de la disponibilité</vt:lpstr>
      <vt:lpstr>Contexte  Comment prendre en compte la disposition à vendre des propriétaires (privés)</vt:lpstr>
      <vt:lpstr>Les données utilisées L’enquête sur la structure de la propriété forestière française SSP 2012</vt:lpstr>
      <vt:lpstr>Principe méthodologique</vt:lpstr>
      <vt:lpstr>Les modèles réalisés Modélisation du volume récolté</vt:lpstr>
      <vt:lpstr>Les modèles réalisés Modélisation de la probabilité de récolte</vt:lpstr>
      <vt:lpstr>Résultats Modélisation de la probabilité de récolte</vt:lpstr>
      <vt:lpstr>Résultats Evaluation du modèle</vt:lpstr>
      <vt:lpstr>Résultats Estimation d’une probabilité de récolte par département</vt:lpstr>
      <vt:lpstr>Conclusions</vt:lpstr>
    </vt:vector>
  </TitlesOfParts>
  <Company>FCBA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Caractérisation de bassins d'approvisionnement en vue de l'implantation d'une bioraffinerie Exemple d’une méthodologie illustrée dans le cadre du projet Gaya</dc:title>
  <dc:creator>Christophe Ginet</dc:creator>
  <cp:lastModifiedBy>FCBA</cp:lastModifiedBy>
  <cp:revision>270</cp:revision>
  <dcterms:created xsi:type="dcterms:W3CDTF">2014-09-29T14:21:51Z</dcterms:created>
  <dcterms:modified xsi:type="dcterms:W3CDTF">2016-01-29T11:12:59Z</dcterms:modified>
</cp:coreProperties>
</file>