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8"/>
  </p:notesMasterIdLst>
  <p:sldIdLst>
    <p:sldId id="259" r:id="rId2"/>
    <p:sldId id="260" r:id="rId3"/>
    <p:sldId id="261" r:id="rId4"/>
    <p:sldId id="262" r:id="rId5"/>
    <p:sldId id="263" r:id="rId6"/>
    <p:sldId id="276" r:id="rId7"/>
    <p:sldId id="264" r:id="rId8"/>
    <p:sldId id="265" r:id="rId9"/>
    <p:sldId id="270" r:id="rId10"/>
    <p:sldId id="272" r:id="rId11"/>
    <p:sldId id="271" r:id="rId12"/>
    <p:sldId id="268" r:id="rId13"/>
    <p:sldId id="275" r:id="rId14"/>
    <p:sldId id="267" r:id="rId15"/>
    <p:sldId id="274" r:id="rId16"/>
    <p:sldId id="273"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27A32"/>
    <a:srgbClr val="B8B400"/>
    <a:srgbClr val="CC9B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0725" autoAdjust="0"/>
  </p:normalViewPr>
  <p:slideViewPr>
    <p:cSldViewPr>
      <p:cViewPr varScale="1">
        <p:scale>
          <a:sx n="79" d="100"/>
          <a:sy n="79" d="100"/>
        </p:scale>
        <p:origin x="-84"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Feuille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lang val="fr-FR"/>
  <c:chart>
    <c:autoTitleDeleted val="1"/>
    <c:view3D>
      <c:rotX val="40"/>
      <c:depthPercent val="100"/>
      <c:perspective val="20"/>
    </c:view3D>
    <c:plotArea>
      <c:layout/>
      <c:pie3DChart>
        <c:varyColors val="1"/>
        <c:ser>
          <c:idx val="0"/>
          <c:order val="0"/>
          <c:spPr>
            <a:ln w="44450">
              <a:solidFill>
                <a:prstClr val="black"/>
              </a:solidFill>
            </a:ln>
          </c:spPr>
          <c:explosion val="2"/>
          <c:dPt>
            <c:idx val="0"/>
            <c:spPr>
              <a:solidFill>
                <a:srgbClr val="E5F923"/>
              </a:solidFill>
              <a:ln w="44450">
                <a:solidFill>
                  <a:prstClr val="black"/>
                </a:solidFill>
              </a:ln>
            </c:spPr>
          </c:dPt>
          <c:dPt>
            <c:idx val="1"/>
            <c:spPr>
              <a:solidFill>
                <a:srgbClr val="538C46"/>
              </a:solidFill>
              <a:ln w="44450">
                <a:solidFill>
                  <a:prstClr val="black"/>
                </a:solidFill>
              </a:ln>
            </c:spPr>
          </c:dPt>
          <c:dPt>
            <c:idx val="2"/>
            <c:spPr>
              <a:solidFill>
                <a:srgbClr val="FFDE75"/>
              </a:solidFill>
              <a:ln w="44450">
                <a:solidFill>
                  <a:prstClr val="black"/>
                </a:solidFill>
              </a:ln>
            </c:spPr>
          </c:dPt>
          <c:dPt>
            <c:idx val="3"/>
            <c:spPr>
              <a:solidFill>
                <a:schemeClr val="bg2">
                  <a:lumMod val="50000"/>
                </a:schemeClr>
              </a:solidFill>
              <a:ln w="44450">
                <a:solidFill>
                  <a:prstClr val="black"/>
                </a:solidFill>
              </a:ln>
            </c:spPr>
          </c:dPt>
          <c:dPt>
            <c:idx val="4"/>
            <c:spPr>
              <a:solidFill>
                <a:srgbClr val="A8C70B"/>
              </a:solidFill>
              <a:ln w="44450">
                <a:solidFill>
                  <a:prstClr val="black"/>
                </a:solidFill>
              </a:ln>
            </c:spPr>
          </c:dPt>
          <c:dLbls>
            <c:dLbl>
              <c:idx val="0"/>
              <c:layout/>
              <c:tx>
                <c:rich>
                  <a:bodyPr/>
                  <a:lstStyle/>
                  <a:p>
                    <a:r>
                      <a:rPr lang="fr-FR" sz="1200" b="1" i="0" u="none" strike="noStrike" baseline="0" dirty="0" smtClean="0">
                        <a:latin typeface="Times New Roman" pitchFamily="18" charset="0"/>
                        <a:cs typeface="Times New Roman" pitchFamily="18" charset="0"/>
                      </a:rPr>
                      <a:t>21%</a:t>
                    </a:r>
                  </a:p>
                  <a:p>
                    <a:r>
                      <a:rPr lang="fr-FR" sz="1200" b="1" i="0" u="none" strike="noStrike" baseline="0" dirty="0" smtClean="0">
                        <a:latin typeface="Times New Roman" pitchFamily="18" charset="0"/>
                        <a:cs typeface="Times New Roman" pitchFamily="18" charset="0"/>
                      </a:rPr>
                      <a:t>culture annuelle </a:t>
                    </a:r>
                    <a:endParaRPr lang="en-US" sz="1200" b="1" dirty="0">
                      <a:latin typeface="Times New Roman" pitchFamily="18" charset="0"/>
                      <a:cs typeface="Times New Roman" pitchFamily="18" charset="0"/>
                    </a:endParaRPr>
                  </a:p>
                </c:rich>
              </c:tx>
              <c:dLblPos val="ctr"/>
              <c:showCatName val="1"/>
              <c:showPercent val="1"/>
            </c:dLbl>
            <c:dLbl>
              <c:idx val="1"/>
              <c:layout/>
              <c:tx>
                <c:rich>
                  <a:bodyPr/>
                  <a:lstStyle/>
                  <a:p>
                    <a:pPr>
                      <a:defRPr lang="fr-FR" sz="1200" b="1" noProof="0">
                        <a:latin typeface="Times New Roman" pitchFamily="18" charset="0"/>
                        <a:cs typeface="Times New Roman" pitchFamily="18" charset="0"/>
                      </a:defRPr>
                    </a:pPr>
                    <a:r>
                      <a:rPr lang="fr-FR" sz="1200" b="1" noProof="0" smtClean="0">
                        <a:latin typeface="Times New Roman" pitchFamily="18" charset="0"/>
                        <a:cs typeface="Times New Roman" pitchFamily="18" charset="0"/>
                      </a:rPr>
                      <a:t>Forêt 39</a:t>
                    </a:r>
                    <a:r>
                      <a:rPr lang="fr-FR" sz="1200" b="1" noProof="0">
                        <a:latin typeface="Times New Roman" pitchFamily="18" charset="0"/>
                        <a:cs typeface="Times New Roman" pitchFamily="18" charset="0"/>
                      </a:rPr>
                      <a:t>%</a:t>
                    </a:r>
                  </a:p>
                </c:rich>
              </c:tx>
              <c:spPr/>
              <c:dLblPos val="ctr"/>
              <c:showCatName val="1"/>
              <c:showPercent val="1"/>
            </c:dLbl>
            <c:dLbl>
              <c:idx val="2"/>
              <c:layout/>
              <c:tx>
                <c:rich>
                  <a:bodyPr/>
                  <a:lstStyle/>
                  <a:p>
                    <a:pPr marL="0" marR="0" indent="0" algn="ctr" defTabSz="914400" rtl="0" eaLnBrk="1" fontAlgn="auto" latinLnBrk="0" hangingPunct="1">
                      <a:lnSpc>
                        <a:spcPct val="100000"/>
                      </a:lnSpc>
                      <a:spcBef>
                        <a:spcPts val="0"/>
                      </a:spcBef>
                      <a:spcAft>
                        <a:spcPts val="0"/>
                      </a:spcAft>
                      <a:buClrTx/>
                      <a:buSzTx/>
                      <a:buFontTx/>
                      <a:buNone/>
                      <a:tabLst/>
                      <a:defRPr sz="1200" b="1" i="0" u="none" strike="noStrike" kern="1200" baseline="0">
                        <a:solidFill>
                          <a:prstClr val="black"/>
                        </a:solidFill>
                        <a:latin typeface="Times New Roman" pitchFamily="18" charset="0"/>
                        <a:ea typeface="+mn-ea"/>
                        <a:cs typeface="Times New Roman" pitchFamily="18" charset="0"/>
                      </a:defRPr>
                    </a:pPr>
                    <a:r>
                      <a:rPr lang="fr-FR" sz="1200" b="1" kern="1200" smtClean="0">
                        <a:solidFill>
                          <a:schemeClr val="tx1"/>
                        </a:solidFill>
                        <a:latin typeface="Times New Roman" pitchFamily="18" charset="0"/>
                        <a:ea typeface="+mn-ea"/>
                        <a:cs typeface="Times New Roman" pitchFamily="18" charset="0"/>
                      </a:rPr>
                      <a:t>27% Maquis</a:t>
                    </a:r>
                    <a:endParaRPr lang="fr-FR" sz="1200" b="1">
                      <a:latin typeface="Times New Roman" pitchFamily="18" charset="0"/>
                      <a:cs typeface="Times New Roman" pitchFamily="18" charset="0"/>
                    </a:endParaRPr>
                  </a:p>
                </c:rich>
              </c:tx>
              <c:spPr/>
              <c:dLblPos val="ctr"/>
              <c:showCatName val="1"/>
              <c:showPercent val="1"/>
            </c:dLbl>
            <c:dLbl>
              <c:idx val="3"/>
              <c:layout>
                <c:manualLayout>
                  <c:x val="-0.17383381425375288"/>
                  <c:y val="-0.13005996674103401"/>
                </c:manualLayout>
              </c:layout>
              <c:tx>
                <c:rich>
                  <a:bodyPr/>
                  <a:lstStyle/>
                  <a:p>
                    <a:r>
                      <a:rPr lang="fr-FR" sz="1200" b="1" i="0" u="none" strike="noStrike" baseline="0" smtClean="0">
                        <a:latin typeface="Times New Roman" pitchFamily="18" charset="0"/>
                        <a:cs typeface="Times New Roman" pitchFamily="18" charset="0"/>
                      </a:rPr>
                      <a:t>Olivier </a:t>
                    </a:r>
                    <a:r>
                      <a:rPr lang="en-US" sz="1200" b="1" dirty="0">
                        <a:latin typeface="Times New Roman" pitchFamily="18" charset="0"/>
                        <a:cs typeface="Times New Roman" pitchFamily="18" charset="0"/>
                      </a:rPr>
                      <a:t>
2%</a:t>
                    </a:r>
                  </a:p>
                </c:rich>
              </c:tx>
              <c:dLblPos val="ctr"/>
              <c:showCatName val="1"/>
              <c:showPercent val="1"/>
            </c:dLbl>
            <c:dLbl>
              <c:idx val="4"/>
              <c:layout>
                <c:manualLayout>
                  <c:x val="-1.6399416439033303E-2"/>
                  <c:y val="-7.2680569649401422E-2"/>
                </c:manualLayout>
              </c:layout>
              <c:tx>
                <c:rich>
                  <a:bodyPr/>
                  <a:lstStyle/>
                  <a:p>
                    <a:pPr marL="0" marR="0" indent="0" algn="ctr" defTabSz="914400" rtl="0" eaLnBrk="1" fontAlgn="auto" latinLnBrk="0" hangingPunct="1">
                      <a:lnSpc>
                        <a:spcPct val="100000"/>
                      </a:lnSpc>
                      <a:spcBef>
                        <a:spcPts val="0"/>
                      </a:spcBef>
                      <a:spcAft>
                        <a:spcPts val="0"/>
                      </a:spcAft>
                      <a:buClrTx/>
                      <a:buSzTx/>
                      <a:buFontTx/>
                      <a:buNone/>
                      <a:tabLst/>
                      <a:defRPr sz="1200" b="1" i="0" u="none" strike="noStrike" kern="1200" baseline="0">
                        <a:solidFill>
                          <a:prstClr val="black"/>
                        </a:solidFill>
                        <a:latin typeface="Times New Roman" pitchFamily="18" charset="0"/>
                        <a:ea typeface="+mn-ea"/>
                        <a:cs typeface="Times New Roman" pitchFamily="18" charset="0"/>
                      </a:defRPr>
                    </a:pPr>
                    <a:r>
                      <a:rPr lang="en-US" sz="1200" b="1" dirty="0" smtClean="0">
                        <a:latin typeface="Times New Roman" pitchFamily="18" charset="0"/>
                        <a:cs typeface="Times New Roman" pitchFamily="18" charset="0"/>
                      </a:rPr>
                      <a:t>11%  terrains </a:t>
                    </a:r>
                    <a:r>
                      <a:rPr lang="en-US" sz="1200" b="1" dirty="0" err="1" smtClean="0">
                        <a:latin typeface="Times New Roman" pitchFamily="18" charset="0"/>
                        <a:cs typeface="Times New Roman" pitchFamily="18" charset="0"/>
                      </a:rPr>
                      <a:t>nus</a:t>
                    </a:r>
                    <a:r>
                      <a:rPr lang="en-US" sz="1200" b="1" dirty="0" smtClean="0">
                        <a:latin typeface="Times New Roman" pitchFamily="18" charset="0"/>
                        <a:cs typeface="Times New Roman" pitchFamily="18" charset="0"/>
                      </a:rPr>
                      <a:t>  </a:t>
                    </a:r>
                  </a:p>
                </c:rich>
              </c:tx>
              <c:spPr/>
              <c:dLblPos val="ctr"/>
              <c:showCatName val="1"/>
              <c:showPercent val="1"/>
            </c:dLbl>
            <c:txPr>
              <a:bodyPr/>
              <a:lstStyle/>
              <a:p>
                <a:pPr>
                  <a:defRPr sz="1200" b="1">
                    <a:latin typeface="Times New Roman" pitchFamily="18" charset="0"/>
                    <a:cs typeface="Times New Roman" pitchFamily="18" charset="0"/>
                  </a:defRPr>
                </a:pPr>
                <a:endParaRPr lang="fr-FR"/>
              </a:p>
            </c:txPr>
            <c:dLblPos val="ctr"/>
            <c:showCatName val="1"/>
            <c:showPercent val="1"/>
            <c:showLeaderLines val="1"/>
          </c:dLbls>
          <c:cat>
            <c:strRef>
              <c:f>Sheet1!$N$8:$N$12</c:f>
              <c:strCache>
                <c:ptCount val="5"/>
                <c:pt idx="0">
                  <c:v>Crop Land </c:v>
                </c:pt>
                <c:pt idx="1">
                  <c:v>Forest</c:v>
                </c:pt>
                <c:pt idx="2">
                  <c:v>Shrubs</c:v>
                </c:pt>
                <c:pt idx="3">
                  <c:v>Olive Trees</c:v>
                </c:pt>
                <c:pt idx="4">
                  <c:v>Unproductive land </c:v>
                </c:pt>
              </c:strCache>
            </c:strRef>
          </c:cat>
          <c:val>
            <c:numRef>
              <c:f>Sheet1!$P$8:$P$12</c:f>
              <c:numCache>
                <c:formatCode>0%</c:formatCode>
                <c:ptCount val="5"/>
                <c:pt idx="0">
                  <c:v>0.21062598547012013</c:v>
                </c:pt>
                <c:pt idx="1">
                  <c:v>0.39432309881632616</c:v>
                </c:pt>
                <c:pt idx="2">
                  <c:v>0.26763689048737499</c:v>
                </c:pt>
                <c:pt idx="3">
                  <c:v>2.0063885845131704E-2</c:v>
                </c:pt>
                <c:pt idx="4">
                  <c:v>0.107350139381047</c:v>
                </c:pt>
              </c:numCache>
            </c:numRef>
          </c:val>
        </c:ser>
        <c:dLbls>
          <c:showCatName val="1"/>
          <c:showPercent val="1"/>
        </c:dLbls>
      </c:pie3DChart>
      <c:spPr>
        <a:ln>
          <a:noFill/>
        </a:ln>
      </c:spPr>
    </c:plotArea>
    <c:plotVisOnly val="1"/>
    <c:dispBlanksAs val="zero"/>
  </c:chart>
  <c:spPr>
    <a:noFill/>
    <a:ln cmpd="sng">
      <a:noFill/>
    </a:ln>
  </c:sp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CFB971-DDDC-4BE8-99E5-621415983D91}" type="datetimeFigureOut">
              <a:rPr lang="fr-FR" smtClean="0"/>
              <a:pPr/>
              <a:t>09/01/2017</a:t>
            </a:fld>
            <a:endParaRPr lang="fr-F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DFAF37-3756-49D6-9A50-54C52556B1FB}" type="slidenum">
              <a:rPr lang="fr-FR" smtClean="0"/>
              <a:pPr/>
              <a:t>‹N°›</a:t>
            </a:fld>
            <a:endParaRPr lang="fr-FR"/>
          </a:p>
        </p:txBody>
      </p:sp>
    </p:spTree>
    <p:extLst>
      <p:ext uri="{BB962C8B-B14F-4D97-AF65-F5344CB8AC3E}">
        <p14:creationId xmlns:p14="http://schemas.microsoft.com/office/powerpoint/2010/main" xmlns="" val="3450153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r-FR" dirty="0"/>
          </a:p>
        </p:txBody>
      </p:sp>
      <p:sp>
        <p:nvSpPr>
          <p:cNvPr id="4" name="Slide Number Placeholder 3"/>
          <p:cNvSpPr>
            <a:spLocks noGrp="1"/>
          </p:cNvSpPr>
          <p:nvPr>
            <p:ph type="sldNum" sz="quarter" idx="10"/>
          </p:nvPr>
        </p:nvSpPr>
        <p:spPr/>
        <p:txBody>
          <a:bodyPr/>
          <a:lstStyle/>
          <a:p>
            <a:fld id="{64DFAF37-3756-49D6-9A50-54C52556B1FB}" type="slidenum">
              <a:rPr lang="fr-FR" smtClean="0"/>
              <a:pPr/>
              <a:t>14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D2BB12A6-FF6D-4F94-AA6C-24FC3FD6F2FF}" type="datetimeFigureOut">
              <a:rPr lang="fr-FR" smtClean="0"/>
              <a:pPr/>
              <a:t>09/01/2017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9FB6ECA-69B9-433A-A58F-B3F90893167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D2BB12A6-FF6D-4F94-AA6C-24FC3FD6F2FF}" type="datetimeFigureOut">
              <a:rPr lang="fr-FR" smtClean="0"/>
              <a:pPr/>
              <a:t>09/01/2017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9FB6ECA-69B9-433A-A58F-B3F90893167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D2BB12A6-FF6D-4F94-AA6C-24FC3FD6F2FF}" type="datetimeFigureOut">
              <a:rPr lang="fr-FR" smtClean="0"/>
              <a:pPr/>
              <a:t>09/01/2017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9FB6ECA-69B9-433A-A58F-B3F90893167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D2BB12A6-FF6D-4F94-AA6C-24FC3FD6F2FF}" type="datetimeFigureOut">
              <a:rPr lang="fr-FR" smtClean="0"/>
              <a:pPr/>
              <a:t>09/01/2017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9FB6ECA-69B9-433A-A58F-B3F90893167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BB12A6-FF6D-4F94-AA6C-24FC3FD6F2FF}" type="datetimeFigureOut">
              <a:rPr lang="fr-FR" smtClean="0"/>
              <a:pPr/>
              <a:t>09/01/2017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9FB6ECA-69B9-433A-A58F-B3F90893167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D2BB12A6-FF6D-4F94-AA6C-24FC3FD6F2FF}" type="datetimeFigureOut">
              <a:rPr lang="fr-FR" smtClean="0"/>
              <a:pPr/>
              <a:t>09/01/2017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9FB6ECA-69B9-433A-A58F-B3F90893167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D2BB12A6-FF6D-4F94-AA6C-24FC3FD6F2FF}" type="datetimeFigureOut">
              <a:rPr lang="fr-FR" smtClean="0"/>
              <a:pPr/>
              <a:t>09/01/2017</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9FB6ECA-69B9-433A-A58F-B3F90893167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D2BB12A6-FF6D-4F94-AA6C-24FC3FD6F2FF}" type="datetimeFigureOut">
              <a:rPr lang="fr-FR" smtClean="0"/>
              <a:pPr/>
              <a:t>09/01/2017</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9FB6ECA-69B9-433A-A58F-B3F90893167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BB12A6-FF6D-4F94-AA6C-24FC3FD6F2FF}" type="datetimeFigureOut">
              <a:rPr lang="fr-FR" smtClean="0"/>
              <a:pPr/>
              <a:t>09/01/2017</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19FB6ECA-69B9-433A-A58F-B3F90893167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BB12A6-FF6D-4F94-AA6C-24FC3FD6F2FF}" type="datetimeFigureOut">
              <a:rPr lang="fr-FR" smtClean="0"/>
              <a:pPr/>
              <a:t>09/01/2017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9FB6ECA-69B9-433A-A58F-B3F90893167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BB12A6-FF6D-4F94-AA6C-24FC3FD6F2FF}" type="datetimeFigureOut">
              <a:rPr lang="fr-FR" smtClean="0"/>
              <a:pPr/>
              <a:t>09/01/2017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9FB6ECA-69B9-433A-A58F-B3F90893167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BB12A6-FF6D-4F94-AA6C-24FC3FD6F2FF}" type="datetimeFigureOut">
              <a:rPr lang="fr-FR" smtClean="0"/>
              <a:pPr/>
              <a:t>09/01/2017</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FB6ECA-69B9-433A-A58F-B3F90893167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srcRect/>
          <a:stretch>
            <a:fillRect/>
          </a:stretch>
        </p:blipFill>
        <p:spPr bwMode="auto">
          <a:xfrm>
            <a:off x="32" y="5005084"/>
            <a:ext cx="9144000" cy="1852916"/>
          </a:xfrm>
          <a:prstGeom prst="rect">
            <a:avLst/>
          </a:prstGeom>
          <a:noFill/>
          <a:ln w="9525">
            <a:noFill/>
            <a:miter lim="800000"/>
            <a:headEnd/>
            <a:tailEnd/>
          </a:ln>
          <a:effectLst/>
        </p:spPr>
      </p:pic>
      <p:pic>
        <p:nvPicPr>
          <p:cNvPr id="6" name="Image 34" descr="Logo1-INRAT"/>
          <p:cNvPicPr/>
          <p:nvPr/>
        </p:nvPicPr>
        <p:blipFill>
          <a:blip r:embed="rId3" cstate="print"/>
          <a:srcRect b="12195"/>
          <a:stretch>
            <a:fillRect/>
          </a:stretch>
        </p:blipFill>
        <p:spPr bwMode="auto">
          <a:xfrm>
            <a:off x="0" y="0"/>
            <a:ext cx="1428760" cy="1494000"/>
          </a:xfrm>
          <a:prstGeom prst="rect">
            <a:avLst/>
          </a:prstGeom>
          <a:noFill/>
          <a:ln w="9525">
            <a:solidFill>
              <a:srgbClr val="2C6600"/>
            </a:solidFill>
            <a:miter lim="800000"/>
            <a:headEnd/>
            <a:tailEnd/>
          </a:ln>
        </p:spPr>
      </p:pic>
      <p:pic>
        <p:nvPicPr>
          <p:cNvPr id="7" name="Image 10"/>
          <p:cNvPicPr>
            <a:picLocks noChangeAspect="1" noChangeArrowheads="1"/>
          </p:cNvPicPr>
          <p:nvPr/>
        </p:nvPicPr>
        <p:blipFill>
          <a:blip r:embed="rId4" cstate="print"/>
          <a:srcRect l="2831" r="3926"/>
          <a:stretch>
            <a:fillRect/>
          </a:stretch>
        </p:blipFill>
        <p:spPr bwMode="auto">
          <a:xfrm>
            <a:off x="8056734" y="-24"/>
            <a:ext cx="1087298" cy="1494000"/>
          </a:xfrm>
          <a:prstGeom prst="rect">
            <a:avLst/>
          </a:prstGeom>
          <a:noFill/>
          <a:ln>
            <a:solidFill>
              <a:srgbClr val="2C6600"/>
            </a:solidFill>
          </a:ln>
        </p:spPr>
      </p:pic>
      <p:sp>
        <p:nvSpPr>
          <p:cNvPr id="8" name="Rectangle 3"/>
          <p:cNvSpPr>
            <a:spLocks noChangeArrowheads="1"/>
          </p:cNvSpPr>
          <p:nvPr/>
        </p:nvSpPr>
        <p:spPr bwMode="auto">
          <a:xfrm>
            <a:off x="0" y="1785926"/>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627A32"/>
                </a:solidFill>
                <a:effectLst/>
                <a:latin typeface="Times New Roman" pitchFamily="18" charset="0"/>
                <a:ea typeface="Tahoma" pitchFamily="34" charset="0"/>
                <a:cs typeface="Times New Roman" pitchFamily="18" charset="0"/>
              </a:rPr>
              <a:t>Le conflit de la gestion forestière entre la </a:t>
            </a:r>
            <a:r>
              <a:rPr kumimoji="0" lang="fr-FR" sz="2400" b="1" i="0" u="none" strike="noStrike" cap="none" normalizeH="0" baseline="0" dirty="0" err="1" smtClean="0">
                <a:ln>
                  <a:noFill/>
                </a:ln>
                <a:solidFill>
                  <a:srgbClr val="627A32"/>
                </a:solidFill>
                <a:effectLst/>
                <a:latin typeface="Times New Roman" pitchFamily="18" charset="0"/>
                <a:ea typeface="Tahoma" pitchFamily="34" charset="0"/>
                <a:cs typeface="Times New Roman" pitchFamily="18" charset="0"/>
              </a:rPr>
              <a:t>soutenabilité</a:t>
            </a:r>
            <a:r>
              <a:rPr kumimoji="0" lang="fr-FR" sz="2400" b="1" i="0" u="none" strike="noStrike" cap="none" normalizeH="0" baseline="0" dirty="0" smtClean="0">
                <a:ln>
                  <a:noFill/>
                </a:ln>
                <a:solidFill>
                  <a:srgbClr val="627A32"/>
                </a:solidFill>
                <a:effectLst/>
                <a:latin typeface="Times New Roman" pitchFamily="18" charset="0"/>
                <a:ea typeface="Tahoma" pitchFamily="34" charset="0"/>
                <a:cs typeface="Times New Roman" pitchFamily="18" charset="0"/>
              </a:rPr>
              <a:t> des ressources naturelles et la subsistance de la population locale: </a:t>
            </a:r>
            <a:br>
              <a:rPr kumimoji="0" lang="fr-FR" sz="2400" b="1" i="0" u="none" strike="noStrike" cap="none" normalizeH="0" baseline="0" dirty="0" smtClean="0">
                <a:ln>
                  <a:noFill/>
                </a:ln>
                <a:solidFill>
                  <a:srgbClr val="627A32"/>
                </a:solidFill>
                <a:effectLst/>
                <a:latin typeface="Times New Roman" pitchFamily="18" charset="0"/>
                <a:ea typeface="Tahoma" pitchFamily="34" charset="0"/>
                <a:cs typeface="Times New Roman" pitchFamily="18" charset="0"/>
              </a:rPr>
            </a:br>
            <a:r>
              <a:rPr kumimoji="0" lang="fr-FR" sz="2400" b="1" i="0" u="none" strike="noStrike" cap="none" normalizeH="0" baseline="0" dirty="0" smtClean="0">
                <a:ln>
                  <a:noFill/>
                </a:ln>
                <a:solidFill>
                  <a:srgbClr val="627A32"/>
                </a:solidFill>
                <a:effectLst/>
                <a:latin typeface="Times New Roman" pitchFamily="18" charset="0"/>
                <a:ea typeface="Tahoma" pitchFamily="34" charset="0"/>
                <a:cs typeface="Times New Roman" pitchFamily="18" charset="0"/>
              </a:rPr>
              <a:t>Etude de Cas de </a:t>
            </a:r>
            <a:r>
              <a:rPr kumimoji="0" lang="fr-FR" sz="2400" b="1" i="0" u="none" strike="noStrike" cap="none" normalizeH="0" baseline="0" dirty="0" err="1" smtClean="0">
                <a:ln>
                  <a:noFill/>
                </a:ln>
                <a:solidFill>
                  <a:srgbClr val="627A32"/>
                </a:solidFill>
                <a:effectLst/>
                <a:latin typeface="Times New Roman" pitchFamily="18" charset="0"/>
                <a:ea typeface="Tahoma" pitchFamily="34" charset="0"/>
                <a:cs typeface="Times New Roman" pitchFamily="18" charset="0"/>
              </a:rPr>
              <a:t>Iteimia</a:t>
            </a:r>
            <a:r>
              <a:rPr kumimoji="0" lang="fr-FR" sz="2400" b="1" i="0" u="none" strike="noStrike" cap="none" normalizeH="0" baseline="0" dirty="0" smtClean="0">
                <a:ln>
                  <a:noFill/>
                </a:ln>
                <a:solidFill>
                  <a:srgbClr val="627A32"/>
                </a:solidFill>
                <a:effectLst/>
                <a:latin typeface="Times New Roman" pitchFamily="18" charset="0"/>
                <a:ea typeface="Tahoma" pitchFamily="34" charset="0"/>
                <a:cs typeface="Times New Roman" pitchFamily="18" charset="0"/>
              </a:rPr>
              <a:t>-Tunisie</a:t>
            </a:r>
            <a:endParaRPr kumimoji="0" lang="fr-FR" sz="2400" b="0" i="0" u="none" strike="noStrike" cap="none" normalizeH="0" baseline="0" dirty="0" smtClean="0">
              <a:ln>
                <a:noFill/>
              </a:ln>
              <a:solidFill>
                <a:srgbClr val="627A32"/>
              </a:solidFill>
              <a:effectLst/>
              <a:latin typeface="Times New Roman" pitchFamily="18" charset="0"/>
              <a:ea typeface="Tahoma" pitchFamily="34" charset="0"/>
              <a:cs typeface="Times New Roman" pitchFamily="18" charset="0"/>
            </a:endParaRPr>
          </a:p>
        </p:txBody>
      </p:sp>
      <p:sp>
        <p:nvSpPr>
          <p:cNvPr id="9" name="Rectangle 5"/>
          <p:cNvSpPr>
            <a:spLocks noChangeArrowheads="1"/>
          </p:cNvSpPr>
          <p:nvPr/>
        </p:nvSpPr>
        <p:spPr bwMode="auto">
          <a:xfrm>
            <a:off x="2463447" y="3000372"/>
            <a:ext cx="4108817"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210050" algn="l"/>
              </a:tabLst>
            </a:pPr>
            <a:r>
              <a:rPr lang="fr-FR" dirty="0" smtClean="0">
                <a:latin typeface="Times New Roman" pitchFamily="18" charset="0"/>
                <a:ea typeface="Calibri" pitchFamily="34" charset="0"/>
                <a:cs typeface="Times New Roman" pitchFamily="18" charset="0"/>
              </a:rPr>
              <a:t>Mar</a:t>
            </a:r>
            <a:r>
              <a:rPr kumimoji="0" lang="fr-FR"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iem</a:t>
            </a:r>
            <a:r>
              <a:rPr kumimoji="0" lang="fr-FR"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Khalfaoui</a:t>
            </a:r>
            <a:r>
              <a:rPr lang="fr-FR" dirty="0">
                <a:latin typeface="Times New Roman" pitchFamily="18" charset="0"/>
                <a:ea typeface="Calibri" pitchFamily="34" charset="0"/>
                <a:cs typeface="Times New Roman" pitchFamily="18" charset="0"/>
              </a:rPr>
              <a:t> </a:t>
            </a:r>
            <a:r>
              <a:rPr lang="fr-FR" dirty="0" smtClean="0">
                <a:latin typeface="Times New Roman" pitchFamily="18" charset="0"/>
                <a:ea typeface="Calibri" pitchFamily="34" charset="0"/>
                <a:cs typeface="Times New Roman" pitchFamily="18" charset="0"/>
              </a:rPr>
              <a:t>&amp;</a:t>
            </a:r>
            <a:r>
              <a:rPr kumimoji="0" lang="fr-FR"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Hamed</a:t>
            </a:r>
            <a:r>
              <a:rPr kumimoji="0" lang="fr-FR"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Daly-Hassen</a:t>
            </a:r>
            <a:endParaRPr lang="fr-FR" baseline="30000" dirty="0">
              <a:latin typeface="Times New Roman" pitchFamily="18" charset="0"/>
              <a:ea typeface="Calibri" pitchFamily="34" charset="0"/>
              <a:cs typeface="Times New Roman" pitchFamily="18" charset="0"/>
            </a:endParaRPr>
          </a:p>
        </p:txBody>
      </p:sp>
      <p:sp>
        <p:nvSpPr>
          <p:cNvPr id="10" name="Rectangle 9"/>
          <p:cNvSpPr/>
          <p:nvPr/>
        </p:nvSpPr>
        <p:spPr>
          <a:xfrm>
            <a:off x="0" y="4143380"/>
            <a:ext cx="9211733" cy="923330"/>
          </a:xfrm>
          <a:prstGeom prst="rect">
            <a:avLst/>
          </a:prstGeom>
        </p:spPr>
        <p:txBody>
          <a:bodyPr wrap="square">
            <a:spAutoFit/>
          </a:bodyPr>
          <a:lstStyle/>
          <a:p>
            <a:pPr algn="ctr"/>
            <a:r>
              <a:rPr lang="fr-FR" dirty="0" smtClean="0">
                <a:latin typeface="Times New Roman" pitchFamily="18" charset="0"/>
                <a:cs typeface="Times New Roman" pitchFamily="18" charset="0"/>
              </a:rPr>
              <a:t>Colloque du réseau SEHS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 Approches Territorialisées Des Usages De La Forêt » </a:t>
            </a:r>
          </a:p>
          <a:p>
            <a:pPr algn="ctr"/>
            <a:r>
              <a:rPr lang="fr-FR" dirty="0" smtClean="0">
                <a:latin typeface="Times New Roman" pitchFamily="18" charset="0"/>
                <a:cs typeface="Times New Roman" pitchFamily="18" charset="0"/>
              </a:rPr>
              <a:t>12 janvier 2017 </a:t>
            </a:r>
            <a:endParaRPr lang="fr-FR" dirty="0">
              <a:latin typeface="Times New Roman" pitchFamily="18" charset="0"/>
              <a:cs typeface="Times New Roman" pitchFamily="18" charset="0"/>
            </a:endParaRPr>
          </a:p>
        </p:txBody>
      </p:sp>
      <p:sp>
        <p:nvSpPr>
          <p:cNvPr id="11" name="Rectangle 10"/>
          <p:cNvSpPr/>
          <p:nvPr/>
        </p:nvSpPr>
        <p:spPr>
          <a:xfrm>
            <a:off x="-2514" y="0"/>
            <a:ext cx="9146513" cy="1500174"/>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1428728" y="454863"/>
            <a:ext cx="6643734" cy="1077218"/>
          </a:xfrm>
          <a:prstGeom prst="rect">
            <a:avLst/>
          </a:prstGeom>
        </p:spPr>
        <p:txBody>
          <a:bodyPr wrap="square">
            <a:spAutoFit/>
          </a:bodyPr>
          <a:lstStyle/>
          <a:p>
            <a:pPr lvl="0" algn="ctr" fontAlgn="base">
              <a:spcBef>
                <a:spcPct val="0"/>
              </a:spcBef>
              <a:spcAft>
                <a:spcPct val="0"/>
              </a:spcAft>
              <a:tabLst>
                <a:tab pos="4210050" algn="l"/>
              </a:tabLst>
            </a:pPr>
            <a:r>
              <a:rPr kumimoji="0" lang="fr-FR" sz="1600" b="1" i="0" u="none" strike="noStrike" cap="none" normalizeH="0" baseline="0" dirty="0" smtClean="0">
                <a:ln>
                  <a:noFill/>
                </a:ln>
                <a:effectLst/>
                <a:latin typeface="Times New Roman" pitchFamily="18" charset="0"/>
                <a:ea typeface="Calibri" pitchFamily="34" charset="0"/>
                <a:cs typeface="Times New Roman" pitchFamily="18" charset="0"/>
              </a:rPr>
              <a:t>Institut National de Recherches en G</a:t>
            </a:r>
            <a:r>
              <a:rPr lang="fr-FR" sz="1600" b="1" dirty="0">
                <a:ea typeface="Calibri" pitchFamily="34" charset="0"/>
                <a:cs typeface="Times New Roman" pitchFamily="18" charset="0"/>
              </a:rPr>
              <a:t>é</a:t>
            </a:r>
            <a:r>
              <a:rPr kumimoji="0" lang="fr-FR" sz="1600" b="1" i="0" u="none" strike="noStrike" cap="none" normalizeH="0" baseline="0" dirty="0" smtClean="0">
                <a:ln>
                  <a:noFill/>
                </a:ln>
                <a:effectLst/>
                <a:latin typeface="Times New Roman" pitchFamily="18" charset="0"/>
                <a:ea typeface="Calibri" pitchFamily="34" charset="0"/>
                <a:cs typeface="Times New Roman" pitchFamily="18" charset="0"/>
              </a:rPr>
              <a:t>nie Rural, Eaux et Forêts (INRGREF)</a:t>
            </a:r>
            <a:endParaRPr kumimoji="0" lang="fr-FR" sz="1600" b="1" i="0" u="none" strike="noStrike" cap="none" normalizeH="0" baseline="0" dirty="0" smtClean="0">
              <a:ln>
                <a:noFill/>
              </a:ln>
              <a:effectLst/>
              <a:latin typeface="Arial" pitchFamily="34" charset="0"/>
              <a:cs typeface="Arial" pitchFamily="34" charset="0"/>
            </a:endParaRPr>
          </a:p>
          <a:p>
            <a:pPr lvl="0" algn="ctr" eaLnBrk="0" fontAlgn="base" hangingPunct="0">
              <a:spcBef>
                <a:spcPct val="0"/>
              </a:spcBef>
              <a:spcAft>
                <a:spcPct val="0"/>
              </a:spcAft>
              <a:tabLst>
                <a:tab pos="4210050" algn="l"/>
              </a:tabLst>
            </a:pPr>
            <a:r>
              <a:rPr kumimoji="0" lang="fr-FR" sz="1600" b="1" i="0" u="none" strike="noStrike" cap="none" normalizeH="0" baseline="0" dirty="0" smtClean="0">
                <a:ln>
                  <a:noFill/>
                </a:ln>
                <a:effectLst/>
                <a:latin typeface="Times New Roman" pitchFamily="18" charset="0"/>
                <a:ea typeface="Calibri" pitchFamily="34" charset="0"/>
                <a:cs typeface="Times New Roman" pitchFamily="18" charset="0"/>
              </a:rPr>
              <a:t>Institut National de la Recherche Agronomique de Tunisie (INRAT)</a:t>
            </a:r>
            <a:r>
              <a:rPr lang="fr-FR" sz="1600" b="1" dirty="0">
                <a:ea typeface="Calibri" pitchFamily="34" charset="0"/>
                <a:cs typeface="Times New Roman" pitchFamily="18" charset="0"/>
              </a:rPr>
              <a:t> </a:t>
            </a:r>
            <a:endParaRPr lang="fr-FR" sz="1600" b="1" dirty="0">
              <a:latin typeface="Times New Roman" pitchFamily="18" charset="0"/>
              <a:ea typeface="Calibri" pitchFamily="34" charset="0"/>
              <a:cs typeface="Times New Roman" pitchFamily="18" charset="0"/>
            </a:endParaRPr>
          </a:p>
          <a:p>
            <a:pPr lvl="0" algn="ctr" eaLnBrk="0" fontAlgn="base" hangingPunct="0">
              <a:spcBef>
                <a:spcPct val="0"/>
              </a:spcBef>
              <a:spcAft>
                <a:spcPct val="0"/>
              </a:spcAft>
              <a:tabLst>
                <a:tab pos="4210050" algn="l"/>
              </a:tabLst>
            </a:pPr>
            <a:r>
              <a:rPr kumimoji="0" lang="fr-FR" sz="1600" b="1" i="0" u="none" strike="noStrike" cap="none" normalizeH="0" baseline="0" dirty="0" smtClean="0">
                <a:ln>
                  <a:noFill/>
                </a:ln>
                <a:effectLst/>
                <a:latin typeface="Times New Roman" pitchFamily="18" charset="0"/>
                <a:ea typeface="Calibri" pitchFamily="34" charset="0"/>
                <a:cs typeface="Times New Roman" pitchFamily="18" charset="0"/>
              </a:rPr>
              <a:t>TUNISIE</a:t>
            </a:r>
            <a:endParaRPr kumimoji="0" lang="fr-FR" sz="1600" b="1"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11560" y="1628800"/>
            <a:ext cx="2880320" cy="769441"/>
          </a:xfrm>
          <a:prstGeom prst="rect">
            <a:avLst/>
          </a:prstGeom>
          <a:noFill/>
        </p:spPr>
        <p:txBody>
          <a:bodyPr wrap="square" rtlCol="0">
            <a:spAutoFit/>
          </a:bodyPr>
          <a:lstStyle/>
          <a:p>
            <a:pPr algn="ctr"/>
            <a:r>
              <a:rPr lang="fr-FR" sz="2200" b="1" dirty="0" smtClean="0">
                <a:latin typeface="Times New Roman" pitchFamily="18" charset="0"/>
                <a:cs typeface="Times New Roman" pitchFamily="18" charset="0"/>
              </a:rPr>
              <a:t>Produits forestiers</a:t>
            </a:r>
          </a:p>
          <a:p>
            <a:pPr algn="ctr"/>
            <a:r>
              <a:rPr lang="fr-FR" sz="2200" b="1" dirty="0" smtClean="0">
                <a:solidFill>
                  <a:srgbClr val="FF0000"/>
                </a:solidFill>
                <a:latin typeface="Times New Roman" pitchFamily="18" charset="0"/>
                <a:cs typeface="Times New Roman" pitchFamily="18" charset="0"/>
              </a:rPr>
              <a:t>15%</a:t>
            </a:r>
          </a:p>
        </p:txBody>
      </p:sp>
      <p:sp>
        <p:nvSpPr>
          <p:cNvPr id="5" name="ZoneTexte 4"/>
          <p:cNvSpPr txBox="1"/>
          <p:nvPr/>
        </p:nvSpPr>
        <p:spPr>
          <a:xfrm>
            <a:off x="5724128" y="2420888"/>
            <a:ext cx="2987824" cy="1446550"/>
          </a:xfrm>
          <a:prstGeom prst="rect">
            <a:avLst/>
          </a:prstGeom>
          <a:noFill/>
        </p:spPr>
        <p:txBody>
          <a:bodyPr wrap="square" rtlCol="0">
            <a:spAutoFit/>
          </a:bodyPr>
          <a:lstStyle/>
          <a:p>
            <a:pPr algn="ctr"/>
            <a:r>
              <a:rPr lang="fr-FR" sz="2200" b="1" dirty="0" smtClean="0">
                <a:latin typeface="Times New Roman" pitchFamily="18" charset="0"/>
                <a:cs typeface="Times New Roman" pitchFamily="18" charset="0"/>
              </a:rPr>
              <a:t>Emploi occasionnel</a:t>
            </a:r>
          </a:p>
          <a:p>
            <a:pPr algn="ctr"/>
            <a:r>
              <a:rPr lang="fr-FR" sz="2200" b="1" dirty="0" smtClean="0">
                <a:latin typeface="Times New Roman" pitchFamily="18" charset="0"/>
                <a:cs typeface="Times New Roman" pitchFamily="18" charset="0"/>
              </a:rPr>
              <a:t>Travaux forestiers</a:t>
            </a:r>
          </a:p>
          <a:p>
            <a:pPr algn="ctr"/>
            <a:r>
              <a:rPr lang="fr-FR" sz="2200" b="1" dirty="0" smtClean="0">
                <a:solidFill>
                  <a:srgbClr val="FF0000"/>
                </a:solidFill>
                <a:latin typeface="Times New Roman" pitchFamily="18" charset="0"/>
                <a:cs typeface="Times New Roman" pitchFamily="18" charset="0"/>
              </a:rPr>
              <a:t>39%</a:t>
            </a:r>
          </a:p>
          <a:p>
            <a:pPr algn="ctr"/>
            <a:endParaRPr lang="fr-FR" sz="2200" b="1" dirty="0" smtClean="0">
              <a:latin typeface="Times New Roman" pitchFamily="18" charset="0"/>
              <a:cs typeface="Times New Roman" pitchFamily="18" charset="0"/>
            </a:endParaRPr>
          </a:p>
        </p:txBody>
      </p:sp>
      <p:pic>
        <p:nvPicPr>
          <p:cNvPr id="6" name="Picture 2"/>
          <p:cNvPicPr>
            <a:picLocks noChangeAspect="1" noChangeArrowheads="1"/>
          </p:cNvPicPr>
          <p:nvPr/>
        </p:nvPicPr>
        <p:blipFill>
          <a:blip r:embed="rId2" cstate="print"/>
          <a:srcRect/>
          <a:stretch>
            <a:fillRect/>
          </a:stretch>
        </p:blipFill>
        <p:spPr bwMode="auto">
          <a:xfrm>
            <a:off x="0" y="5857892"/>
            <a:ext cx="9144000" cy="1000108"/>
          </a:xfrm>
          <a:prstGeom prst="rect">
            <a:avLst/>
          </a:prstGeom>
          <a:noFill/>
          <a:ln w="9525">
            <a:noFill/>
            <a:miter lim="800000"/>
            <a:headEnd/>
            <a:tailEnd/>
          </a:ln>
          <a:effectLst/>
        </p:spPr>
      </p:pic>
      <p:pic>
        <p:nvPicPr>
          <p:cNvPr id="7" name="Picture 2" descr="C:\Users\Marielm\Downloads\2016-05-17 11.54.47.jpg"/>
          <p:cNvPicPr>
            <a:picLocks noChangeAspect="1" noChangeArrowheads="1"/>
          </p:cNvPicPr>
          <p:nvPr/>
        </p:nvPicPr>
        <p:blipFill>
          <a:blip r:embed="rId3" cstate="print"/>
          <a:srcRect/>
          <a:stretch>
            <a:fillRect/>
          </a:stretch>
        </p:blipFill>
        <p:spPr bwMode="auto">
          <a:xfrm>
            <a:off x="6744000" y="0"/>
            <a:ext cx="2400000" cy="1071546"/>
          </a:xfrm>
          <a:prstGeom prst="rect">
            <a:avLst/>
          </a:prstGeom>
          <a:noFill/>
        </p:spPr>
      </p:pic>
      <p:cxnSp>
        <p:nvCxnSpPr>
          <p:cNvPr id="8" name="Straight Connector 5"/>
          <p:cNvCxnSpPr/>
          <p:nvPr/>
        </p:nvCxnSpPr>
        <p:spPr>
          <a:xfrm rot="10800000" flipV="1">
            <a:off x="0" y="1071547"/>
            <a:ext cx="9144000" cy="53932"/>
          </a:xfrm>
          <a:prstGeom prst="line">
            <a:avLst/>
          </a:prstGeom>
          <a:ln w="28575">
            <a:solidFill>
              <a:srgbClr val="627A32"/>
            </a:solidFill>
          </a:ln>
        </p:spPr>
        <p:style>
          <a:lnRef idx="1">
            <a:schemeClr val="accent3"/>
          </a:lnRef>
          <a:fillRef idx="0">
            <a:schemeClr val="accent3"/>
          </a:fillRef>
          <a:effectRef idx="0">
            <a:schemeClr val="accent3"/>
          </a:effectRef>
          <a:fontRef idx="minor">
            <a:schemeClr val="tx1"/>
          </a:fontRef>
        </p:style>
      </p:cxnSp>
      <p:sp>
        <p:nvSpPr>
          <p:cNvPr id="9" name="Rectangle 8"/>
          <p:cNvSpPr/>
          <p:nvPr/>
        </p:nvSpPr>
        <p:spPr>
          <a:xfrm>
            <a:off x="500034" y="642918"/>
            <a:ext cx="5512984" cy="523220"/>
          </a:xfrm>
          <a:prstGeom prst="rect">
            <a:avLst/>
          </a:prstGeom>
          <a:ln>
            <a:solidFill>
              <a:schemeClr val="bg1"/>
            </a:solidFill>
          </a:ln>
        </p:spPr>
        <p:txBody>
          <a:bodyPr wrap="none">
            <a:spAutoFit/>
          </a:bodyPr>
          <a:lstStyle/>
          <a:p>
            <a:pPr>
              <a:buFont typeface="Wingdings" pitchFamily="2" charset="2"/>
              <a:buChar char="§"/>
            </a:pPr>
            <a:r>
              <a:rPr lang="fr-FR" sz="2800" b="1" dirty="0" smtClean="0">
                <a:latin typeface="Times New Roman" pitchFamily="18" charset="0"/>
                <a:cs typeface="Times New Roman" pitchFamily="18" charset="0"/>
              </a:rPr>
              <a:t>Résultat:  Composition du revenu</a:t>
            </a:r>
          </a:p>
        </p:txBody>
      </p:sp>
      <p:sp>
        <p:nvSpPr>
          <p:cNvPr id="10" name="Rectangle 9"/>
          <p:cNvSpPr/>
          <p:nvPr/>
        </p:nvSpPr>
        <p:spPr>
          <a:xfrm>
            <a:off x="107504" y="2348880"/>
            <a:ext cx="4572000" cy="1785104"/>
          </a:xfrm>
          <a:prstGeom prst="rect">
            <a:avLst/>
          </a:prstGeom>
          <a:ln>
            <a:solidFill>
              <a:srgbClr val="B8B400"/>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just">
              <a:buFont typeface="Arial" pitchFamily="34" charset="0"/>
              <a:buChar char="•"/>
            </a:pPr>
            <a:r>
              <a:rPr lang="fr-FR" sz="2200" dirty="0" smtClean="0">
                <a:latin typeface="Times New Roman" pitchFamily="18" charset="0"/>
                <a:cs typeface="Times New Roman" pitchFamily="18" charset="0"/>
              </a:rPr>
              <a:t>La collection de produits forestiers tels que les champignons, le myrte,    le bois de chauffage et les glands</a:t>
            </a:r>
          </a:p>
          <a:p>
            <a:pPr algn="just">
              <a:buFont typeface="Arial" pitchFamily="34" charset="0"/>
              <a:buChar char="•"/>
            </a:pPr>
            <a:r>
              <a:rPr lang="fr-FR" sz="2200" dirty="0" smtClean="0">
                <a:latin typeface="Times New Roman" pitchFamily="18" charset="0"/>
                <a:cs typeface="Times New Roman" pitchFamily="18" charset="0"/>
              </a:rPr>
              <a:t> Pratiquée, en général, par des femmes et des enfants.</a:t>
            </a:r>
            <a:endParaRPr lang="fr-FR" sz="2200" dirty="0">
              <a:latin typeface="Times New Roman" pitchFamily="18" charset="0"/>
              <a:cs typeface="Times New Roman" pitchFamily="18" charset="0"/>
            </a:endParaRPr>
          </a:p>
        </p:txBody>
      </p:sp>
      <p:sp>
        <p:nvSpPr>
          <p:cNvPr id="11" name="Rectangle 10"/>
          <p:cNvSpPr/>
          <p:nvPr/>
        </p:nvSpPr>
        <p:spPr>
          <a:xfrm>
            <a:off x="4932040" y="3645024"/>
            <a:ext cx="4211960" cy="769441"/>
          </a:xfrm>
          <a:prstGeom prst="rect">
            <a:avLst/>
          </a:prstGeom>
          <a:ln>
            <a:solidFill>
              <a:srgbClr val="B8B400"/>
            </a:solidFill>
          </a:ln>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fr-FR" sz="2200" dirty="0" smtClean="0">
                <a:latin typeface="Times New Roman" pitchFamily="18" charset="0"/>
                <a:cs typeface="Times New Roman" pitchFamily="18" charset="0"/>
              </a:rPr>
              <a:t>C'est le revenu lié aux activités de de gestion forestière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5857892"/>
            <a:ext cx="9144000" cy="1000108"/>
          </a:xfrm>
          <a:prstGeom prst="rect">
            <a:avLst/>
          </a:prstGeom>
          <a:noFill/>
          <a:ln w="9525">
            <a:noFill/>
            <a:miter lim="800000"/>
            <a:headEnd/>
            <a:tailEnd/>
          </a:ln>
          <a:effectLst/>
        </p:spPr>
      </p:pic>
      <p:pic>
        <p:nvPicPr>
          <p:cNvPr id="5" name="Picture 2" descr="C:\Users\Marielm\Downloads\2016-05-17 11.54.47.jpg"/>
          <p:cNvPicPr>
            <a:picLocks noChangeAspect="1" noChangeArrowheads="1"/>
          </p:cNvPicPr>
          <p:nvPr/>
        </p:nvPicPr>
        <p:blipFill>
          <a:blip r:embed="rId3" cstate="print"/>
          <a:srcRect/>
          <a:stretch>
            <a:fillRect/>
          </a:stretch>
        </p:blipFill>
        <p:spPr bwMode="auto">
          <a:xfrm>
            <a:off x="6744000" y="0"/>
            <a:ext cx="2400000" cy="1071546"/>
          </a:xfrm>
          <a:prstGeom prst="rect">
            <a:avLst/>
          </a:prstGeom>
          <a:noFill/>
        </p:spPr>
      </p:pic>
      <p:cxnSp>
        <p:nvCxnSpPr>
          <p:cNvPr id="6" name="Straight Connector 5"/>
          <p:cNvCxnSpPr/>
          <p:nvPr/>
        </p:nvCxnSpPr>
        <p:spPr>
          <a:xfrm rot="10800000" flipV="1">
            <a:off x="0" y="1071547"/>
            <a:ext cx="9144000" cy="53932"/>
          </a:xfrm>
          <a:prstGeom prst="line">
            <a:avLst/>
          </a:prstGeom>
          <a:ln w="28575">
            <a:solidFill>
              <a:srgbClr val="627A32"/>
            </a:solidFill>
          </a:ln>
        </p:spPr>
        <p:style>
          <a:lnRef idx="1">
            <a:schemeClr val="accent3"/>
          </a:lnRef>
          <a:fillRef idx="0">
            <a:schemeClr val="accent3"/>
          </a:fillRef>
          <a:effectRef idx="0">
            <a:schemeClr val="accent3"/>
          </a:effectRef>
          <a:fontRef idx="minor">
            <a:schemeClr val="tx1"/>
          </a:fontRef>
        </p:style>
      </p:cxnSp>
      <p:sp>
        <p:nvSpPr>
          <p:cNvPr id="7" name="Rectangle 6"/>
          <p:cNvSpPr/>
          <p:nvPr/>
        </p:nvSpPr>
        <p:spPr>
          <a:xfrm>
            <a:off x="500034" y="642918"/>
            <a:ext cx="5512984" cy="523220"/>
          </a:xfrm>
          <a:prstGeom prst="rect">
            <a:avLst/>
          </a:prstGeom>
          <a:ln>
            <a:solidFill>
              <a:schemeClr val="bg1"/>
            </a:solidFill>
          </a:ln>
        </p:spPr>
        <p:txBody>
          <a:bodyPr wrap="none">
            <a:spAutoFit/>
          </a:bodyPr>
          <a:lstStyle/>
          <a:p>
            <a:pPr>
              <a:buFont typeface="Wingdings" pitchFamily="2" charset="2"/>
              <a:buChar char="§"/>
            </a:pPr>
            <a:r>
              <a:rPr lang="fr-FR" sz="2800" b="1" dirty="0" smtClean="0">
                <a:latin typeface="Times New Roman" pitchFamily="18" charset="0"/>
                <a:cs typeface="Times New Roman" pitchFamily="18" charset="0"/>
              </a:rPr>
              <a:t>Résultat:  Composition du revenu</a:t>
            </a:r>
          </a:p>
        </p:txBody>
      </p:sp>
      <p:sp>
        <p:nvSpPr>
          <p:cNvPr id="8" name="Rectangle 7"/>
          <p:cNvSpPr/>
          <p:nvPr/>
        </p:nvSpPr>
        <p:spPr>
          <a:xfrm>
            <a:off x="108496" y="2132856"/>
            <a:ext cx="8928000" cy="2939218"/>
          </a:xfrm>
          <a:prstGeom prst="rect">
            <a:avLst/>
          </a:prstGeom>
          <a:noFill/>
          <a:ln>
            <a:solidFill>
              <a:srgbClr val="627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r>
              <a:rPr lang="fr-FR" sz="2000" dirty="0" smtClean="0">
                <a:solidFill>
                  <a:schemeClr val="tx1"/>
                </a:solidFill>
                <a:latin typeface="Times New Roman" pitchFamily="18" charset="0"/>
                <a:cs typeface="Times New Roman" pitchFamily="18" charset="0"/>
              </a:rPr>
              <a:t>L'activité la plus rentable</a:t>
            </a:r>
          </a:p>
          <a:p>
            <a:pPr>
              <a:buFont typeface="Arial" pitchFamily="34" charset="0"/>
              <a:buChar char="•"/>
            </a:pPr>
            <a:r>
              <a:rPr lang="fr-FR" sz="2000" dirty="0" smtClean="0">
                <a:solidFill>
                  <a:schemeClr val="tx1"/>
                </a:solidFill>
                <a:latin typeface="Times New Roman" pitchFamily="18" charset="0"/>
                <a:cs typeface="Times New Roman" pitchFamily="18" charset="0"/>
              </a:rPr>
              <a:t> Pratiquée par 91% de la population</a:t>
            </a:r>
          </a:p>
          <a:p>
            <a:pPr>
              <a:buFont typeface="Arial" pitchFamily="34" charset="0"/>
              <a:buChar char="•"/>
            </a:pPr>
            <a:r>
              <a:rPr lang="fr-FR" sz="2000" dirty="0" smtClean="0">
                <a:solidFill>
                  <a:schemeClr val="tx1"/>
                </a:solidFill>
                <a:latin typeface="Times New Roman" pitchFamily="18" charset="0"/>
                <a:cs typeface="Times New Roman" pitchFamily="18" charset="0"/>
              </a:rPr>
              <a:t>Un ménage possède en moyenne 1,8 bovins, 6,3 ovins et 4,5 caprins.</a:t>
            </a:r>
          </a:p>
          <a:p>
            <a:pPr>
              <a:buFont typeface="Arial" pitchFamily="34" charset="0"/>
              <a:buChar char="•"/>
            </a:pPr>
            <a:endParaRPr lang="fr-FR" sz="2000" dirty="0" smtClean="0">
              <a:solidFill>
                <a:schemeClr val="tx1"/>
              </a:solidFill>
              <a:latin typeface="Times New Roman" pitchFamily="18" charset="0"/>
              <a:cs typeface="Times New Roman" pitchFamily="18" charset="0"/>
            </a:endParaRPr>
          </a:p>
          <a:p>
            <a:pPr algn="ctr"/>
            <a:r>
              <a:rPr lang="fr-FR" sz="2000" b="1" dirty="0" smtClean="0">
                <a:solidFill>
                  <a:srgbClr val="FF0000"/>
                </a:solidFill>
                <a:latin typeface="Times New Roman" pitchFamily="18" charset="0"/>
                <a:cs typeface="Times New Roman" pitchFamily="18" charset="0"/>
              </a:rPr>
              <a:t>Les dépenses du bétail sont basées sur l'autoproduction et le pâturage</a:t>
            </a:r>
          </a:p>
          <a:p>
            <a:pPr algn="ctr"/>
            <a:endParaRPr lang="fr-FR" sz="2000" b="1" dirty="0" smtClean="0">
              <a:solidFill>
                <a:srgbClr val="FF0000"/>
              </a:solidFill>
              <a:latin typeface="Times New Roman" pitchFamily="18" charset="0"/>
              <a:cs typeface="Times New Roman" pitchFamily="18" charset="0"/>
            </a:endParaRPr>
          </a:p>
          <a:p>
            <a:pPr>
              <a:buFont typeface="Arial" pitchFamily="34" charset="0"/>
              <a:buChar char="•"/>
            </a:pPr>
            <a:r>
              <a:rPr lang="fr-FR" sz="2000" dirty="0" smtClean="0">
                <a:solidFill>
                  <a:schemeClr val="tx1"/>
                </a:solidFill>
                <a:latin typeface="Times New Roman" pitchFamily="18" charset="0"/>
                <a:cs typeface="Times New Roman" pitchFamily="18" charset="0"/>
              </a:rPr>
              <a:t>Le temps moyen du pâturage est de 5h par jour dans la forêt et de 2h dans le maquis.</a:t>
            </a:r>
          </a:p>
          <a:p>
            <a:pPr algn="just">
              <a:buFont typeface="Arial" pitchFamily="34" charset="0"/>
              <a:buChar char="•"/>
            </a:pPr>
            <a:r>
              <a:rPr lang="fr-FR" sz="2000" dirty="0" smtClean="0">
                <a:solidFill>
                  <a:schemeClr val="tx1"/>
                </a:solidFill>
                <a:latin typeface="Times New Roman" pitchFamily="18" charset="0"/>
                <a:cs typeface="Times New Roman" pitchFamily="18" charset="0"/>
              </a:rPr>
              <a:t>Le coefficient de corrélation entre le revenu de l’élevage et la valeur nutritive couverte par le pâturage est de 0,7</a:t>
            </a:r>
          </a:p>
        </p:txBody>
      </p:sp>
      <p:sp>
        <p:nvSpPr>
          <p:cNvPr id="9" name="ZoneTexte 8"/>
          <p:cNvSpPr txBox="1"/>
          <p:nvPr/>
        </p:nvSpPr>
        <p:spPr>
          <a:xfrm>
            <a:off x="3877868" y="1412776"/>
            <a:ext cx="1558228" cy="769441"/>
          </a:xfrm>
          <a:prstGeom prst="rect">
            <a:avLst/>
          </a:prstGeom>
          <a:noFill/>
        </p:spPr>
        <p:txBody>
          <a:bodyPr wrap="square" rtlCol="0">
            <a:spAutoFit/>
          </a:bodyPr>
          <a:lstStyle/>
          <a:p>
            <a:pPr algn="ctr"/>
            <a:r>
              <a:rPr lang="fr-FR" sz="2200" b="1" dirty="0" smtClean="0">
                <a:latin typeface="Times New Roman" pitchFamily="18" charset="0"/>
                <a:cs typeface="Times New Roman" pitchFamily="18" charset="0"/>
              </a:rPr>
              <a:t>L’élevage </a:t>
            </a:r>
            <a:br>
              <a:rPr lang="fr-FR" sz="2200" b="1" dirty="0" smtClean="0">
                <a:latin typeface="Times New Roman" pitchFamily="18" charset="0"/>
                <a:cs typeface="Times New Roman" pitchFamily="18" charset="0"/>
              </a:rPr>
            </a:br>
            <a:r>
              <a:rPr lang="fr-FR" sz="2200" b="1" dirty="0" smtClean="0">
                <a:solidFill>
                  <a:srgbClr val="FF0000"/>
                </a:solidFill>
                <a:latin typeface="Times New Roman" pitchFamily="18" charset="0"/>
                <a:cs typeface="Times New Roman" pitchFamily="18" charset="0"/>
              </a:rPr>
              <a:t>26%</a:t>
            </a:r>
            <a:endParaRPr lang="fr-FR" sz="22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5857892"/>
            <a:ext cx="9144000" cy="1000108"/>
          </a:xfrm>
          <a:prstGeom prst="rect">
            <a:avLst/>
          </a:prstGeom>
          <a:noFill/>
          <a:ln w="9525">
            <a:noFill/>
            <a:miter lim="800000"/>
            <a:headEnd/>
            <a:tailEnd/>
          </a:ln>
          <a:effectLst/>
        </p:spPr>
      </p:pic>
      <p:pic>
        <p:nvPicPr>
          <p:cNvPr id="5" name="Picture 2" descr="C:\Users\Marielm\Downloads\2016-05-17 11.54.47.jpg"/>
          <p:cNvPicPr>
            <a:picLocks noChangeAspect="1" noChangeArrowheads="1"/>
          </p:cNvPicPr>
          <p:nvPr/>
        </p:nvPicPr>
        <p:blipFill>
          <a:blip r:embed="rId3" cstate="print"/>
          <a:srcRect/>
          <a:stretch>
            <a:fillRect/>
          </a:stretch>
        </p:blipFill>
        <p:spPr bwMode="auto">
          <a:xfrm>
            <a:off x="6744000" y="0"/>
            <a:ext cx="2400000" cy="1071546"/>
          </a:xfrm>
          <a:prstGeom prst="rect">
            <a:avLst/>
          </a:prstGeom>
          <a:noFill/>
        </p:spPr>
      </p:pic>
      <p:cxnSp>
        <p:nvCxnSpPr>
          <p:cNvPr id="6" name="Straight Connector 5"/>
          <p:cNvCxnSpPr/>
          <p:nvPr/>
        </p:nvCxnSpPr>
        <p:spPr>
          <a:xfrm rot="10800000" flipV="1">
            <a:off x="0" y="1071547"/>
            <a:ext cx="9144000" cy="53932"/>
          </a:xfrm>
          <a:prstGeom prst="line">
            <a:avLst/>
          </a:prstGeom>
          <a:ln w="28575">
            <a:solidFill>
              <a:srgbClr val="627A32"/>
            </a:solidFill>
          </a:ln>
        </p:spPr>
        <p:style>
          <a:lnRef idx="1">
            <a:schemeClr val="accent3"/>
          </a:lnRef>
          <a:fillRef idx="0">
            <a:schemeClr val="accent3"/>
          </a:fillRef>
          <a:effectRef idx="0">
            <a:schemeClr val="accent3"/>
          </a:effectRef>
          <a:fontRef idx="minor">
            <a:schemeClr val="tx1"/>
          </a:fontRef>
        </p:style>
      </p:cxnSp>
      <p:sp>
        <p:nvSpPr>
          <p:cNvPr id="7" name="Rectangle 6"/>
          <p:cNvSpPr/>
          <p:nvPr/>
        </p:nvSpPr>
        <p:spPr>
          <a:xfrm>
            <a:off x="500034" y="642918"/>
            <a:ext cx="5512984" cy="523220"/>
          </a:xfrm>
          <a:prstGeom prst="rect">
            <a:avLst/>
          </a:prstGeom>
          <a:ln>
            <a:solidFill>
              <a:schemeClr val="bg1"/>
            </a:solidFill>
          </a:ln>
        </p:spPr>
        <p:txBody>
          <a:bodyPr wrap="none">
            <a:spAutoFit/>
          </a:bodyPr>
          <a:lstStyle/>
          <a:p>
            <a:pPr>
              <a:buFont typeface="Wingdings" pitchFamily="2" charset="2"/>
              <a:buChar char="§"/>
            </a:pPr>
            <a:r>
              <a:rPr lang="fr-FR" sz="2800" b="1" dirty="0" smtClean="0">
                <a:latin typeface="Times New Roman" pitchFamily="18" charset="0"/>
                <a:cs typeface="Times New Roman" pitchFamily="18" charset="0"/>
              </a:rPr>
              <a:t>Résultat:  Composition du revenu</a:t>
            </a:r>
          </a:p>
        </p:txBody>
      </p:sp>
      <p:sp>
        <p:nvSpPr>
          <p:cNvPr id="8" name="Flèche droite 7"/>
          <p:cNvSpPr/>
          <p:nvPr/>
        </p:nvSpPr>
        <p:spPr>
          <a:xfrm>
            <a:off x="0" y="1556792"/>
            <a:ext cx="9144000" cy="432048"/>
          </a:xfrm>
          <a:prstGeom prst="rightArrow">
            <a:avLst>
              <a:gd name="adj1" fmla="val 50000"/>
              <a:gd name="adj2" fmla="val 112832"/>
            </a:avLst>
          </a:prstGeom>
          <a:solidFill>
            <a:srgbClr val="CC9B0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9" name="Plus 8"/>
          <p:cNvSpPr/>
          <p:nvPr/>
        </p:nvSpPr>
        <p:spPr>
          <a:xfrm>
            <a:off x="8244408" y="1268760"/>
            <a:ext cx="428628" cy="357190"/>
          </a:xfrm>
          <a:prstGeom prst="mathPlus">
            <a:avLst/>
          </a:prstGeom>
          <a:solidFill>
            <a:srgbClr val="FFFF00"/>
          </a:solidFill>
          <a:ln>
            <a:solidFill>
              <a:srgbClr val="627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Minus 31"/>
          <p:cNvSpPr/>
          <p:nvPr/>
        </p:nvSpPr>
        <p:spPr>
          <a:xfrm>
            <a:off x="179512" y="1196752"/>
            <a:ext cx="414334" cy="485772"/>
          </a:xfrm>
          <a:prstGeom prst="mathMinus">
            <a:avLst/>
          </a:prstGeom>
          <a:solidFill>
            <a:srgbClr val="FFFF00"/>
          </a:solidFill>
          <a:ln>
            <a:solidFill>
              <a:srgbClr val="627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214936" y="2420888"/>
            <a:ext cx="2808000" cy="1440000"/>
          </a:xfrm>
          <a:prstGeom prst="rect">
            <a:avLst/>
          </a:prstGeom>
          <a:noFill/>
          <a:ln>
            <a:solidFill>
              <a:srgbClr val="627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p:cNvSpPr/>
          <p:nvPr/>
        </p:nvSpPr>
        <p:spPr>
          <a:xfrm>
            <a:off x="3203848" y="2420888"/>
            <a:ext cx="2808000" cy="648072"/>
          </a:xfrm>
          <a:prstGeom prst="rect">
            <a:avLst/>
          </a:prstGeom>
          <a:noFill/>
          <a:ln>
            <a:solidFill>
              <a:srgbClr val="627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latin typeface="Times New Roman" pitchFamily="18" charset="0"/>
              <a:cs typeface="Times New Roman" pitchFamily="18" charset="0"/>
            </a:endParaRPr>
          </a:p>
        </p:txBody>
      </p:sp>
      <p:sp>
        <p:nvSpPr>
          <p:cNvPr id="13" name="Rectangle 12"/>
          <p:cNvSpPr/>
          <p:nvPr/>
        </p:nvSpPr>
        <p:spPr>
          <a:xfrm>
            <a:off x="6119592" y="2420888"/>
            <a:ext cx="2808000" cy="1440000"/>
          </a:xfrm>
          <a:prstGeom prst="rect">
            <a:avLst/>
          </a:prstGeom>
          <a:noFill/>
          <a:ln>
            <a:solidFill>
              <a:srgbClr val="627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216024" y="2492896"/>
            <a:ext cx="2823998" cy="430887"/>
          </a:xfrm>
          <a:prstGeom prst="rect">
            <a:avLst/>
          </a:prstGeom>
          <a:noFill/>
        </p:spPr>
        <p:txBody>
          <a:bodyPr wrap="square" rtlCol="0">
            <a:spAutoFit/>
          </a:bodyPr>
          <a:lstStyle/>
          <a:p>
            <a:pPr algn="ctr">
              <a:buFont typeface="Arial" pitchFamily="34" charset="0"/>
              <a:buChar char="•"/>
            </a:pPr>
            <a:r>
              <a:rPr lang="fr-FR" sz="2200" dirty="0" smtClean="0">
                <a:latin typeface="Times New Roman" pitchFamily="18" charset="0"/>
                <a:cs typeface="Times New Roman" pitchFamily="18" charset="0"/>
              </a:rPr>
              <a:t>Production Agricole</a:t>
            </a:r>
            <a:endParaRPr lang="fr-FR" sz="2200" dirty="0" smtClean="0">
              <a:solidFill>
                <a:srgbClr val="FF0000"/>
              </a:solidFill>
              <a:latin typeface="Times New Roman" pitchFamily="18" charset="0"/>
              <a:cs typeface="Times New Roman" pitchFamily="18" charset="0"/>
            </a:endParaRPr>
          </a:p>
        </p:txBody>
      </p:sp>
      <p:sp>
        <p:nvSpPr>
          <p:cNvPr id="15" name="ZoneTexte 14"/>
          <p:cNvSpPr txBox="1"/>
          <p:nvPr/>
        </p:nvSpPr>
        <p:spPr>
          <a:xfrm>
            <a:off x="35496" y="2996952"/>
            <a:ext cx="3110146" cy="769441"/>
          </a:xfrm>
          <a:prstGeom prst="rect">
            <a:avLst/>
          </a:prstGeom>
          <a:noFill/>
        </p:spPr>
        <p:txBody>
          <a:bodyPr wrap="square" rtlCol="0">
            <a:spAutoFit/>
          </a:bodyPr>
          <a:lstStyle/>
          <a:p>
            <a:pPr algn="ctr">
              <a:buFont typeface="Arial" pitchFamily="34" charset="0"/>
              <a:buChar char="•"/>
            </a:pPr>
            <a:r>
              <a:rPr lang="fr-FR" sz="2200" dirty="0" smtClean="0">
                <a:latin typeface="Times New Roman" pitchFamily="18" charset="0"/>
                <a:cs typeface="Times New Roman" pitchFamily="18" charset="0"/>
              </a:rPr>
              <a:t>Soutien gouvernemental</a:t>
            </a:r>
            <a:br>
              <a:rPr lang="fr-FR" sz="2200" dirty="0" smtClean="0">
                <a:latin typeface="Times New Roman" pitchFamily="18" charset="0"/>
                <a:cs typeface="Times New Roman" pitchFamily="18" charset="0"/>
              </a:rPr>
            </a:br>
            <a:endParaRPr lang="fr-FR" sz="2200" dirty="0" smtClean="0">
              <a:solidFill>
                <a:srgbClr val="FF0000"/>
              </a:solidFill>
              <a:latin typeface="Times New Roman" pitchFamily="18" charset="0"/>
              <a:cs typeface="Times New Roman" pitchFamily="18" charset="0"/>
            </a:endParaRPr>
          </a:p>
        </p:txBody>
      </p:sp>
      <p:sp>
        <p:nvSpPr>
          <p:cNvPr id="16" name="ZoneTexte 15"/>
          <p:cNvSpPr txBox="1"/>
          <p:nvPr/>
        </p:nvSpPr>
        <p:spPr>
          <a:xfrm>
            <a:off x="1252569" y="3356992"/>
            <a:ext cx="1035861" cy="430887"/>
          </a:xfrm>
          <a:prstGeom prst="rect">
            <a:avLst/>
          </a:prstGeom>
          <a:noFill/>
        </p:spPr>
        <p:txBody>
          <a:bodyPr wrap="none" rtlCol="0">
            <a:spAutoFit/>
          </a:bodyPr>
          <a:lstStyle/>
          <a:p>
            <a:pPr algn="ctr">
              <a:buFont typeface="Arial" pitchFamily="34" charset="0"/>
              <a:buChar char="•"/>
            </a:pPr>
            <a:r>
              <a:rPr lang="fr-FR" sz="2200" dirty="0" smtClean="0">
                <a:latin typeface="Times New Roman" pitchFamily="18" charset="0"/>
                <a:cs typeface="Times New Roman" pitchFamily="18" charset="0"/>
              </a:rPr>
              <a:t>Autres</a:t>
            </a:r>
            <a:endParaRPr lang="fr-FR" sz="2200" dirty="0" smtClean="0">
              <a:solidFill>
                <a:srgbClr val="FF0000"/>
              </a:solidFill>
              <a:latin typeface="Times New Roman" pitchFamily="18" charset="0"/>
              <a:cs typeface="Times New Roman" pitchFamily="18" charset="0"/>
            </a:endParaRPr>
          </a:p>
        </p:txBody>
      </p:sp>
      <p:sp>
        <p:nvSpPr>
          <p:cNvPr id="20" name="ZoneTexte 19"/>
          <p:cNvSpPr txBox="1"/>
          <p:nvPr/>
        </p:nvSpPr>
        <p:spPr>
          <a:xfrm>
            <a:off x="1187076" y="1988840"/>
            <a:ext cx="748923" cy="430887"/>
          </a:xfrm>
          <a:prstGeom prst="rect">
            <a:avLst/>
          </a:prstGeom>
          <a:noFill/>
        </p:spPr>
        <p:txBody>
          <a:bodyPr wrap="none" rtlCol="0">
            <a:spAutoFit/>
          </a:bodyPr>
          <a:lstStyle/>
          <a:p>
            <a:pPr algn="ctr"/>
            <a:r>
              <a:rPr lang="fr-FR" sz="2200" b="1" dirty="0" smtClean="0">
                <a:latin typeface="Times New Roman" pitchFamily="18" charset="0"/>
                <a:cs typeface="Times New Roman" pitchFamily="18" charset="0"/>
              </a:rPr>
              <a:t>21%</a:t>
            </a:r>
            <a:endParaRPr lang="fr-FR" sz="2200" b="1" dirty="0" smtClean="0">
              <a:solidFill>
                <a:srgbClr val="FF0000"/>
              </a:solidFill>
              <a:latin typeface="Times New Roman" pitchFamily="18" charset="0"/>
              <a:cs typeface="Times New Roman" pitchFamily="18" charset="0"/>
            </a:endParaRPr>
          </a:p>
        </p:txBody>
      </p:sp>
      <p:sp>
        <p:nvSpPr>
          <p:cNvPr id="21" name="ZoneTexte 20"/>
          <p:cNvSpPr txBox="1"/>
          <p:nvPr/>
        </p:nvSpPr>
        <p:spPr>
          <a:xfrm>
            <a:off x="6084168" y="2420888"/>
            <a:ext cx="2880320" cy="430887"/>
          </a:xfrm>
          <a:prstGeom prst="rect">
            <a:avLst/>
          </a:prstGeom>
          <a:noFill/>
        </p:spPr>
        <p:txBody>
          <a:bodyPr wrap="square" rtlCol="0">
            <a:spAutoFit/>
          </a:bodyPr>
          <a:lstStyle/>
          <a:p>
            <a:pPr algn="ctr">
              <a:buFont typeface="Arial" pitchFamily="34" charset="0"/>
              <a:buChar char="•"/>
            </a:pPr>
            <a:r>
              <a:rPr lang="fr-FR" sz="2200" dirty="0" smtClean="0">
                <a:latin typeface="Times New Roman" pitchFamily="18" charset="0"/>
                <a:cs typeface="Times New Roman" pitchFamily="18" charset="0"/>
              </a:rPr>
              <a:t>Produits forestiers</a:t>
            </a:r>
          </a:p>
        </p:txBody>
      </p:sp>
      <p:sp>
        <p:nvSpPr>
          <p:cNvPr id="22" name="ZoneTexte 21"/>
          <p:cNvSpPr txBox="1"/>
          <p:nvPr/>
        </p:nvSpPr>
        <p:spPr>
          <a:xfrm>
            <a:off x="5976664" y="2996952"/>
            <a:ext cx="2987824" cy="1107996"/>
          </a:xfrm>
          <a:prstGeom prst="rect">
            <a:avLst/>
          </a:prstGeom>
          <a:noFill/>
        </p:spPr>
        <p:txBody>
          <a:bodyPr wrap="square" rtlCol="0">
            <a:spAutoFit/>
          </a:bodyPr>
          <a:lstStyle/>
          <a:p>
            <a:pPr algn="ctr">
              <a:buFont typeface="Arial" pitchFamily="34" charset="0"/>
              <a:buChar char="•"/>
            </a:pPr>
            <a:r>
              <a:rPr lang="fr-FR" sz="2200" dirty="0" smtClean="0">
                <a:latin typeface="Times New Roman" pitchFamily="18" charset="0"/>
                <a:cs typeface="Times New Roman" pitchFamily="18" charset="0"/>
              </a:rPr>
              <a:t>Emploi occasionnel</a:t>
            </a:r>
          </a:p>
          <a:p>
            <a:pPr algn="ctr"/>
            <a:r>
              <a:rPr lang="fr-FR" sz="2200" dirty="0" smtClean="0">
                <a:latin typeface="Times New Roman" pitchFamily="18" charset="0"/>
                <a:cs typeface="Times New Roman" pitchFamily="18" charset="0"/>
              </a:rPr>
              <a:t>Chantier</a:t>
            </a:r>
          </a:p>
          <a:p>
            <a:pPr algn="ctr">
              <a:buFont typeface="Arial" pitchFamily="34" charset="0"/>
              <a:buChar char="•"/>
            </a:pPr>
            <a:endParaRPr lang="fr-FR" sz="2200" dirty="0" smtClean="0">
              <a:latin typeface="Times New Roman" pitchFamily="18" charset="0"/>
              <a:cs typeface="Times New Roman" pitchFamily="18" charset="0"/>
            </a:endParaRPr>
          </a:p>
        </p:txBody>
      </p:sp>
      <p:sp>
        <p:nvSpPr>
          <p:cNvPr id="24" name="ZoneTexte 23"/>
          <p:cNvSpPr txBox="1"/>
          <p:nvPr/>
        </p:nvSpPr>
        <p:spPr>
          <a:xfrm>
            <a:off x="4283968" y="1988840"/>
            <a:ext cx="748923" cy="430887"/>
          </a:xfrm>
          <a:prstGeom prst="rect">
            <a:avLst/>
          </a:prstGeom>
          <a:noFill/>
        </p:spPr>
        <p:txBody>
          <a:bodyPr wrap="none" rtlCol="0">
            <a:spAutoFit/>
          </a:bodyPr>
          <a:lstStyle/>
          <a:p>
            <a:pPr algn="ctr"/>
            <a:r>
              <a:rPr lang="fr-FR" sz="2200" b="1" dirty="0" smtClean="0">
                <a:latin typeface="Times New Roman" pitchFamily="18" charset="0"/>
                <a:cs typeface="Times New Roman" pitchFamily="18" charset="0"/>
              </a:rPr>
              <a:t>26%</a:t>
            </a:r>
            <a:endParaRPr lang="fr-FR" sz="2200" b="1" dirty="0" smtClean="0">
              <a:solidFill>
                <a:srgbClr val="FF0000"/>
              </a:solidFill>
              <a:latin typeface="Times New Roman" pitchFamily="18" charset="0"/>
              <a:cs typeface="Times New Roman" pitchFamily="18" charset="0"/>
            </a:endParaRPr>
          </a:p>
        </p:txBody>
      </p:sp>
      <p:sp>
        <p:nvSpPr>
          <p:cNvPr id="25" name="ZoneTexte 24"/>
          <p:cNvSpPr txBox="1"/>
          <p:nvPr/>
        </p:nvSpPr>
        <p:spPr>
          <a:xfrm>
            <a:off x="7135445" y="1988840"/>
            <a:ext cx="748923" cy="430887"/>
          </a:xfrm>
          <a:prstGeom prst="rect">
            <a:avLst/>
          </a:prstGeom>
          <a:noFill/>
        </p:spPr>
        <p:txBody>
          <a:bodyPr wrap="none" rtlCol="0">
            <a:spAutoFit/>
          </a:bodyPr>
          <a:lstStyle/>
          <a:p>
            <a:pPr algn="ctr"/>
            <a:r>
              <a:rPr lang="fr-FR" sz="2200" b="1" dirty="0" smtClean="0">
                <a:latin typeface="Times New Roman" pitchFamily="18" charset="0"/>
                <a:cs typeface="Times New Roman" pitchFamily="18" charset="0"/>
              </a:rPr>
              <a:t>54%</a:t>
            </a:r>
            <a:endParaRPr lang="fr-FR" sz="2200" b="1" dirty="0" smtClean="0">
              <a:solidFill>
                <a:srgbClr val="FF0000"/>
              </a:solidFill>
              <a:latin typeface="Times New Roman" pitchFamily="18" charset="0"/>
              <a:cs typeface="Times New Roman" pitchFamily="18" charset="0"/>
            </a:endParaRPr>
          </a:p>
        </p:txBody>
      </p:sp>
      <p:sp>
        <p:nvSpPr>
          <p:cNvPr id="26" name="ZoneTexte 25"/>
          <p:cNvSpPr txBox="1"/>
          <p:nvPr/>
        </p:nvSpPr>
        <p:spPr>
          <a:xfrm>
            <a:off x="3851920" y="2492896"/>
            <a:ext cx="1558228" cy="769441"/>
          </a:xfrm>
          <a:prstGeom prst="rect">
            <a:avLst/>
          </a:prstGeom>
          <a:noFill/>
        </p:spPr>
        <p:txBody>
          <a:bodyPr wrap="square" rtlCol="0">
            <a:spAutoFit/>
          </a:bodyPr>
          <a:lstStyle/>
          <a:p>
            <a:pPr algn="ctr"/>
            <a:r>
              <a:rPr lang="fr-FR" sz="2200" dirty="0" smtClean="0">
                <a:latin typeface="Times New Roman" pitchFamily="18" charset="0"/>
                <a:cs typeface="Times New Roman" pitchFamily="18" charset="0"/>
              </a:rPr>
              <a:t>L’élevage </a:t>
            </a:r>
            <a:br>
              <a:rPr lang="fr-FR" sz="2200" dirty="0" smtClean="0">
                <a:latin typeface="Times New Roman" pitchFamily="18" charset="0"/>
                <a:cs typeface="Times New Roman" pitchFamily="18" charset="0"/>
              </a:rPr>
            </a:br>
            <a:endParaRPr lang="fr-FR" sz="2200" dirty="0">
              <a:solidFill>
                <a:srgbClr val="FF0000"/>
              </a:solidFill>
              <a:latin typeface="Times New Roman" pitchFamily="18" charset="0"/>
              <a:cs typeface="Times New Roman" pitchFamily="18" charset="0"/>
            </a:endParaRPr>
          </a:p>
        </p:txBody>
      </p:sp>
      <p:sp>
        <p:nvSpPr>
          <p:cNvPr id="27" name="ZoneTexte 26"/>
          <p:cNvSpPr txBox="1"/>
          <p:nvPr/>
        </p:nvSpPr>
        <p:spPr>
          <a:xfrm>
            <a:off x="1187624" y="1557953"/>
            <a:ext cx="6336704" cy="430887"/>
          </a:xfrm>
          <a:prstGeom prst="rect">
            <a:avLst/>
          </a:prstGeom>
          <a:noFill/>
        </p:spPr>
        <p:txBody>
          <a:bodyPr wrap="square" rtlCol="0">
            <a:spAutoFit/>
          </a:bodyPr>
          <a:lstStyle/>
          <a:p>
            <a:pPr algn="ctr"/>
            <a:r>
              <a:rPr lang="fr-FR" sz="2200" dirty="0" smtClean="0">
                <a:latin typeface="Times New Roman" pitchFamily="18" charset="0"/>
                <a:cs typeface="Times New Roman" pitchFamily="18" charset="0"/>
              </a:rPr>
              <a:t>Dépendance économique aux ressources forestières</a:t>
            </a:r>
            <a:endParaRPr lang="fr-FR" sz="2200" dirty="0">
              <a:solidFill>
                <a:srgbClr val="FF0000"/>
              </a:solidFill>
              <a:latin typeface="Times New Roman" pitchFamily="18" charset="0"/>
              <a:cs typeface="Times New Roman" pitchFamily="18" charset="0"/>
            </a:endParaRPr>
          </a:p>
        </p:txBody>
      </p:sp>
      <p:sp>
        <p:nvSpPr>
          <p:cNvPr id="28" name="Rectangle 27"/>
          <p:cNvSpPr/>
          <p:nvPr/>
        </p:nvSpPr>
        <p:spPr>
          <a:xfrm>
            <a:off x="1907704" y="4149080"/>
            <a:ext cx="5760640" cy="1631216"/>
          </a:xfrm>
          <a:prstGeom prst="rect">
            <a:avLst/>
          </a:prstGeom>
        </p:spPr>
        <p:txBody>
          <a:bodyPr wrap="square">
            <a:spAutoFit/>
          </a:bodyPr>
          <a:lstStyle/>
          <a:p>
            <a:pPr algn="ctr"/>
            <a:r>
              <a:rPr lang="fr-FR" sz="2000" dirty="0" smtClean="0">
                <a:latin typeface="Times New Roman" pitchFamily="18" charset="0"/>
                <a:cs typeface="Times New Roman" pitchFamily="18" charset="0"/>
              </a:rPr>
              <a:t> </a:t>
            </a:r>
            <a:r>
              <a:rPr lang="fr-FR" sz="2000" b="1" dirty="0" smtClean="0">
                <a:solidFill>
                  <a:srgbClr val="FF0000"/>
                </a:solidFill>
                <a:latin typeface="Times New Roman" pitchFamily="18" charset="0"/>
                <a:cs typeface="Times New Roman" pitchFamily="18" charset="0"/>
              </a:rPr>
              <a:t>L'estimation de la valeur de pâturage basée sur la valeur  de bien de substitution montre que dans le cas où le ménage doit payer pour une alimentation complémentaire au lieu du pâturage, l'activité devient non rentable pour 65% des ménages.</a:t>
            </a:r>
            <a:endParaRPr lang="fr-FR" sz="2000" b="1" dirty="0">
              <a:solidFill>
                <a:srgbClr val="FF0000"/>
              </a:solidFill>
              <a:latin typeface="Times New Roman" pitchFamily="18" charset="0"/>
              <a:cs typeface="Times New Roman" pitchFamily="18" charset="0"/>
            </a:endParaRPr>
          </a:p>
        </p:txBody>
      </p:sp>
      <p:sp>
        <p:nvSpPr>
          <p:cNvPr id="29" name="Flèche droite 28"/>
          <p:cNvSpPr/>
          <p:nvPr/>
        </p:nvSpPr>
        <p:spPr>
          <a:xfrm rot="5400000">
            <a:off x="4283968" y="3429000"/>
            <a:ext cx="936104" cy="504056"/>
          </a:xfrm>
          <a:prstGeom prst="rightArrow">
            <a:avLst/>
          </a:prstGeom>
          <a:noFill/>
          <a:ln>
            <a:solidFill>
              <a:srgbClr val="B8B4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Rectangle 29"/>
          <p:cNvSpPr/>
          <p:nvPr/>
        </p:nvSpPr>
        <p:spPr>
          <a:xfrm>
            <a:off x="1335619" y="4143380"/>
            <a:ext cx="6879719" cy="707886"/>
          </a:xfrm>
          <a:prstGeom prst="rect">
            <a:avLst/>
          </a:prstGeom>
        </p:spPr>
        <p:txBody>
          <a:bodyPr wrap="square">
            <a:spAutoFit/>
          </a:bodyPr>
          <a:lstStyle/>
          <a:p>
            <a:pPr algn="ctr"/>
            <a:r>
              <a:rPr lang="fr-FR" sz="2000" b="1" dirty="0" smtClean="0">
                <a:latin typeface="Times New Roman" pitchFamily="18" charset="0"/>
                <a:cs typeface="Times New Roman" pitchFamily="18" charset="0"/>
              </a:rPr>
              <a:t>L'estimation de la demande fourragère montre que l’alimentation  du bétail nécessite 736 UF / ha.</a:t>
            </a:r>
            <a:endParaRPr lang="fr-FR" sz="20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6"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barn(inHorizontal)">
                                      <p:cBhvr>
                                        <p:cTn id="19" dur="500"/>
                                        <p:tgtEl>
                                          <p:spTgt spid="15"/>
                                        </p:tgtEl>
                                      </p:cBhvr>
                                    </p:animEffect>
                                  </p:childTnLst>
                                </p:cTn>
                              </p:par>
                              <p:par>
                                <p:cTn id="20" presetID="16" presetClass="entr" presetSubtype="26"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arn(inHorizontal)">
                                      <p:cBhvr>
                                        <p:cTn id="22" dur="500"/>
                                        <p:tgtEl>
                                          <p:spTgt spid="16"/>
                                        </p:tgtEl>
                                      </p:cBhvr>
                                    </p:animEffect>
                                  </p:childTnLst>
                                </p:cTn>
                              </p:par>
                              <p:par>
                                <p:cTn id="23" presetID="16" presetClass="entr" presetSubtype="26"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barn(inHorizontal)">
                                      <p:cBhvr>
                                        <p:cTn id="25" dur="500"/>
                                        <p:tgtEl>
                                          <p:spTgt spid="14"/>
                                        </p:tgtEl>
                                      </p:cBhvr>
                                    </p:animEffect>
                                  </p:childTnLst>
                                </p:cTn>
                              </p:par>
                              <p:par>
                                <p:cTn id="26" presetID="16" presetClass="entr" presetSubtype="26"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arn(inHorizontal)">
                                      <p:cBhvr>
                                        <p:cTn id="28" dur="500"/>
                                        <p:tgtEl>
                                          <p:spTgt spid="11"/>
                                        </p:tgtEl>
                                      </p:cBhvr>
                                    </p:animEffect>
                                  </p:childTnLst>
                                </p:cTn>
                              </p:par>
                              <p:par>
                                <p:cTn id="29" presetID="16" presetClass="entr" presetSubtype="26"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barn(inHorizontal)">
                                      <p:cBhvr>
                                        <p:cTn id="31" dur="500"/>
                                        <p:tgtEl>
                                          <p:spTgt spid="20"/>
                                        </p:tgtEl>
                                      </p:cBhvr>
                                    </p:animEffect>
                                  </p:childTnLst>
                                </p:cTn>
                              </p:par>
                            </p:childTnLst>
                          </p:cTn>
                        </p:par>
                      </p:childTnLst>
                    </p:cTn>
                  </p:par>
                  <p:par>
                    <p:cTn id="32" fill="hold">
                      <p:stCondLst>
                        <p:cond delay="indefinite"/>
                      </p:stCondLst>
                      <p:childTnLst>
                        <p:par>
                          <p:cTn id="33" fill="hold">
                            <p:stCondLst>
                              <p:cond delay="0"/>
                            </p:stCondLst>
                            <p:childTnLst>
                              <p:par>
                                <p:cTn id="34" presetID="29" presetClass="entr" presetSubtype="0"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p:cTn id="36" dur="1000" fill="hold"/>
                                        <p:tgtEl>
                                          <p:spTgt spid="13"/>
                                        </p:tgtEl>
                                        <p:attrNameLst>
                                          <p:attrName>ppt_x</p:attrName>
                                        </p:attrNameLst>
                                      </p:cBhvr>
                                      <p:tavLst>
                                        <p:tav tm="0">
                                          <p:val>
                                            <p:strVal val="#ppt_x-.2"/>
                                          </p:val>
                                        </p:tav>
                                        <p:tav tm="100000">
                                          <p:val>
                                            <p:strVal val="#ppt_x"/>
                                          </p:val>
                                        </p:tav>
                                      </p:tavLst>
                                    </p:anim>
                                    <p:anim calcmode="lin" valueType="num">
                                      <p:cBhvr>
                                        <p:cTn id="37"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38" dur="1000"/>
                                        <p:tgtEl>
                                          <p:spTgt spid="13"/>
                                        </p:tgtEl>
                                      </p:cBhvr>
                                    </p:animEffect>
                                  </p:childTnLst>
                                </p:cTn>
                              </p:par>
                            </p:childTnLst>
                          </p:cTn>
                        </p:par>
                      </p:childTnLst>
                    </p:cTn>
                  </p:par>
                  <p:par>
                    <p:cTn id="39" fill="hold">
                      <p:stCondLst>
                        <p:cond delay="indefinite"/>
                      </p:stCondLst>
                      <p:childTnLst>
                        <p:par>
                          <p:cTn id="40" fill="hold">
                            <p:stCondLst>
                              <p:cond delay="0"/>
                            </p:stCondLst>
                            <p:childTnLst>
                              <p:par>
                                <p:cTn id="41" presetID="29"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anim calcmode="lin" valueType="num">
                                      <p:cBhvr>
                                        <p:cTn id="43" dur="1000" fill="hold"/>
                                        <p:tgtEl>
                                          <p:spTgt spid="21"/>
                                        </p:tgtEl>
                                        <p:attrNameLst>
                                          <p:attrName>ppt_x</p:attrName>
                                        </p:attrNameLst>
                                      </p:cBhvr>
                                      <p:tavLst>
                                        <p:tav tm="0">
                                          <p:val>
                                            <p:strVal val="#ppt_x-.2"/>
                                          </p:val>
                                        </p:tav>
                                        <p:tav tm="100000">
                                          <p:val>
                                            <p:strVal val="#ppt_x"/>
                                          </p:val>
                                        </p:tav>
                                      </p:tavLst>
                                    </p:anim>
                                    <p:anim calcmode="lin" valueType="num">
                                      <p:cBhvr>
                                        <p:cTn id="44" dur="10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45" dur="1000"/>
                                        <p:tgtEl>
                                          <p:spTgt spid="21"/>
                                        </p:tgtEl>
                                      </p:cBhvr>
                                    </p:animEffect>
                                  </p:childTnLst>
                                </p:cTn>
                              </p:par>
                              <p:par>
                                <p:cTn id="46" presetID="29" presetClass="entr" presetSubtype="0" fill="hold" grpId="0" nodeType="withEffect">
                                  <p:stCondLst>
                                    <p:cond delay="0"/>
                                  </p:stCondLst>
                                  <p:childTnLst>
                                    <p:set>
                                      <p:cBhvr>
                                        <p:cTn id="47" dur="1" fill="hold">
                                          <p:stCondLst>
                                            <p:cond delay="0"/>
                                          </p:stCondLst>
                                        </p:cTn>
                                        <p:tgtEl>
                                          <p:spTgt spid="25"/>
                                        </p:tgtEl>
                                        <p:attrNameLst>
                                          <p:attrName>style.visibility</p:attrName>
                                        </p:attrNameLst>
                                      </p:cBhvr>
                                      <p:to>
                                        <p:strVal val="visible"/>
                                      </p:to>
                                    </p:set>
                                    <p:anim calcmode="lin" valueType="num">
                                      <p:cBhvr>
                                        <p:cTn id="48" dur="1000" fill="hold"/>
                                        <p:tgtEl>
                                          <p:spTgt spid="25"/>
                                        </p:tgtEl>
                                        <p:attrNameLst>
                                          <p:attrName>ppt_x</p:attrName>
                                        </p:attrNameLst>
                                      </p:cBhvr>
                                      <p:tavLst>
                                        <p:tav tm="0">
                                          <p:val>
                                            <p:strVal val="#ppt_x-.2"/>
                                          </p:val>
                                        </p:tav>
                                        <p:tav tm="100000">
                                          <p:val>
                                            <p:strVal val="#ppt_x"/>
                                          </p:val>
                                        </p:tav>
                                      </p:tavLst>
                                    </p:anim>
                                    <p:anim calcmode="lin" valueType="num">
                                      <p:cBhvr>
                                        <p:cTn id="49" dur="1000" fill="hold"/>
                                        <p:tgtEl>
                                          <p:spTgt spid="25"/>
                                        </p:tgtEl>
                                        <p:attrNameLst>
                                          <p:attrName>ppt_y</p:attrName>
                                        </p:attrNameLst>
                                      </p:cBhvr>
                                      <p:tavLst>
                                        <p:tav tm="0">
                                          <p:val>
                                            <p:strVal val="#ppt_y"/>
                                          </p:val>
                                        </p:tav>
                                        <p:tav tm="100000">
                                          <p:val>
                                            <p:strVal val="#ppt_y"/>
                                          </p:val>
                                        </p:tav>
                                      </p:tavLst>
                                    </p:anim>
                                    <p:animEffect transition="in" filter="wipe(right)" prLst="gradientSize: 0.1">
                                      <p:cBhvr>
                                        <p:cTn id="50" dur="1000"/>
                                        <p:tgtEl>
                                          <p:spTgt spid="25"/>
                                        </p:tgtEl>
                                      </p:cBhvr>
                                    </p:animEffect>
                                  </p:childTnLst>
                                </p:cTn>
                              </p:par>
                              <p:par>
                                <p:cTn id="51" presetID="29" presetClass="entr" presetSubtype="0" fill="hold" grpId="0" nodeType="with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1000" fill="hold"/>
                                        <p:tgtEl>
                                          <p:spTgt spid="22"/>
                                        </p:tgtEl>
                                        <p:attrNameLst>
                                          <p:attrName>ppt_x</p:attrName>
                                        </p:attrNameLst>
                                      </p:cBhvr>
                                      <p:tavLst>
                                        <p:tav tm="0">
                                          <p:val>
                                            <p:strVal val="#ppt_x-.2"/>
                                          </p:val>
                                        </p:tav>
                                        <p:tav tm="100000">
                                          <p:val>
                                            <p:strVal val="#ppt_x"/>
                                          </p:val>
                                        </p:tav>
                                      </p:tavLst>
                                    </p:anim>
                                    <p:anim calcmode="lin" valueType="num">
                                      <p:cBhvr>
                                        <p:cTn id="54" dur="1000" fill="hold"/>
                                        <p:tgtEl>
                                          <p:spTgt spid="22"/>
                                        </p:tgtEl>
                                        <p:attrNameLst>
                                          <p:attrName>ppt_y</p:attrName>
                                        </p:attrNameLst>
                                      </p:cBhvr>
                                      <p:tavLst>
                                        <p:tav tm="0">
                                          <p:val>
                                            <p:strVal val="#ppt_y"/>
                                          </p:val>
                                        </p:tav>
                                        <p:tav tm="100000">
                                          <p:val>
                                            <p:strVal val="#ppt_y"/>
                                          </p:val>
                                        </p:tav>
                                      </p:tavLst>
                                    </p:anim>
                                    <p:animEffect transition="in" filter="wipe(right)" prLst="gradientSize: 0.1">
                                      <p:cBhvr>
                                        <p:cTn id="55" dur="1000"/>
                                        <p:tgtEl>
                                          <p:spTgt spid="22"/>
                                        </p:tgtEl>
                                      </p:cBhvr>
                                    </p:animEffect>
                                  </p:childTnLst>
                                </p:cTn>
                              </p:par>
                            </p:childTnLst>
                          </p:cTn>
                        </p:par>
                      </p:childTnLst>
                    </p:cTn>
                  </p:par>
                  <p:par>
                    <p:cTn id="56" fill="hold">
                      <p:stCondLst>
                        <p:cond delay="indefinite"/>
                      </p:stCondLst>
                      <p:childTnLst>
                        <p:par>
                          <p:cTn id="57" fill="hold">
                            <p:stCondLst>
                              <p:cond delay="0"/>
                            </p:stCondLst>
                            <p:childTnLst>
                              <p:par>
                                <p:cTn id="58" presetID="47" presetClass="entr" presetSubtype="0" fill="hold" grpId="0" nodeType="clickEffect">
                                  <p:stCondLst>
                                    <p:cond delay="0"/>
                                  </p:stCondLst>
                                  <p:childTnLst>
                                    <p:set>
                                      <p:cBhvr>
                                        <p:cTn id="59" dur="1" fill="hold">
                                          <p:stCondLst>
                                            <p:cond delay="0"/>
                                          </p:stCondLst>
                                        </p:cTn>
                                        <p:tgtEl>
                                          <p:spTgt spid="12"/>
                                        </p:tgtEl>
                                        <p:attrNameLst>
                                          <p:attrName>style.visibility</p:attrName>
                                        </p:attrNameLst>
                                      </p:cBhvr>
                                      <p:to>
                                        <p:strVal val="visible"/>
                                      </p:to>
                                    </p:set>
                                    <p:animEffect transition="in" filter="fade">
                                      <p:cBhvr>
                                        <p:cTn id="60" dur="1000"/>
                                        <p:tgtEl>
                                          <p:spTgt spid="12"/>
                                        </p:tgtEl>
                                      </p:cBhvr>
                                    </p:animEffect>
                                    <p:anim calcmode="lin" valueType="num">
                                      <p:cBhvr>
                                        <p:cTn id="61" dur="1000" fill="hold"/>
                                        <p:tgtEl>
                                          <p:spTgt spid="12"/>
                                        </p:tgtEl>
                                        <p:attrNameLst>
                                          <p:attrName>ppt_x</p:attrName>
                                        </p:attrNameLst>
                                      </p:cBhvr>
                                      <p:tavLst>
                                        <p:tav tm="0">
                                          <p:val>
                                            <p:strVal val="#ppt_x"/>
                                          </p:val>
                                        </p:tav>
                                        <p:tav tm="100000">
                                          <p:val>
                                            <p:strVal val="#ppt_x"/>
                                          </p:val>
                                        </p:tav>
                                      </p:tavLst>
                                    </p:anim>
                                    <p:anim calcmode="lin" valueType="num">
                                      <p:cBhvr>
                                        <p:cTn id="6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7" presetClass="entr" presetSubtype="0"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fade">
                                      <p:cBhvr>
                                        <p:cTn id="67" dur="1000"/>
                                        <p:tgtEl>
                                          <p:spTgt spid="24"/>
                                        </p:tgtEl>
                                      </p:cBhvr>
                                    </p:animEffect>
                                    <p:anim calcmode="lin" valueType="num">
                                      <p:cBhvr>
                                        <p:cTn id="68" dur="1000" fill="hold"/>
                                        <p:tgtEl>
                                          <p:spTgt spid="24"/>
                                        </p:tgtEl>
                                        <p:attrNameLst>
                                          <p:attrName>ppt_x</p:attrName>
                                        </p:attrNameLst>
                                      </p:cBhvr>
                                      <p:tavLst>
                                        <p:tav tm="0">
                                          <p:val>
                                            <p:strVal val="#ppt_x"/>
                                          </p:val>
                                        </p:tav>
                                        <p:tav tm="100000">
                                          <p:val>
                                            <p:strVal val="#ppt_x"/>
                                          </p:val>
                                        </p:tav>
                                      </p:tavLst>
                                    </p:anim>
                                    <p:anim calcmode="lin" valueType="num">
                                      <p:cBhvr>
                                        <p:cTn id="69" dur="1000" fill="hold"/>
                                        <p:tgtEl>
                                          <p:spTgt spid="24"/>
                                        </p:tgtEl>
                                        <p:attrNameLst>
                                          <p:attrName>ppt_y</p:attrName>
                                        </p:attrNameLst>
                                      </p:cBhvr>
                                      <p:tavLst>
                                        <p:tav tm="0">
                                          <p:val>
                                            <p:strVal val="#ppt_y-.1"/>
                                          </p:val>
                                        </p:tav>
                                        <p:tav tm="100000">
                                          <p:val>
                                            <p:strVal val="#ppt_y"/>
                                          </p:val>
                                        </p:tav>
                                      </p:tavLst>
                                    </p:anim>
                                  </p:childTnLst>
                                </p:cTn>
                              </p:par>
                              <p:par>
                                <p:cTn id="70" presetID="47" presetClass="entr" presetSubtype="0" fill="hold" grpId="0" nodeType="withEffect">
                                  <p:stCondLst>
                                    <p:cond delay="0"/>
                                  </p:stCondLst>
                                  <p:childTnLst>
                                    <p:set>
                                      <p:cBhvr>
                                        <p:cTn id="71" dur="1" fill="hold">
                                          <p:stCondLst>
                                            <p:cond delay="0"/>
                                          </p:stCondLst>
                                        </p:cTn>
                                        <p:tgtEl>
                                          <p:spTgt spid="26"/>
                                        </p:tgtEl>
                                        <p:attrNameLst>
                                          <p:attrName>style.visibility</p:attrName>
                                        </p:attrNameLst>
                                      </p:cBhvr>
                                      <p:to>
                                        <p:strVal val="visible"/>
                                      </p:to>
                                    </p:set>
                                    <p:animEffect transition="in" filter="fade">
                                      <p:cBhvr>
                                        <p:cTn id="72" dur="1000"/>
                                        <p:tgtEl>
                                          <p:spTgt spid="26"/>
                                        </p:tgtEl>
                                      </p:cBhvr>
                                    </p:animEffect>
                                    <p:anim calcmode="lin" valueType="num">
                                      <p:cBhvr>
                                        <p:cTn id="73" dur="1000" fill="hold"/>
                                        <p:tgtEl>
                                          <p:spTgt spid="26"/>
                                        </p:tgtEl>
                                        <p:attrNameLst>
                                          <p:attrName>ppt_x</p:attrName>
                                        </p:attrNameLst>
                                      </p:cBhvr>
                                      <p:tavLst>
                                        <p:tav tm="0">
                                          <p:val>
                                            <p:strVal val="#ppt_x"/>
                                          </p:val>
                                        </p:tav>
                                        <p:tav tm="100000">
                                          <p:val>
                                            <p:strVal val="#ppt_x"/>
                                          </p:val>
                                        </p:tav>
                                      </p:tavLst>
                                    </p:anim>
                                    <p:anim calcmode="lin" valueType="num">
                                      <p:cBhvr>
                                        <p:cTn id="74"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7" presetClass="entr" presetSubtype="0" fill="hold" grpId="0" nodeType="clickEffect">
                                  <p:stCondLst>
                                    <p:cond delay="0"/>
                                  </p:stCondLst>
                                  <p:childTnLst>
                                    <p:set>
                                      <p:cBhvr>
                                        <p:cTn id="78" dur="1" fill="hold">
                                          <p:stCondLst>
                                            <p:cond delay="0"/>
                                          </p:stCondLst>
                                        </p:cTn>
                                        <p:tgtEl>
                                          <p:spTgt spid="29"/>
                                        </p:tgtEl>
                                        <p:attrNameLst>
                                          <p:attrName>style.visibility</p:attrName>
                                        </p:attrNameLst>
                                      </p:cBhvr>
                                      <p:to>
                                        <p:strVal val="visible"/>
                                      </p:to>
                                    </p:set>
                                    <p:animEffect transition="in" filter="fade">
                                      <p:cBhvr>
                                        <p:cTn id="79" dur="1000"/>
                                        <p:tgtEl>
                                          <p:spTgt spid="29"/>
                                        </p:tgtEl>
                                      </p:cBhvr>
                                    </p:animEffect>
                                    <p:anim calcmode="lin" valueType="num">
                                      <p:cBhvr>
                                        <p:cTn id="80" dur="1000" fill="hold"/>
                                        <p:tgtEl>
                                          <p:spTgt spid="29"/>
                                        </p:tgtEl>
                                        <p:attrNameLst>
                                          <p:attrName>ppt_x</p:attrName>
                                        </p:attrNameLst>
                                      </p:cBhvr>
                                      <p:tavLst>
                                        <p:tav tm="0">
                                          <p:val>
                                            <p:strVal val="#ppt_x"/>
                                          </p:val>
                                        </p:tav>
                                        <p:tav tm="100000">
                                          <p:val>
                                            <p:strVal val="#ppt_x"/>
                                          </p:val>
                                        </p:tav>
                                      </p:tavLst>
                                    </p:anim>
                                    <p:anim calcmode="lin" valueType="num">
                                      <p:cBhvr>
                                        <p:cTn id="81"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grpId="0" nodeType="clickEffect">
                                  <p:stCondLst>
                                    <p:cond delay="0"/>
                                  </p:stCondLst>
                                  <p:childTnLst>
                                    <p:set>
                                      <p:cBhvr>
                                        <p:cTn id="85" dur="1" fill="hold">
                                          <p:stCondLst>
                                            <p:cond delay="0"/>
                                          </p:stCondLst>
                                        </p:cTn>
                                        <p:tgtEl>
                                          <p:spTgt spid="28"/>
                                        </p:tgtEl>
                                        <p:attrNameLst>
                                          <p:attrName>style.visibility</p:attrName>
                                        </p:attrNameLst>
                                      </p:cBhvr>
                                      <p:to>
                                        <p:strVal val="visible"/>
                                      </p:to>
                                    </p:set>
                                    <p:animEffect transition="in" filter="fade">
                                      <p:cBhvr>
                                        <p:cTn id="86" dur="1000"/>
                                        <p:tgtEl>
                                          <p:spTgt spid="28"/>
                                        </p:tgtEl>
                                      </p:cBhvr>
                                    </p:animEffect>
                                    <p:anim calcmode="lin" valueType="num">
                                      <p:cBhvr>
                                        <p:cTn id="87" dur="1000" fill="hold"/>
                                        <p:tgtEl>
                                          <p:spTgt spid="28"/>
                                        </p:tgtEl>
                                        <p:attrNameLst>
                                          <p:attrName>ppt_x</p:attrName>
                                        </p:attrNameLst>
                                      </p:cBhvr>
                                      <p:tavLst>
                                        <p:tav tm="0">
                                          <p:val>
                                            <p:strVal val="#ppt_x"/>
                                          </p:val>
                                        </p:tav>
                                        <p:tav tm="100000">
                                          <p:val>
                                            <p:strVal val="#ppt_x"/>
                                          </p:val>
                                        </p:tav>
                                      </p:tavLst>
                                    </p:anim>
                                    <p:anim calcmode="lin" valueType="num">
                                      <p:cBhvr>
                                        <p:cTn id="88"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xit" presetSubtype="4" fill="hold" grpId="1" nodeType="clickEffect">
                                  <p:stCondLst>
                                    <p:cond delay="0"/>
                                  </p:stCondLst>
                                  <p:childTnLst>
                                    <p:anim calcmode="lin" valueType="num">
                                      <p:cBhvr additive="base">
                                        <p:cTn id="92" dur="500"/>
                                        <p:tgtEl>
                                          <p:spTgt spid="28"/>
                                        </p:tgtEl>
                                        <p:attrNameLst>
                                          <p:attrName>ppt_x</p:attrName>
                                        </p:attrNameLst>
                                      </p:cBhvr>
                                      <p:tavLst>
                                        <p:tav tm="0">
                                          <p:val>
                                            <p:strVal val="ppt_x"/>
                                          </p:val>
                                        </p:tav>
                                        <p:tav tm="100000">
                                          <p:val>
                                            <p:strVal val="ppt_x"/>
                                          </p:val>
                                        </p:tav>
                                      </p:tavLst>
                                    </p:anim>
                                    <p:anim calcmode="lin" valueType="num">
                                      <p:cBhvr additive="base">
                                        <p:cTn id="93" dur="500"/>
                                        <p:tgtEl>
                                          <p:spTgt spid="28"/>
                                        </p:tgtEl>
                                        <p:attrNameLst>
                                          <p:attrName>ppt_y</p:attrName>
                                        </p:attrNameLst>
                                      </p:cBhvr>
                                      <p:tavLst>
                                        <p:tav tm="0">
                                          <p:val>
                                            <p:strVal val="ppt_y"/>
                                          </p:val>
                                        </p:tav>
                                        <p:tav tm="100000">
                                          <p:val>
                                            <p:strVal val="1+ppt_h/2"/>
                                          </p:val>
                                        </p:tav>
                                      </p:tavLst>
                                    </p:anim>
                                    <p:set>
                                      <p:cBhvr>
                                        <p:cTn id="94" dur="1" fill="hold">
                                          <p:stCondLst>
                                            <p:cond delay="499"/>
                                          </p:stCondLst>
                                        </p:cTn>
                                        <p:tgtEl>
                                          <p:spTgt spid="28"/>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42" presetClass="entr" presetSubtype="0" fill="hold" grpId="0" nodeType="clickEffect">
                                  <p:stCondLst>
                                    <p:cond delay="0"/>
                                  </p:stCondLst>
                                  <p:childTnLst>
                                    <p:set>
                                      <p:cBhvr>
                                        <p:cTn id="98" dur="1" fill="hold">
                                          <p:stCondLst>
                                            <p:cond delay="0"/>
                                          </p:stCondLst>
                                        </p:cTn>
                                        <p:tgtEl>
                                          <p:spTgt spid="30"/>
                                        </p:tgtEl>
                                        <p:attrNameLst>
                                          <p:attrName>style.visibility</p:attrName>
                                        </p:attrNameLst>
                                      </p:cBhvr>
                                      <p:to>
                                        <p:strVal val="visible"/>
                                      </p:to>
                                    </p:set>
                                    <p:animEffect transition="in" filter="fade">
                                      <p:cBhvr>
                                        <p:cTn id="99" dur="1000"/>
                                        <p:tgtEl>
                                          <p:spTgt spid="30"/>
                                        </p:tgtEl>
                                      </p:cBhvr>
                                    </p:animEffect>
                                    <p:anim calcmode="lin" valueType="num">
                                      <p:cBhvr>
                                        <p:cTn id="100" dur="1000" fill="hold"/>
                                        <p:tgtEl>
                                          <p:spTgt spid="30"/>
                                        </p:tgtEl>
                                        <p:attrNameLst>
                                          <p:attrName>ppt_x</p:attrName>
                                        </p:attrNameLst>
                                      </p:cBhvr>
                                      <p:tavLst>
                                        <p:tav tm="0">
                                          <p:val>
                                            <p:strVal val="#ppt_x"/>
                                          </p:val>
                                        </p:tav>
                                        <p:tav tm="100000">
                                          <p:val>
                                            <p:strVal val="#ppt_x"/>
                                          </p:val>
                                        </p:tav>
                                      </p:tavLst>
                                    </p:anim>
                                    <p:anim calcmode="lin" valueType="num">
                                      <p:cBhvr>
                                        <p:cTn id="101"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p:bldP spid="15" grpId="0"/>
      <p:bldP spid="16" grpId="0"/>
      <p:bldP spid="20" grpId="0"/>
      <p:bldP spid="21" grpId="0"/>
      <p:bldP spid="22" grpId="0"/>
      <p:bldP spid="24" grpId="0"/>
      <p:bldP spid="25" grpId="0"/>
      <p:bldP spid="26" grpId="0"/>
      <p:bldP spid="28" grpId="0"/>
      <p:bldP spid="28" grpId="1"/>
      <p:bldP spid="29" grpId="0" animBg="1"/>
      <p:bldP spid="3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5857892"/>
            <a:ext cx="9144000" cy="1000108"/>
          </a:xfrm>
          <a:prstGeom prst="rect">
            <a:avLst/>
          </a:prstGeom>
          <a:noFill/>
          <a:ln w="9525">
            <a:noFill/>
            <a:miter lim="800000"/>
            <a:headEnd/>
            <a:tailEnd/>
          </a:ln>
          <a:effectLst/>
        </p:spPr>
      </p:pic>
      <p:pic>
        <p:nvPicPr>
          <p:cNvPr id="5" name="Picture 2" descr="C:\Users\Marielm\Downloads\2016-05-17 11.54.47.jpg"/>
          <p:cNvPicPr>
            <a:picLocks noChangeAspect="1" noChangeArrowheads="1"/>
          </p:cNvPicPr>
          <p:nvPr/>
        </p:nvPicPr>
        <p:blipFill>
          <a:blip r:embed="rId3" cstate="print"/>
          <a:srcRect/>
          <a:stretch>
            <a:fillRect/>
          </a:stretch>
        </p:blipFill>
        <p:spPr bwMode="auto">
          <a:xfrm>
            <a:off x="6744000" y="0"/>
            <a:ext cx="2400000" cy="1071546"/>
          </a:xfrm>
          <a:prstGeom prst="rect">
            <a:avLst/>
          </a:prstGeom>
          <a:noFill/>
        </p:spPr>
      </p:pic>
      <p:cxnSp>
        <p:nvCxnSpPr>
          <p:cNvPr id="6" name="Straight Connector 5"/>
          <p:cNvCxnSpPr/>
          <p:nvPr/>
        </p:nvCxnSpPr>
        <p:spPr>
          <a:xfrm rot="10800000" flipV="1">
            <a:off x="0" y="1071547"/>
            <a:ext cx="9144000" cy="53932"/>
          </a:xfrm>
          <a:prstGeom prst="line">
            <a:avLst/>
          </a:prstGeom>
          <a:ln w="28575">
            <a:solidFill>
              <a:srgbClr val="627A32"/>
            </a:solidFill>
          </a:ln>
        </p:spPr>
        <p:style>
          <a:lnRef idx="1">
            <a:schemeClr val="accent3"/>
          </a:lnRef>
          <a:fillRef idx="0">
            <a:schemeClr val="accent3"/>
          </a:fillRef>
          <a:effectRef idx="0">
            <a:schemeClr val="accent3"/>
          </a:effectRef>
          <a:fontRef idx="minor">
            <a:schemeClr val="tx1"/>
          </a:fontRef>
        </p:style>
      </p:cxnSp>
      <p:sp>
        <p:nvSpPr>
          <p:cNvPr id="7" name="Rectangle 6"/>
          <p:cNvSpPr/>
          <p:nvPr/>
        </p:nvSpPr>
        <p:spPr>
          <a:xfrm>
            <a:off x="500034" y="642918"/>
            <a:ext cx="2064989" cy="523220"/>
          </a:xfrm>
          <a:prstGeom prst="rect">
            <a:avLst/>
          </a:prstGeom>
          <a:ln>
            <a:solidFill>
              <a:schemeClr val="bg1"/>
            </a:solidFill>
          </a:ln>
        </p:spPr>
        <p:txBody>
          <a:bodyPr wrap="none">
            <a:spAutoFit/>
          </a:bodyPr>
          <a:lstStyle/>
          <a:p>
            <a:pPr>
              <a:buFont typeface="Wingdings" pitchFamily="2" charset="2"/>
              <a:buChar char="§"/>
            </a:pPr>
            <a:r>
              <a:rPr lang="fr-FR" sz="2800" b="1" dirty="0" smtClean="0">
                <a:latin typeface="Times New Roman" pitchFamily="18" charset="0"/>
                <a:cs typeface="Times New Roman" pitchFamily="18" charset="0"/>
              </a:rPr>
              <a:t>Conclusion</a:t>
            </a:r>
          </a:p>
        </p:txBody>
      </p:sp>
      <p:sp>
        <p:nvSpPr>
          <p:cNvPr id="8" name="Rectangle 7"/>
          <p:cNvSpPr/>
          <p:nvPr/>
        </p:nvSpPr>
        <p:spPr>
          <a:xfrm>
            <a:off x="-1" y="1861315"/>
            <a:ext cx="9132711" cy="3139321"/>
          </a:xfrm>
          <a:prstGeom prst="rect">
            <a:avLst/>
          </a:prstGeom>
        </p:spPr>
        <p:txBody>
          <a:bodyPr wrap="square">
            <a:spAutoFit/>
          </a:bodyPr>
          <a:lstStyle/>
          <a:p>
            <a:pPr algn="ctr">
              <a:buFont typeface="Arial" pitchFamily="34" charset="0"/>
              <a:buChar char="•"/>
            </a:pPr>
            <a:r>
              <a:rPr lang="fr-FR" sz="2200" dirty="0" smtClean="0">
                <a:latin typeface="Times New Roman" pitchFamily="18" charset="0"/>
                <a:cs typeface="Times New Roman" pitchFamily="18" charset="0"/>
              </a:rPr>
              <a:t>Le taux de pauvreté à </a:t>
            </a:r>
            <a:r>
              <a:rPr lang="fr-FR" sz="2200" dirty="0" err="1" smtClean="0">
                <a:latin typeface="Times New Roman" pitchFamily="18" charset="0"/>
                <a:cs typeface="Times New Roman" pitchFamily="18" charset="0"/>
              </a:rPr>
              <a:t>Iteimia</a:t>
            </a:r>
            <a:r>
              <a:rPr lang="fr-FR" sz="2200" dirty="0" smtClean="0">
                <a:latin typeface="Times New Roman" pitchFamily="18" charset="0"/>
                <a:cs typeface="Times New Roman" pitchFamily="18" charset="0"/>
              </a:rPr>
              <a:t> (50%) est supérieur à la moyenne nationale (15,5%) (INS, 2016)</a:t>
            </a:r>
          </a:p>
          <a:p>
            <a:pPr algn="ctr">
              <a:buFont typeface="Arial" pitchFamily="34" charset="0"/>
              <a:buChar char="•"/>
            </a:pPr>
            <a:r>
              <a:rPr lang="fr-FR" sz="2200" dirty="0" smtClean="0">
                <a:latin typeface="Times New Roman" pitchFamily="18" charset="0"/>
                <a:cs typeface="Times New Roman" pitchFamily="18" charset="0"/>
              </a:rPr>
              <a:t> Une diminution du nombre de ménages de 23% au cours des 13 dernières années (</a:t>
            </a:r>
            <a:r>
              <a:rPr lang="fr-FR" sz="2200" dirty="0" err="1" smtClean="0">
                <a:latin typeface="Times New Roman" pitchFamily="18" charset="0"/>
                <a:cs typeface="Times New Roman" pitchFamily="18" charset="0"/>
              </a:rPr>
              <a:t>Chebil</a:t>
            </a:r>
            <a:r>
              <a:rPr lang="fr-FR" sz="2200" dirty="0" smtClean="0">
                <a:latin typeface="Times New Roman" pitchFamily="18" charset="0"/>
                <a:cs typeface="Times New Roman" pitchFamily="18" charset="0"/>
              </a:rPr>
              <a:t> A. et al., 2005).</a:t>
            </a:r>
          </a:p>
          <a:p>
            <a:pPr algn="ctr">
              <a:buFont typeface="Arial" pitchFamily="34" charset="0"/>
              <a:buChar char="•"/>
            </a:pPr>
            <a:r>
              <a:rPr lang="fr-FR" sz="2200" dirty="0" smtClean="0">
                <a:latin typeface="Times New Roman" pitchFamily="18" charset="0"/>
                <a:cs typeface="Times New Roman" pitchFamily="18" charset="0"/>
              </a:rPr>
              <a:t>Une diminution de 17% du le revenu moyen issu de l’élevage entre 2003 et 2015 </a:t>
            </a:r>
          </a:p>
          <a:p>
            <a:pPr algn="ctr">
              <a:buFont typeface="Arial" pitchFamily="34" charset="0"/>
              <a:buChar char="•"/>
            </a:pPr>
            <a:r>
              <a:rPr lang="fr-FR" sz="2200" dirty="0" smtClean="0">
                <a:latin typeface="Times New Roman" pitchFamily="18" charset="0"/>
                <a:cs typeface="Times New Roman" pitchFamily="18" charset="0"/>
              </a:rPr>
              <a:t>L'estimation des ressources fourragère montre un </a:t>
            </a:r>
            <a:r>
              <a:rPr lang="fr-FR" sz="2200" dirty="0" smtClean="0">
                <a:solidFill>
                  <a:srgbClr val="FF0000"/>
                </a:solidFill>
                <a:latin typeface="Times New Roman" pitchFamily="18" charset="0"/>
                <a:cs typeface="Times New Roman" pitchFamily="18" charset="0"/>
              </a:rPr>
              <a:t>surpâturage </a:t>
            </a:r>
          </a:p>
          <a:p>
            <a:pPr algn="ctr"/>
            <a:r>
              <a:rPr lang="fr-FR" sz="2200" dirty="0" smtClean="0">
                <a:latin typeface="Times New Roman" pitchFamily="18" charset="0"/>
                <a:cs typeface="Times New Roman" pitchFamily="18" charset="0"/>
              </a:rPr>
              <a:t>(Une production moyenne de 655UF/ha alors contre une demande estimée à 736 UF/ha)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cstate="print"/>
          <a:srcRect/>
          <a:stretch>
            <a:fillRect/>
          </a:stretch>
        </p:blipFill>
        <p:spPr bwMode="auto">
          <a:xfrm>
            <a:off x="0" y="5857892"/>
            <a:ext cx="9144000" cy="1000108"/>
          </a:xfrm>
          <a:prstGeom prst="rect">
            <a:avLst/>
          </a:prstGeom>
          <a:noFill/>
          <a:ln w="9525">
            <a:noFill/>
            <a:miter lim="800000"/>
            <a:headEnd/>
            <a:tailEnd/>
          </a:ln>
          <a:effectLst/>
        </p:spPr>
      </p:pic>
      <p:pic>
        <p:nvPicPr>
          <p:cNvPr id="5" name="Picture 2" descr="C:\Users\Marielm\Downloads\2016-05-17 11.54.47.jpg"/>
          <p:cNvPicPr>
            <a:picLocks noChangeAspect="1" noChangeArrowheads="1"/>
          </p:cNvPicPr>
          <p:nvPr/>
        </p:nvPicPr>
        <p:blipFill>
          <a:blip r:embed="rId4" cstate="print"/>
          <a:srcRect/>
          <a:stretch>
            <a:fillRect/>
          </a:stretch>
        </p:blipFill>
        <p:spPr bwMode="auto">
          <a:xfrm>
            <a:off x="6744000" y="0"/>
            <a:ext cx="2400000" cy="1071546"/>
          </a:xfrm>
          <a:prstGeom prst="rect">
            <a:avLst/>
          </a:prstGeom>
          <a:noFill/>
        </p:spPr>
      </p:pic>
      <p:cxnSp>
        <p:nvCxnSpPr>
          <p:cNvPr id="6" name="Straight Connector 5"/>
          <p:cNvCxnSpPr/>
          <p:nvPr/>
        </p:nvCxnSpPr>
        <p:spPr>
          <a:xfrm rot="10800000" flipV="1">
            <a:off x="0" y="1071547"/>
            <a:ext cx="9144000" cy="53932"/>
          </a:xfrm>
          <a:prstGeom prst="line">
            <a:avLst/>
          </a:prstGeom>
          <a:ln w="28575">
            <a:solidFill>
              <a:srgbClr val="627A32"/>
            </a:solidFill>
          </a:ln>
        </p:spPr>
        <p:style>
          <a:lnRef idx="1">
            <a:schemeClr val="accent3"/>
          </a:lnRef>
          <a:fillRef idx="0">
            <a:schemeClr val="accent3"/>
          </a:fillRef>
          <a:effectRef idx="0">
            <a:schemeClr val="accent3"/>
          </a:effectRef>
          <a:fontRef idx="minor">
            <a:schemeClr val="tx1"/>
          </a:fontRef>
        </p:style>
      </p:cxnSp>
      <p:sp>
        <p:nvSpPr>
          <p:cNvPr id="7" name="Rectangle 6"/>
          <p:cNvSpPr/>
          <p:nvPr/>
        </p:nvSpPr>
        <p:spPr>
          <a:xfrm>
            <a:off x="500034" y="642918"/>
            <a:ext cx="2064989" cy="523220"/>
          </a:xfrm>
          <a:prstGeom prst="rect">
            <a:avLst/>
          </a:prstGeom>
          <a:ln>
            <a:solidFill>
              <a:schemeClr val="bg1"/>
            </a:solidFill>
          </a:ln>
        </p:spPr>
        <p:txBody>
          <a:bodyPr wrap="none">
            <a:spAutoFit/>
          </a:bodyPr>
          <a:lstStyle/>
          <a:p>
            <a:pPr>
              <a:buFont typeface="Wingdings" pitchFamily="2" charset="2"/>
              <a:buChar char="§"/>
            </a:pPr>
            <a:r>
              <a:rPr lang="fr-FR" sz="2800" b="1" dirty="0" smtClean="0">
                <a:latin typeface="Times New Roman" pitchFamily="18" charset="0"/>
                <a:cs typeface="Times New Roman" pitchFamily="18" charset="0"/>
              </a:rPr>
              <a:t>Conclusion</a:t>
            </a:r>
          </a:p>
        </p:txBody>
      </p:sp>
      <p:sp>
        <p:nvSpPr>
          <p:cNvPr id="8" name="Rectangle 7"/>
          <p:cNvSpPr/>
          <p:nvPr/>
        </p:nvSpPr>
        <p:spPr>
          <a:xfrm>
            <a:off x="-1" y="1324823"/>
            <a:ext cx="9132711" cy="3785652"/>
          </a:xfrm>
          <a:prstGeom prst="rect">
            <a:avLst/>
          </a:prstGeom>
        </p:spPr>
        <p:txBody>
          <a:bodyPr wrap="square">
            <a:spAutoFit/>
          </a:bodyPr>
          <a:lstStyle/>
          <a:p>
            <a:pPr algn="ctr"/>
            <a:r>
              <a:rPr lang="fr-FR" sz="2000" b="1" dirty="0" smtClean="0">
                <a:latin typeface="Times New Roman" pitchFamily="18" charset="0"/>
                <a:cs typeface="Times New Roman" pitchFamily="18" charset="0"/>
              </a:rPr>
              <a:t>Le revenu de la population locale provient principalement des produits extraits au niveau de la forêt ou de l'emploi occasionnel (travaux forestier).</a:t>
            </a:r>
          </a:p>
          <a:p>
            <a:pPr algn="ctr"/>
            <a:endParaRPr lang="fr-FR" sz="2000" b="1" dirty="0" smtClean="0">
              <a:latin typeface="Times New Roman" pitchFamily="18" charset="0"/>
              <a:cs typeface="Times New Roman" pitchFamily="18" charset="0"/>
            </a:endParaRPr>
          </a:p>
          <a:p>
            <a:pPr algn="ctr"/>
            <a:r>
              <a:rPr lang="fr-FR" dirty="0" smtClean="0">
                <a:latin typeface="Times New Roman" pitchFamily="18" charset="0"/>
                <a:cs typeface="Times New Roman" pitchFamily="18" charset="0"/>
              </a:rPr>
              <a:t>La dépendance de la population locale de la forêt implique différents effets d’usages sur les ressources forestières:</a:t>
            </a:r>
          </a:p>
          <a:p>
            <a:pPr algn="ctr"/>
            <a:endParaRPr lang="fr-FR" dirty="0" smtClean="0">
              <a:latin typeface="Times New Roman" pitchFamily="18" charset="0"/>
              <a:cs typeface="Times New Roman" pitchFamily="18" charset="0"/>
            </a:endParaRPr>
          </a:p>
          <a:p>
            <a:pPr algn="ctr"/>
            <a:endParaRPr lang="fr-FR" dirty="0" smtClean="0">
              <a:latin typeface="Times New Roman" pitchFamily="18" charset="0"/>
              <a:cs typeface="Times New Roman" pitchFamily="18" charset="0"/>
            </a:endParaRPr>
          </a:p>
          <a:p>
            <a:pPr algn="ctr"/>
            <a:endParaRPr lang="fr-FR" dirty="0" smtClean="0">
              <a:latin typeface="Times New Roman" pitchFamily="18" charset="0"/>
              <a:cs typeface="Times New Roman" pitchFamily="18" charset="0"/>
            </a:endParaRPr>
          </a:p>
          <a:p>
            <a:pPr algn="ctr"/>
            <a:endParaRPr lang="fr-FR" dirty="0" smtClean="0">
              <a:latin typeface="Times New Roman" pitchFamily="18" charset="0"/>
              <a:cs typeface="Times New Roman" pitchFamily="18" charset="0"/>
            </a:endParaRPr>
          </a:p>
          <a:p>
            <a:pPr algn="ctr"/>
            <a:endParaRPr lang="fr-FR" dirty="0" smtClean="0">
              <a:latin typeface="Times New Roman" pitchFamily="18" charset="0"/>
              <a:cs typeface="Times New Roman" pitchFamily="18" charset="0"/>
            </a:endParaRPr>
          </a:p>
          <a:p>
            <a:pPr algn="ctr"/>
            <a:endParaRPr lang="fr-FR" dirty="0" smtClean="0">
              <a:latin typeface="Times New Roman" pitchFamily="18" charset="0"/>
              <a:cs typeface="Times New Roman" pitchFamily="18" charset="0"/>
            </a:endParaRPr>
          </a:p>
          <a:p>
            <a:pPr algn="ctr"/>
            <a:endParaRPr lang="fr-FR" dirty="0" smtClean="0">
              <a:latin typeface="Times New Roman" pitchFamily="18" charset="0"/>
              <a:cs typeface="Times New Roman" pitchFamily="18" charset="0"/>
            </a:endParaRPr>
          </a:p>
          <a:p>
            <a:pPr algn="ctr"/>
            <a:endParaRPr lang="fr-FR" dirty="0" smtClean="0">
              <a:latin typeface="Times New Roman" pitchFamily="18" charset="0"/>
              <a:cs typeface="Times New Roman" pitchFamily="18" charset="0"/>
            </a:endParaRPr>
          </a:p>
        </p:txBody>
      </p:sp>
      <p:sp>
        <p:nvSpPr>
          <p:cNvPr id="12" name="Rounded Rectangle 11"/>
          <p:cNvSpPr/>
          <p:nvPr/>
        </p:nvSpPr>
        <p:spPr>
          <a:xfrm>
            <a:off x="785786" y="3000372"/>
            <a:ext cx="2574598" cy="1940457"/>
          </a:xfrm>
          <a:prstGeom prst="round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u="sng" dirty="0" smtClean="0">
                <a:solidFill>
                  <a:srgbClr val="3366FF"/>
                </a:solidFill>
                <a:latin typeface="Times New Roman" pitchFamily="18" charset="0"/>
                <a:cs typeface="Times New Roman" pitchFamily="18" charset="0"/>
              </a:rPr>
              <a:t>Effets positifs</a:t>
            </a:r>
          </a:p>
          <a:p>
            <a:pPr algn="ctr"/>
            <a:r>
              <a:rPr lang="fr-FR" dirty="0" smtClean="0">
                <a:solidFill>
                  <a:srgbClr val="00B050"/>
                </a:solidFill>
                <a:latin typeface="Times New Roman" pitchFamily="18" charset="0"/>
                <a:cs typeface="Times New Roman" pitchFamily="18" charset="0"/>
              </a:rPr>
              <a:t>La collecte de biomasse bois de chauffage</a:t>
            </a:r>
          </a:p>
          <a:p>
            <a:pPr algn="ctr"/>
            <a:r>
              <a:rPr lang="fr-FR" dirty="0" smtClean="0">
                <a:solidFill>
                  <a:srgbClr val="00B050"/>
                </a:solidFill>
                <a:latin typeface="Times New Roman" pitchFamily="18" charset="0"/>
                <a:cs typeface="Times New Roman" pitchFamily="18" charset="0"/>
              </a:rPr>
              <a:t>PAM </a:t>
            </a:r>
          </a:p>
          <a:p>
            <a:pPr algn="ctr"/>
            <a:endParaRPr lang="fr-FR" dirty="0" smtClean="0">
              <a:solidFill>
                <a:srgbClr val="00B050"/>
              </a:solidFill>
              <a:latin typeface="Times New Roman" pitchFamily="18" charset="0"/>
              <a:cs typeface="Times New Roman" pitchFamily="18" charset="0"/>
            </a:endParaRPr>
          </a:p>
          <a:p>
            <a:pPr algn="ctr"/>
            <a:r>
              <a:rPr lang="fr-FR" dirty="0" smtClean="0">
                <a:solidFill>
                  <a:srgbClr val="00B050"/>
                </a:solidFill>
                <a:latin typeface="Times New Roman" pitchFamily="18" charset="0"/>
                <a:cs typeface="Times New Roman" pitchFamily="18" charset="0"/>
                <a:sym typeface="Wingdings" pitchFamily="2" charset="2"/>
              </a:rPr>
              <a:t></a:t>
            </a:r>
            <a:r>
              <a:rPr lang="fr-FR" dirty="0" smtClean="0">
                <a:solidFill>
                  <a:srgbClr val="00B050"/>
                </a:solidFill>
                <a:latin typeface="Times New Roman" pitchFamily="18" charset="0"/>
                <a:cs typeface="Times New Roman" pitchFamily="18" charset="0"/>
              </a:rPr>
              <a:t>Réduction du risque d’incendie </a:t>
            </a:r>
            <a:endParaRPr lang="fr-FR" dirty="0">
              <a:solidFill>
                <a:srgbClr val="00B050"/>
              </a:solidFill>
              <a:latin typeface="Times New Roman" pitchFamily="18" charset="0"/>
              <a:cs typeface="Times New Roman" pitchFamily="18" charset="0"/>
            </a:endParaRPr>
          </a:p>
        </p:txBody>
      </p:sp>
      <p:sp>
        <p:nvSpPr>
          <p:cNvPr id="13" name="Rounded Rectangle 12"/>
          <p:cNvSpPr/>
          <p:nvPr/>
        </p:nvSpPr>
        <p:spPr>
          <a:xfrm>
            <a:off x="5724128" y="2924944"/>
            <a:ext cx="2574598" cy="1940457"/>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u="sng" dirty="0" smtClean="0">
                <a:solidFill>
                  <a:srgbClr val="3366FF"/>
                </a:solidFill>
                <a:latin typeface="Times New Roman" pitchFamily="18" charset="0"/>
                <a:cs typeface="Times New Roman" pitchFamily="18" charset="0"/>
              </a:rPr>
              <a:t>Effets négatifs</a:t>
            </a:r>
          </a:p>
          <a:p>
            <a:pPr algn="ctr"/>
            <a:r>
              <a:rPr lang="fr-FR" dirty="0" smtClean="0">
                <a:solidFill>
                  <a:srgbClr val="FF0000"/>
                </a:solidFill>
                <a:latin typeface="Times New Roman" pitchFamily="18" charset="0"/>
                <a:cs typeface="Times New Roman" pitchFamily="18" charset="0"/>
              </a:rPr>
              <a:t>Pâturage</a:t>
            </a:r>
          </a:p>
          <a:p>
            <a:pPr algn="ctr"/>
            <a:r>
              <a:rPr lang="fr-FR" dirty="0" smtClean="0">
                <a:solidFill>
                  <a:srgbClr val="FF0000"/>
                </a:solidFill>
                <a:latin typeface="Times New Roman" pitchFamily="18" charset="0"/>
                <a:cs typeface="Times New Roman" pitchFamily="18" charset="0"/>
              </a:rPr>
              <a:t>Carbonisation</a:t>
            </a:r>
          </a:p>
          <a:p>
            <a:pPr algn="ctr"/>
            <a:r>
              <a:rPr lang="fr-FR" dirty="0" smtClean="0">
                <a:solidFill>
                  <a:srgbClr val="FF0000"/>
                </a:solidFill>
                <a:latin typeface="Times New Roman" pitchFamily="18" charset="0"/>
                <a:cs typeface="Times New Roman" pitchFamily="18" charset="0"/>
              </a:rPr>
              <a:t>Coupe illégale </a:t>
            </a:r>
          </a:p>
          <a:p>
            <a:pPr algn="ctr"/>
            <a:endParaRPr lang="fr-FR" dirty="0" smtClean="0">
              <a:solidFill>
                <a:srgbClr val="FF0000"/>
              </a:solidFill>
              <a:latin typeface="Times New Roman" pitchFamily="18" charset="0"/>
              <a:cs typeface="Times New Roman" pitchFamily="18" charset="0"/>
            </a:endParaRPr>
          </a:p>
          <a:p>
            <a:pPr algn="ctr">
              <a:buFont typeface="Wingdings"/>
              <a:buChar char="è"/>
            </a:pPr>
            <a:r>
              <a:rPr lang="fr-FR" dirty="0" smtClean="0">
                <a:solidFill>
                  <a:srgbClr val="FF0000"/>
                </a:solidFill>
                <a:latin typeface="Times New Roman" pitchFamily="18" charset="0"/>
                <a:cs typeface="Times New Roman" pitchFamily="18" charset="0"/>
                <a:sym typeface="Wingdings" pitchFamily="2" charset="2"/>
              </a:rPr>
              <a:t>Dégradation </a:t>
            </a:r>
          </a:p>
          <a:p>
            <a:pPr algn="ctr">
              <a:buFont typeface="Wingdings"/>
              <a:buChar char="è"/>
            </a:pPr>
            <a:endParaRPr lang="fr-FR"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descr="Résultat de recherche d'images pour &quot;balance&quot;"/>
          <p:cNvPicPr>
            <a:picLocks noChangeAspect="1" noChangeArrowheads="1"/>
          </p:cNvPicPr>
          <p:nvPr/>
        </p:nvPicPr>
        <p:blipFill>
          <a:blip r:embed="rId2" cstate="print"/>
          <a:srcRect r="5635"/>
          <a:stretch>
            <a:fillRect/>
          </a:stretch>
        </p:blipFill>
        <p:spPr bwMode="auto">
          <a:xfrm>
            <a:off x="2697440" y="2071344"/>
            <a:ext cx="3589072" cy="4152168"/>
          </a:xfrm>
          <a:prstGeom prst="rect">
            <a:avLst/>
          </a:prstGeom>
          <a:noFill/>
        </p:spPr>
      </p:pic>
      <p:pic>
        <p:nvPicPr>
          <p:cNvPr id="9" name="Picture 2"/>
          <p:cNvPicPr>
            <a:picLocks noChangeAspect="1" noChangeArrowheads="1"/>
          </p:cNvPicPr>
          <p:nvPr/>
        </p:nvPicPr>
        <p:blipFill>
          <a:blip r:embed="rId3" cstate="print"/>
          <a:srcRect/>
          <a:stretch>
            <a:fillRect/>
          </a:stretch>
        </p:blipFill>
        <p:spPr bwMode="auto">
          <a:xfrm>
            <a:off x="0" y="5857892"/>
            <a:ext cx="9144000" cy="1000108"/>
          </a:xfrm>
          <a:prstGeom prst="rect">
            <a:avLst/>
          </a:prstGeom>
          <a:noFill/>
          <a:ln w="9525">
            <a:noFill/>
            <a:miter lim="800000"/>
            <a:headEnd/>
            <a:tailEnd/>
          </a:ln>
          <a:effectLst/>
        </p:spPr>
      </p:pic>
      <p:pic>
        <p:nvPicPr>
          <p:cNvPr id="10" name="Picture 2" descr="C:\Users\Marielm\Downloads\2016-05-17 11.54.47.jpg"/>
          <p:cNvPicPr>
            <a:picLocks noChangeAspect="1" noChangeArrowheads="1"/>
          </p:cNvPicPr>
          <p:nvPr/>
        </p:nvPicPr>
        <p:blipFill>
          <a:blip r:embed="rId4" cstate="print"/>
          <a:srcRect/>
          <a:stretch>
            <a:fillRect/>
          </a:stretch>
        </p:blipFill>
        <p:spPr bwMode="auto">
          <a:xfrm>
            <a:off x="6744000" y="0"/>
            <a:ext cx="2400000" cy="1071546"/>
          </a:xfrm>
          <a:prstGeom prst="rect">
            <a:avLst/>
          </a:prstGeom>
          <a:noFill/>
        </p:spPr>
      </p:pic>
      <p:cxnSp>
        <p:nvCxnSpPr>
          <p:cNvPr id="11" name="Straight Connector 10"/>
          <p:cNvCxnSpPr/>
          <p:nvPr/>
        </p:nvCxnSpPr>
        <p:spPr>
          <a:xfrm rot="10800000" flipV="1">
            <a:off x="0" y="1071547"/>
            <a:ext cx="9144000" cy="53932"/>
          </a:xfrm>
          <a:prstGeom prst="line">
            <a:avLst/>
          </a:prstGeom>
          <a:ln w="28575">
            <a:solidFill>
              <a:srgbClr val="627A32"/>
            </a:solidFill>
          </a:ln>
        </p:spPr>
        <p:style>
          <a:lnRef idx="1">
            <a:schemeClr val="accent3"/>
          </a:lnRef>
          <a:fillRef idx="0">
            <a:schemeClr val="accent3"/>
          </a:fillRef>
          <a:effectRef idx="0">
            <a:schemeClr val="accent3"/>
          </a:effectRef>
          <a:fontRef idx="minor">
            <a:schemeClr val="tx1"/>
          </a:fontRef>
        </p:style>
      </p:cxnSp>
      <p:sp>
        <p:nvSpPr>
          <p:cNvPr id="12" name="Rectangle 11"/>
          <p:cNvSpPr/>
          <p:nvPr/>
        </p:nvSpPr>
        <p:spPr>
          <a:xfrm>
            <a:off x="500034" y="642918"/>
            <a:ext cx="2064989" cy="523220"/>
          </a:xfrm>
          <a:prstGeom prst="rect">
            <a:avLst/>
          </a:prstGeom>
          <a:ln>
            <a:solidFill>
              <a:schemeClr val="bg1"/>
            </a:solidFill>
          </a:ln>
        </p:spPr>
        <p:txBody>
          <a:bodyPr wrap="none">
            <a:spAutoFit/>
          </a:bodyPr>
          <a:lstStyle/>
          <a:p>
            <a:pPr>
              <a:buFont typeface="Wingdings" pitchFamily="2" charset="2"/>
              <a:buChar char="§"/>
            </a:pPr>
            <a:r>
              <a:rPr lang="fr-FR" sz="2800" b="1" dirty="0" smtClean="0">
                <a:latin typeface="Times New Roman" pitchFamily="18" charset="0"/>
                <a:cs typeface="Times New Roman" pitchFamily="18" charset="0"/>
              </a:rPr>
              <a:t>Conclusion</a:t>
            </a:r>
          </a:p>
        </p:txBody>
      </p:sp>
      <p:sp>
        <p:nvSpPr>
          <p:cNvPr id="30721" name="Rectangle 1"/>
          <p:cNvSpPr>
            <a:spLocks noChangeArrowheads="1"/>
          </p:cNvSpPr>
          <p:nvPr/>
        </p:nvSpPr>
        <p:spPr bwMode="auto">
          <a:xfrm>
            <a:off x="32" y="1357298"/>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Toute stratégie de gestion forestière effective devrait gérer le dilemme entre la </a:t>
            </a:r>
            <a:r>
              <a:rPr kumimoji="0" lang="fr-FR" sz="2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soutenabilité</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des ressources naturelles et la subsistance de la population forestière.</a:t>
            </a:r>
            <a:endParaRPr kumimoji="0" lang="fr-FR" sz="24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cstate="print"/>
          <a:srcRect/>
          <a:stretch>
            <a:fillRect/>
          </a:stretch>
        </p:blipFill>
        <p:spPr bwMode="auto">
          <a:xfrm>
            <a:off x="0" y="4500570"/>
            <a:ext cx="9144000" cy="2357430"/>
          </a:xfrm>
          <a:prstGeom prst="rect">
            <a:avLst/>
          </a:prstGeom>
          <a:noFill/>
          <a:ln w="9525">
            <a:noFill/>
            <a:miter lim="800000"/>
            <a:headEnd/>
            <a:tailEnd/>
          </a:ln>
          <a:effectLst/>
        </p:spPr>
      </p:pic>
      <p:cxnSp>
        <p:nvCxnSpPr>
          <p:cNvPr id="11" name="Straight Connector 10"/>
          <p:cNvCxnSpPr/>
          <p:nvPr/>
        </p:nvCxnSpPr>
        <p:spPr>
          <a:xfrm rot="10800000" flipV="1">
            <a:off x="0" y="1446241"/>
            <a:ext cx="9144000" cy="53932"/>
          </a:xfrm>
          <a:prstGeom prst="line">
            <a:avLst/>
          </a:prstGeom>
          <a:ln w="28575">
            <a:solidFill>
              <a:srgbClr val="627A32"/>
            </a:solidFill>
          </a:ln>
        </p:spPr>
        <p:style>
          <a:lnRef idx="1">
            <a:schemeClr val="accent3"/>
          </a:lnRef>
          <a:fillRef idx="0">
            <a:schemeClr val="accent3"/>
          </a:fillRef>
          <a:effectRef idx="0">
            <a:schemeClr val="accent3"/>
          </a:effectRef>
          <a:fontRef idx="minor">
            <a:schemeClr val="tx1"/>
          </a:fontRef>
        </p:style>
      </p:cxnSp>
      <p:pic>
        <p:nvPicPr>
          <p:cNvPr id="16" name="Image 34" descr="Logo1-INRAT"/>
          <p:cNvPicPr/>
          <p:nvPr/>
        </p:nvPicPr>
        <p:blipFill>
          <a:blip r:embed="rId3" cstate="print"/>
          <a:srcRect b="12195"/>
          <a:stretch>
            <a:fillRect/>
          </a:stretch>
        </p:blipFill>
        <p:spPr bwMode="auto">
          <a:xfrm>
            <a:off x="0" y="0"/>
            <a:ext cx="1428760" cy="1494000"/>
          </a:xfrm>
          <a:prstGeom prst="rect">
            <a:avLst/>
          </a:prstGeom>
          <a:noFill/>
          <a:ln w="9525">
            <a:solidFill>
              <a:srgbClr val="2C6600"/>
            </a:solidFill>
            <a:miter lim="800000"/>
            <a:headEnd/>
            <a:tailEnd/>
          </a:ln>
        </p:spPr>
      </p:pic>
      <p:pic>
        <p:nvPicPr>
          <p:cNvPr id="17" name="Image 10"/>
          <p:cNvPicPr>
            <a:picLocks noChangeAspect="1" noChangeArrowheads="1"/>
          </p:cNvPicPr>
          <p:nvPr/>
        </p:nvPicPr>
        <p:blipFill>
          <a:blip r:embed="rId4" cstate="print"/>
          <a:srcRect l="2831" r="3926"/>
          <a:stretch>
            <a:fillRect/>
          </a:stretch>
        </p:blipFill>
        <p:spPr bwMode="auto">
          <a:xfrm>
            <a:off x="8056734" y="-71462"/>
            <a:ext cx="1087298" cy="1494000"/>
          </a:xfrm>
          <a:prstGeom prst="rect">
            <a:avLst/>
          </a:prstGeom>
          <a:noFill/>
          <a:ln>
            <a:solidFill>
              <a:srgbClr val="2C6600"/>
            </a:solidFill>
          </a:ln>
        </p:spPr>
      </p:pic>
      <p:sp>
        <p:nvSpPr>
          <p:cNvPr id="18" name="Rectangle 17"/>
          <p:cNvSpPr/>
          <p:nvPr/>
        </p:nvSpPr>
        <p:spPr>
          <a:xfrm>
            <a:off x="1428728" y="454863"/>
            <a:ext cx="6643734" cy="1077218"/>
          </a:xfrm>
          <a:prstGeom prst="rect">
            <a:avLst/>
          </a:prstGeom>
        </p:spPr>
        <p:txBody>
          <a:bodyPr wrap="square">
            <a:spAutoFit/>
          </a:bodyPr>
          <a:lstStyle/>
          <a:p>
            <a:pPr lvl="0" algn="ctr" fontAlgn="base">
              <a:spcBef>
                <a:spcPct val="0"/>
              </a:spcBef>
              <a:spcAft>
                <a:spcPct val="0"/>
              </a:spcAft>
              <a:tabLst>
                <a:tab pos="4210050" algn="l"/>
              </a:tabLst>
            </a:pPr>
            <a:r>
              <a:rPr kumimoji="0" lang="fr-FR" sz="1600" b="1" i="0" u="none" strike="noStrike" cap="none" normalizeH="0" baseline="0" dirty="0" smtClean="0">
                <a:ln>
                  <a:noFill/>
                </a:ln>
                <a:effectLst/>
                <a:latin typeface="Times New Roman" pitchFamily="18" charset="0"/>
                <a:ea typeface="Calibri" pitchFamily="34" charset="0"/>
                <a:cs typeface="Times New Roman" pitchFamily="18" charset="0"/>
              </a:rPr>
              <a:t>Institut National de Recherches en G</a:t>
            </a:r>
            <a:r>
              <a:rPr lang="fr-FR" sz="1600" b="1" dirty="0">
                <a:ea typeface="Calibri" pitchFamily="34" charset="0"/>
                <a:cs typeface="Times New Roman" pitchFamily="18" charset="0"/>
              </a:rPr>
              <a:t>é</a:t>
            </a:r>
            <a:r>
              <a:rPr kumimoji="0" lang="fr-FR" sz="1600" b="1" i="0" u="none" strike="noStrike" cap="none" normalizeH="0" baseline="0" dirty="0" smtClean="0">
                <a:ln>
                  <a:noFill/>
                </a:ln>
                <a:effectLst/>
                <a:latin typeface="Times New Roman" pitchFamily="18" charset="0"/>
                <a:ea typeface="Calibri" pitchFamily="34" charset="0"/>
                <a:cs typeface="Times New Roman" pitchFamily="18" charset="0"/>
              </a:rPr>
              <a:t>nie Rural, Eaux et Forêts (INRGREF)</a:t>
            </a:r>
            <a:endParaRPr kumimoji="0" lang="fr-FR" sz="1600" b="1" i="0" u="none" strike="noStrike" cap="none" normalizeH="0" baseline="0" dirty="0" smtClean="0">
              <a:ln>
                <a:noFill/>
              </a:ln>
              <a:effectLst/>
              <a:latin typeface="Arial" pitchFamily="34" charset="0"/>
              <a:cs typeface="Arial" pitchFamily="34" charset="0"/>
            </a:endParaRPr>
          </a:p>
          <a:p>
            <a:pPr lvl="0" algn="ctr" eaLnBrk="0" fontAlgn="base" hangingPunct="0">
              <a:spcBef>
                <a:spcPct val="0"/>
              </a:spcBef>
              <a:spcAft>
                <a:spcPct val="0"/>
              </a:spcAft>
              <a:tabLst>
                <a:tab pos="4210050" algn="l"/>
              </a:tabLst>
            </a:pPr>
            <a:r>
              <a:rPr kumimoji="0" lang="fr-FR" sz="1600" b="1" i="0" u="none" strike="noStrike" cap="none" normalizeH="0" baseline="0" dirty="0" smtClean="0">
                <a:ln>
                  <a:noFill/>
                </a:ln>
                <a:effectLst/>
                <a:latin typeface="Times New Roman" pitchFamily="18" charset="0"/>
                <a:ea typeface="Calibri" pitchFamily="34" charset="0"/>
                <a:cs typeface="Times New Roman" pitchFamily="18" charset="0"/>
              </a:rPr>
              <a:t>Institut National de la Recherche Agronomique de Tunisie (INRAT)</a:t>
            </a:r>
            <a:r>
              <a:rPr lang="fr-FR" sz="1600" b="1" dirty="0">
                <a:ea typeface="Calibri" pitchFamily="34" charset="0"/>
                <a:cs typeface="Times New Roman" pitchFamily="18" charset="0"/>
              </a:rPr>
              <a:t> </a:t>
            </a:r>
            <a:endParaRPr lang="fr-FR" sz="1600" b="1" dirty="0">
              <a:latin typeface="Times New Roman" pitchFamily="18" charset="0"/>
              <a:ea typeface="Calibri" pitchFamily="34" charset="0"/>
              <a:cs typeface="Times New Roman" pitchFamily="18" charset="0"/>
            </a:endParaRPr>
          </a:p>
          <a:p>
            <a:pPr lvl="0" algn="ctr" eaLnBrk="0" fontAlgn="base" hangingPunct="0">
              <a:spcBef>
                <a:spcPct val="0"/>
              </a:spcBef>
              <a:spcAft>
                <a:spcPct val="0"/>
              </a:spcAft>
              <a:tabLst>
                <a:tab pos="4210050" algn="l"/>
              </a:tabLst>
            </a:pPr>
            <a:r>
              <a:rPr kumimoji="0" lang="fr-FR" sz="1600" b="1" i="0" u="none" strike="noStrike" cap="none" normalizeH="0" baseline="0" dirty="0" smtClean="0">
                <a:ln>
                  <a:noFill/>
                </a:ln>
                <a:effectLst/>
                <a:latin typeface="Times New Roman" pitchFamily="18" charset="0"/>
                <a:ea typeface="Calibri" pitchFamily="34" charset="0"/>
                <a:cs typeface="Times New Roman" pitchFamily="18" charset="0"/>
              </a:rPr>
              <a:t>TUNISIE</a:t>
            </a:r>
            <a:endParaRPr kumimoji="0" lang="fr-FR" sz="1600" b="1" i="0" u="none" strike="noStrike" cap="none" normalizeH="0" baseline="0" dirty="0" smtClean="0">
              <a:ln>
                <a:noFill/>
              </a:ln>
              <a:effectLst/>
              <a:latin typeface="Arial" pitchFamily="34" charset="0"/>
              <a:cs typeface="Arial" pitchFamily="34" charset="0"/>
            </a:endParaRPr>
          </a:p>
        </p:txBody>
      </p:sp>
      <p:sp>
        <p:nvSpPr>
          <p:cNvPr id="19" name="Rectangle 3"/>
          <p:cNvSpPr>
            <a:spLocks noChangeArrowheads="1"/>
          </p:cNvSpPr>
          <p:nvPr/>
        </p:nvSpPr>
        <p:spPr bwMode="auto">
          <a:xfrm>
            <a:off x="1872000" y="2629911"/>
            <a:ext cx="5400000" cy="584775"/>
          </a:xfrm>
          <a:prstGeom prst="rect">
            <a:avLst/>
          </a:prstGeom>
          <a:noFill/>
          <a:ln w="9525">
            <a:solidFill>
              <a:srgbClr val="627A32"/>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FR" sz="3200" b="1" dirty="0" smtClean="0">
                <a:solidFill>
                  <a:srgbClr val="627A32"/>
                </a:solidFill>
                <a:latin typeface="Times New Roman" pitchFamily="18" charset="0"/>
                <a:ea typeface="Tahoma" pitchFamily="34" charset="0"/>
                <a:cs typeface="Times New Roman" pitchFamily="18" charset="0"/>
              </a:rPr>
              <a:t>Merci pour votre attention</a:t>
            </a:r>
            <a:endParaRPr kumimoji="0" lang="fr-FR" sz="3200" b="0" i="0" u="none" strike="noStrike" cap="none" normalizeH="0" baseline="0" dirty="0" smtClean="0">
              <a:ln>
                <a:noFill/>
              </a:ln>
              <a:solidFill>
                <a:srgbClr val="627A32"/>
              </a:solidFill>
              <a:effectLst/>
              <a:latin typeface="Times New Roman" pitchFamily="18" charset="0"/>
              <a:ea typeface="Tahoma" pitchFamily="34" charset="0"/>
              <a:cs typeface="Times New Roman" pitchFamily="18" charset="0"/>
            </a:endParaRPr>
          </a:p>
        </p:txBody>
      </p:sp>
      <p:sp>
        <p:nvSpPr>
          <p:cNvPr id="20" name="TextBox 19"/>
          <p:cNvSpPr txBox="1"/>
          <p:nvPr/>
        </p:nvSpPr>
        <p:spPr>
          <a:xfrm>
            <a:off x="2079561" y="3585993"/>
            <a:ext cx="4769254" cy="1200329"/>
          </a:xfrm>
          <a:prstGeom prst="rect">
            <a:avLst/>
          </a:prstGeom>
          <a:noFill/>
        </p:spPr>
        <p:txBody>
          <a:bodyPr wrap="none" rtlCol="0">
            <a:spAutoFit/>
          </a:bodyPr>
          <a:lstStyle/>
          <a:p>
            <a:pPr algn="ctr"/>
            <a:r>
              <a:rPr lang="fr-FR" dirty="0" smtClean="0">
                <a:latin typeface="Times New Roman" pitchFamily="18" charset="0"/>
                <a:cs typeface="Times New Roman" pitchFamily="18" charset="0"/>
              </a:rPr>
              <a:t>Mariem </a:t>
            </a:r>
            <a:r>
              <a:rPr lang="fr-FR" dirty="0" err="1" smtClean="0">
                <a:latin typeface="Times New Roman" pitchFamily="18" charset="0"/>
                <a:cs typeface="Times New Roman" pitchFamily="18" charset="0"/>
              </a:rPr>
              <a:t>Khalfaoui</a:t>
            </a:r>
            <a:r>
              <a:rPr lang="fr-FR" dirty="0" smtClean="0">
                <a:latin typeface="Times New Roman" pitchFamily="18" charset="0"/>
                <a:cs typeface="Times New Roman" pitchFamily="18" charset="0"/>
              </a:rPr>
              <a:t> </a:t>
            </a:r>
          </a:p>
          <a:p>
            <a:pPr algn="ctr"/>
            <a:r>
              <a:rPr lang="fr-FR" dirty="0" smtClean="0">
                <a:latin typeface="Times New Roman" pitchFamily="18" charset="0"/>
                <a:cs typeface="Times New Roman" pitchFamily="18" charset="0"/>
              </a:rPr>
              <a:t>Doctorante en Economie rurale et développement</a:t>
            </a:r>
          </a:p>
          <a:p>
            <a:pPr lvl="0" algn="ctr"/>
            <a:r>
              <a:rPr lang="fr-FR" dirty="0" smtClean="0">
                <a:latin typeface="Times New Roman" pitchFamily="18" charset="0"/>
                <a:ea typeface="Calibri" pitchFamily="34" charset="0"/>
                <a:cs typeface="Times New Roman" pitchFamily="18" charset="0"/>
              </a:rPr>
              <a:t>Email: khalfaouimaryem@gmail.com</a:t>
            </a:r>
            <a:endParaRPr lang="fr-FR" dirty="0" smtClean="0">
              <a:latin typeface="Times New Roman" pitchFamily="18" charset="0"/>
              <a:cs typeface="Times New Roman" pitchFamily="18" charset="0"/>
            </a:endParaRPr>
          </a:p>
          <a:p>
            <a:pPr algn="ct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5857892"/>
            <a:ext cx="9144000" cy="1000108"/>
          </a:xfrm>
          <a:prstGeom prst="rect">
            <a:avLst/>
          </a:prstGeom>
          <a:noFill/>
          <a:ln w="9525">
            <a:noFill/>
            <a:miter lim="800000"/>
            <a:headEnd/>
            <a:tailEnd/>
          </a:ln>
          <a:effectLst/>
        </p:spPr>
      </p:pic>
      <p:pic>
        <p:nvPicPr>
          <p:cNvPr id="19458" name="Picture 2" descr="C:\Users\Marielm\Downloads\2016-05-17 11.54.47.jpg"/>
          <p:cNvPicPr>
            <a:picLocks noChangeAspect="1" noChangeArrowheads="1"/>
          </p:cNvPicPr>
          <p:nvPr/>
        </p:nvPicPr>
        <p:blipFill>
          <a:blip r:embed="rId3" cstate="print"/>
          <a:srcRect/>
          <a:stretch>
            <a:fillRect/>
          </a:stretch>
        </p:blipFill>
        <p:spPr bwMode="auto">
          <a:xfrm>
            <a:off x="6744000" y="0"/>
            <a:ext cx="2400000" cy="1071546"/>
          </a:xfrm>
          <a:prstGeom prst="rect">
            <a:avLst/>
          </a:prstGeom>
          <a:noFill/>
        </p:spPr>
      </p:pic>
      <p:sp>
        <p:nvSpPr>
          <p:cNvPr id="6" name="TextBox 5"/>
          <p:cNvSpPr txBox="1"/>
          <p:nvPr/>
        </p:nvSpPr>
        <p:spPr>
          <a:xfrm>
            <a:off x="214282" y="928670"/>
            <a:ext cx="184731" cy="369332"/>
          </a:xfrm>
          <a:prstGeom prst="rect">
            <a:avLst/>
          </a:prstGeom>
          <a:noFill/>
        </p:spPr>
        <p:txBody>
          <a:bodyPr wrap="none" rtlCol="0">
            <a:spAutoFit/>
          </a:bodyPr>
          <a:lstStyle/>
          <a:p>
            <a:endParaRPr lang="fr-FR"/>
          </a:p>
        </p:txBody>
      </p:sp>
      <p:sp>
        <p:nvSpPr>
          <p:cNvPr id="8" name="TextBox 7"/>
          <p:cNvSpPr txBox="1"/>
          <p:nvPr/>
        </p:nvSpPr>
        <p:spPr>
          <a:xfrm>
            <a:off x="0" y="3748635"/>
            <a:ext cx="9144000" cy="1631216"/>
          </a:xfrm>
          <a:prstGeom prst="rect">
            <a:avLst/>
          </a:prstGeom>
          <a:noFill/>
        </p:spPr>
        <p:txBody>
          <a:bodyPr wrap="square" rtlCol="0">
            <a:spAutoFit/>
          </a:bodyPr>
          <a:lstStyle/>
          <a:p>
            <a:pPr lvl="1" algn="ctr">
              <a:buFont typeface="Arial" pitchFamily="34" charset="0"/>
              <a:buChar char="•"/>
            </a:pPr>
            <a:r>
              <a:rPr lang="fr-FR" sz="2000" dirty="0" smtClean="0">
                <a:latin typeface="Times New Roman" pitchFamily="18" charset="0"/>
                <a:cs typeface="Times New Roman" pitchFamily="18" charset="0"/>
              </a:rPr>
              <a:t>Propriété publique</a:t>
            </a:r>
          </a:p>
          <a:p>
            <a:pPr lvl="1" algn="ctr">
              <a:buFont typeface="Arial" pitchFamily="34" charset="0"/>
              <a:buChar char="•"/>
            </a:pPr>
            <a:r>
              <a:rPr lang="fr-FR" sz="2000" dirty="0" smtClean="0">
                <a:latin typeface="Times New Roman" pitchFamily="18" charset="0"/>
                <a:cs typeface="Times New Roman" pitchFamily="18" charset="0"/>
              </a:rPr>
              <a:t>Superficie:70.000ha du territoire Tunisien (0,4% de la superficie totale)</a:t>
            </a:r>
          </a:p>
          <a:p>
            <a:pPr lvl="1" algn="ctr">
              <a:buFont typeface="Arial" pitchFamily="34" charset="0"/>
              <a:buChar char="•"/>
            </a:pPr>
            <a:r>
              <a:rPr lang="fr-FR" sz="2000" dirty="0" smtClean="0">
                <a:latin typeface="Times New Roman" pitchFamily="18" charset="0"/>
                <a:cs typeface="Times New Roman" pitchFamily="18" charset="0"/>
              </a:rPr>
              <a:t>Le deuxième écosystème forestier le plus important (après le Pin </a:t>
            </a:r>
            <a:r>
              <a:rPr lang="fr-FR" sz="2000" dirty="0" err="1" smtClean="0">
                <a:latin typeface="Times New Roman" pitchFamily="18" charset="0"/>
                <a:cs typeface="Times New Roman" pitchFamily="18" charset="0"/>
              </a:rPr>
              <a:t>d’alep</a:t>
            </a:r>
            <a:r>
              <a:rPr lang="fr-FR" sz="2000" dirty="0" smtClean="0">
                <a:latin typeface="Times New Roman" pitchFamily="18" charset="0"/>
                <a:cs typeface="Times New Roman" pitchFamily="18" charset="0"/>
              </a:rPr>
              <a:t>)</a:t>
            </a:r>
          </a:p>
          <a:p>
            <a:pPr lvl="1" algn="ctr">
              <a:buFont typeface="Arial" pitchFamily="34" charset="0"/>
              <a:buChar char="•"/>
            </a:pPr>
            <a:r>
              <a:rPr lang="fr-FR" sz="2000" dirty="0" smtClean="0">
                <a:latin typeface="Times New Roman" pitchFamily="18" charset="0"/>
                <a:cs typeface="Times New Roman" pitchFamily="18" charset="0"/>
              </a:rPr>
              <a:t>Une multitude de biens et services écosystémiques</a:t>
            </a:r>
          </a:p>
          <a:p>
            <a:pPr algn="ctr"/>
            <a:r>
              <a:rPr lang="fr-FR" sz="2000" dirty="0" smtClean="0">
                <a:latin typeface="Times New Roman" pitchFamily="18" charset="0"/>
                <a:cs typeface="Times New Roman" pitchFamily="18" charset="0"/>
              </a:rPr>
              <a:t>     </a:t>
            </a:r>
          </a:p>
        </p:txBody>
      </p:sp>
      <p:cxnSp>
        <p:nvCxnSpPr>
          <p:cNvPr id="12" name="Straight Connector 11"/>
          <p:cNvCxnSpPr/>
          <p:nvPr/>
        </p:nvCxnSpPr>
        <p:spPr>
          <a:xfrm rot="10800000" flipV="1">
            <a:off x="0" y="1071547"/>
            <a:ext cx="9144000" cy="53932"/>
          </a:xfrm>
          <a:prstGeom prst="line">
            <a:avLst/>
          </a:prstGeom>
          <a:ln w="28575">
            <a:solidFill>
              <a:srgbClr val="627A32"/>
            </a:solidFill>
          </a:ln>
        </p:spPr>
        <p:style>
          <a:lnRef idx="1">
            <a:schemeClr val="accent3"/>
          </a:lnRef>
          <a:fillRef idx="0">
            <a:schemeClr val="accent3"/>
          </a:fillRef>
          <a:effectRef idx="0">
            <a:schemeClr val="accent3"/>
          </a:effectRef>
          <a:fontRef idx="minor">
            <a:schemeClr val="tx1"/>
          </a:fontRef>
        </p:style>
      </p:cxnSp>
      <p:sp>
        <p:nvSpPr>
          <p:cNvPr id="13" name="Rectangle 12"/>
          <p:cNvSpPr/>
          <p:nvPr/>
        </p:nvSpPr>
        <p:spPr>
          <a:xfrm>
            <a:off x="500034" y="642918"/>
            <a:ext cx="2388731" cy="523220"/>
          </a:xfrm>
          <a:prstGeom prst="rect">
            <a:avLst/>
          </a:prstGeom>
        </p:spPr>
        <p:txBody>
          <a:bodyPr wrap="none">
            <a:spAutoFit/>
          </a:bodyPr>
          <a:lstStyle/>
          <a:p>
            <a:pPr>
              <a:buFont typeface="Wingdings" pitchFamily="2" charset="2"/>
              <a:buChar char="§"/>
            </a:pPr>
            <a:r>
              <a:rPr lang="fr-FR" sz="2800" b="1" dirty="0" smtClean="0">
                <a:latin typeface="Times New Roman" pitchFamily="18" charset="0"/>
                <a:cs typeface="Times New Roman" pitchFamily="18" charset="0"/>
              </a:rPr>
              <a:t> Introduction</a:t>
            </a:r>
          </a:p>
        </p:txBody>
      </p:sp>
      <p:sp>
        <p:nvSpPr>
          <p:cNvPr id="37" name="Rectangle 36"/>
          <p:cNvSpPr/>
          <p:nvPr/>
        </p:nvSpPr>
        <p:spPr>
          <a:xfrm>
            <a:off x="3248561" y="3093551"/>
            <a:ext cx="3191899" cy="430887"/>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pPr algn="ctr"/>
            <a:r>
              <a:rPr lang="fr-FR" sz="2200" b="1" dirty="0" smtClean="0">
                <a:latin typeface="Times New Roman" pitchFamily="18" charset="0"/>
                <a:cs typeface="Times New Roman" pitchFamily="18" charset="0"/>
              </a:rPr>
              <a:t>Les forêts de chêne-liège </a:t>
            </a:r>
          </a:p>
        </p:txBody>
      </p:sp>
      <p:sp>
        <p:nvSpPr>
          <p:cNvPr id="39" name="Curved Down Arrow 38"/>
          <p:cNvSpPr/>
          <p:nvPr/>
        </p:nvSpPr>
        <p:spPr>
          <a:xfrm>
            <a:off x="1411868" y="1991810"/>
            <a:ext cx="2160000" cy="1080000"/>
          </a:xfrm>
          <a:prstGeom prst="curvedDownArrow">
            <a:avLst>
              <a:gd name="adj1" fmla="val 5083"/>
              <a:gd name="adj2" fmla="val 19484"/>
              <a:gd name="adj3" fmla="val 16846"/>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solidFill>
                <a:schemeClr val="tx1"/>
              </a:solidFill>
            </a:endParaRPr>
          </a:p>
        </p:txBody>
      </p:sp>
      <p:sp>
        <p:nvSpPr>
          <p:cNvPr id="40" name="Rectangle 39"/>
          <p:cNvSpPr/>
          <p:nvPr/>
        </p:nvSpPr>
        <p:spPr>
          <a:xfrm>
            <a:off x="1071538" y="1643050"/>
            <a:ext cx="1357322" cy="15716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Curved Up Arrow 42"/>
          <p:cNvSpPr/>
          <p:nvPr/>
        </p:nvSpPr>
        <p:spPr>
          <a:xfrm rot="11173102">
            <a:off x="6130504" y="1984728"/>
            <a:ext cx="2241646" cy="1183472"/>
          </a:xfrm>
          <a:prstGeom prst="curvedUpArrow">
            <a:avLst>
              <a:gd name="adj1" fmla="val 4949"/>
              <a:gd name="adj2" fmla="val 17696"/>
              <a:gd name="adj3" fmla="val 15022"/>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solidFill>
                <a:schemeClr val="tx1"/>
              </a:solidFill>
            </a:endParaRPr>
          </a:p>
        </p:txBody>
      </p:sp>
      <p:sp>
        <p:nvSpPr>
          <p:cNvPr id="44" name="Rectangle 43"/>
          <p:cNvSpPr/>
          <p:nvPr/>
        </p:nvSpPr>
        <p:spPr>
          <a:xfrm>
            <a:off x="7286644" y="1517581"/>
            <a:ext cx="1357322" cy="17685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TextBox 47"/>
          <p:cNvSpPr txBox="1"/>
          <p:nvPr/>
        </p:nvSpPr>
        <p:spPr>
          <a:xfrm>
            <a:off x="1142976" y="1630908"/>
            <a:ext cx="2228174"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fr-FR" b="1" dirty="0" smtClean="0">
                <a:latin typeface="Times New Roman" pitchFamily="18" charset="0"/>
                <a:cs typeface="Times New Roman" pitchFamily="18" charset="0"/>
              </a:rPr>
              <a:t>Pressions Naturelles </a:t>
            </a:r>
            <a:endParaRPr lang="fr-FR" b="1" dirty="0">
              <a:latin typeface="Times New Roman" pitchFamily="18" charset="0"/>
              <a:cs typeface="Times New Roman" pitchFamily="18" charset="0"/>
            </a:endParaRPr>
          </a:p>
        </p:txBody>
      </p:sp>
      <p:sp>
        <p:nvSpPr>
          <p:cNvPr id="49" name="TextBox 48"/>
          <p:cNvSpPr txBox="1"/>
          <p:nvPr/>
        </p:nvSpPr>
        <p:spPr>
          <a:xfrm>
            <a:off x="6000760" y="1630908"/>
            <a:ext cx="2110514"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fr-FR" b="1" dirty="0" smtClean="0">
                <a:latin typeface="Times New Roman" pitchFamily="18" charset="0"/>
                <a:cs typeface="Times New Roman" pitchFamily="18" charset="0"/>
              </a:rPr>
              <a:t>Pressions humaines</a:t>
            </a:r>
            <a:endParaRPr lang="fr-FR" b="1" dirty="0">
              <a:latin typeface="Times New Roman" pitchFamily="18" charset="0"/>
              <a:cs typeface="Times New Roman" pitchFamily="18" charset="0"/>
            </a:endParaRPr>
          </a:p>
        </p:txBody>
      </p:sp>
      <p:sp>
        <p:nvSpPr>
          <p:cNvPr id="51" name="TextBox 50"/>
          <p:cNvSpPr txBox="1"/>
          <p:nvPr/>
        </p:nvSpPr>
        <p:spPr>
          <a:xfrm>
            <a:off x="620312" y="2214554"/>
            <a:ext cx="2383322" cy="1200329"/>
          </a:xfrm>
          <a:prstGeom prst="rect">
            <a:avLst/>
          </a:prstGeom>
          <a:noFill/>
        </p:spPr>
        <p:txBody>
          <a:bodyPr wrap="none" rtlCol="0">
            <a:spAutoFit/>
          </a:bodyPr>
          <a:lstStyle/>
          <a:p>
            <a:pPr algn="ctr"/>
            <a:r>
              <a:rPr lang="fr-FR" dirty="0" smtClean="0">
                <a:latin typeface="Times New Roman" pitchFamily="18" charset="0"/>
                <a:cs typeface="Times New Roman" pitchFamily="18" charset="0"/>
              </a:rPr>
              <a:t>Changement climatique</a:t>
            </a:r>
          </a:p>
          <a:p>
            <a:pPr algn="ctr"/>
            <a:r>
              <a:rPr lang="fr-FR" dirty="0" smtClean="0">
                <a:latin typeface="Times New Roman" pitchFamily="18" charset="0"/>
                <a:cs typeface="Times New Roman" pitchFamily="18" charset="0"/>
              </a:rPr>
              <a:t>Risque D’incendie</a:t>
            </a:r>
          </a:p>
          <a:p>
            <a:pPr algn="ctr"/>
            <a:r>
              <a:rPr lang="fr-FR" dirty="0" smtClean="0">
                <a:latin typeface="Times New Roman" pitchFamily="18" charset="0"/>
                <a:cs typeface="Times New Roman" pitchFamily="18" charset="0"/>
              </a:rPr>
              <a:t>Dépérissement</a:t>
            </a:r>
          </a:p>
          <a:p>
            <a:pPr algn="ctr"/>
            <a:endParaRPr lang="fr-FR" dirty="0">
              <a:latin typeface="Times New Roman" pitchFamily="18" charset="0"/>
              <a:cs typeface="Times New Roman" pitchFamily="18" charset="0"/>
            </a:endParaRPr>
          </a:p>
        </p:txBody>
      </p:sp>
      <p:sp>
        <p:nvSpPr>
          <p:cNvPr id="52" name="TextBox 51"/>
          <p:cNvSpPr txBox="1"/>
          <p:nvPr/>
        </p:nvSpPr>
        <p:spPr>
          <a:xfrm>
            <a:off x="2357422" y="1214422"/>
            <a:ext cx="4714908" cy="461665"/>
          </a:xfrm>
          <a:prstGeom prst="rect">
            <a:avLst/>
          </a:prstGeom>
          <a:noFill/>
        </p:spPr>
        <p:txBody>
          <a:bodyPr wrap="square" rtlCol="0">
            <a:spAutoFit/>
          </a:bodyPr>
          <a:lstStyle/>
          <a:p>
            <a:pPr algn="ctr"/>
            <a:r>
              <a:rPr lang="fr-FR" sz="2400" b="1" dirty="0" smtClean="0">
                <a:solidFill>
                  <a:srgbClr val="FF0000"/>
                </a:solidFill>
                <a:latin typeface="Times New Roman" pitchFamily="18" charset="0"/>
                <a:cs typeface="Times New Roman" pitchFamily="18" charset="0"/>
              </a:rPr>
              <a:t>Risques </a:t>
            </a:r>
            <a:endParaRPr lang="fr-FR" sz="24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fade">
                                      <p:cBhvr>
                                        <p:cTn id="7" dur="1000"/>
                                        <p:tgtEl>
                                          <p:spTgt spid="52"/>
                                        </p:tgtEl>
                                      </p:cBhvr>
                                    </p:animEffect>
                                    <p:anim calcmode="lin" valueType="num">
                                      <p:cBhvr>
                                        <p:cTn id="8" dur="1000" fill="hold"/>
                                        <p:tgtEl>
                                          <p:spTgt spid="52"/>
                                        </p:tgtEl>
                                        <p:attrNameLst>
                                          <p:attrName>ppt_x</p:attrName>
                                        </p:attrNameLst>
                                      </p:cBhvr>
                                      <p:tavLst>
                                        <p:tav tm="0">
                                          <p:val>
                                            <p:strVal val="#ppt_x"/>
                                          </p:val>
                                        </p:tav>
                                        <p:tav tm="100000">
                                          <p:val>
                                            <p:strVal val="#ppt_x"/>
                                          </p:val>
                                        </p:tav>
                                      </p:tavLst>
                                    </p:anim>
                                    <p:anim calcmode="lin" valueType="num">
                                      <p:cBhvr>
                                        <p:cTn id="9"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48"/>
                                        </p:tgtEl>
                                        <p:attrNameLst>
                                          <p:attrName>style.visibility</p:attrName>
                                        </p:attrNameLst>
                                      </p:cBhvr>
                                      <p:to>
                                        <p:strVal val="visible"/>
                                      </p:to>
                                    </p:set>
                                    <p:anim calcmode="lin" valueType="num">
                                      <p:cBhvr>
                                        <p:cTn id="14" dur="1000" fill="hold"/>
                                        <p:tgtEl>
                                          <p:spTgt spid="48"/>
                                        </p:tgtEl>
                                        <p:attrNameLst>
                                          <p:attrName>ppt_x</p:attrName>
                                        </p:attrNameLst>
                                      </p:cBhvr>
                                      <p:tavLst>
                                        <p:tav tm="0">
                                          <p:val>
                                            <p:strVal val="#ppt_x-.2"/>
                                          </p:val>
                                        </p:tav>
                                        <p:tav tm="100000">
                                          <p:val>
                                            <p:strVal val="#ppt_x"/>
                                          </p:val>
                                        </p:tav>
                                      </p:tavLst>
                                    </p:anim>
                                    <p:anim calcmode="lin" valueType="num">
                                      <p:cBhvr>
                                        <p:cTn id="15" dur="1000" fill="hold"/>
                                        <p:tgtEl>
                                          <p:spTgt spid="48"/>
                                        </p:tgtEl>
                                        <p:attrNameLst>
                                          <p:attrName>ppt_y</p:attrName>
                                        </p:attrNameLst>
                                      </p:cBhvr>
                                      <p:tavLst>
                                        <p:tav tm="0">
                                          <p:val>
                                            <p:strVal val="#ppt_y"/>
                                          </p:val>
                                        </p:tav>
                                        <p:tav tm="100000">
                                          <p:val>
                                            <p:strVal val="#ppt_y"/>
                                          </p:val>
                                        </p:tav>
                                      </p:tavLst>
                                    </p:anim>
                                    <p:animEffect transition="in" filter="wipe(right)" prLst="gradientSize: 0.1">
                                      <p:cBhvr>
                                        <p:cTn id="16" dur="1000"/>
                                        <p:tgtEl>
                                          <p:spTgt spid="48"/>
                                        </p:tgtEl>
                                      </p:cBhvr>
                                    </p:animEffect>
                                  </p:childTnLst>
                                </p:cTn>
                              </p:par>
                              <p:par>
                                <p:cTn id="17" presetID="29" presetClass="entr" presetSubtype="0" fill="hold" grpId="0" nodeType="withEffect">
                                  <p:stCondLst>
                                    <p:cond delay="0"/>
                                  </p:stCondLst>
                                  <p:childTnLst>
                                    <p:set>
                                      <p:cBhvr>
                                        <p:cTn id="18" dur="1" fill="hold">
                                          <p:stCondLst>
                                            <p:cond delay="0"/>
                                          </p:stCondLst>
                                        </p:cTn>
                                        <p:tgtEl>
                                          <p:spTgt spid="39"/>
                                        </p:tgtEl>
                                        <p:attrNameLst>
                                          <p:attrName>style.visibility</p:attrName>
                                        </p:attrNameLst>
                                      </p:cBhvr>
                                      <p:to>
                                        <p:strVal val="visible"/>
                                      </p:to>
                                    </p:set>
                                    <p:anim calcmode="lin" valueType="num">
                                      <p:cBhvr>
                                        <p:cTn id="19" dur="1000" fill="hold"/>
                                        <p:tgtEl>
                                          <p:spTgt spid="39"/>
                                        </p:tgtEl>
                                        <p:attrNameLst>
                                          <p:attrName>ppt_x</p:attrName>
                                        </p:attrNameLst>
                                      </p:cBhvr>
                                      <p:tavLst>
                                        <p:tav tm="0">
                                          <p:val>
                                            <p:strVal val="#ppt_x-.2"/>
                                          </p:val>
                                        </p:tav>
                                        <p:tav tm="100000">
                                          <p:val>
                                            <p:strVal val="#ppt_x"/>
                                          </p:val>
                                        </p:tav>
                                      </p:tavLst>
                                    </p:anim>
                                    <p:anim calcmode="lin" valueType="num">
                                      <p:cBhvr>
                                        <p:cTn id="20" dur="1000" fill="hold"/>
                                        <p:tgtEl>
                                          <p:spTgt spid="39"/>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9"/>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51"/>
                                        </p:tgtEl>
                                        <p:attrNameLst>
                                          <p:attrName>style.visibility</p:attrName>
                                        </p:attrNameLst>
                                      </p:cBhvr>
                                      <p:to>
                                        <p:strVal val="visible"/>
                                      </p:to>
                                    </p:set>
                                    <p:anim calcmode="lin" valueType="num">
                                      <p:cBhvr>
                                        <p:cTn id="26" dur="1000" fill="hold"/>
                                        <p:tgtEl>
                                          <p:spTgt spid="51"/>
                                        </p:tgtEl>
                                        <p:attrNameLst>
                                          <p:attrName>ppt_x</p:attrName>
                                        </p:attrNameLst>
                                      </p:cBhvr>
                                      <p:tavLst>
                                        <p:tav tm="0">
                                          <p:val>
                                            <p:strVal val="#ppt_x-.2"/>
                                          </p:val>
                                        </p:tav>
                                        <p:tav tm="100000">
                                          <p:val>
                                            <p:strVal val="#ppt_x"/>
                                          </p:val>
                                        </p:tav>
                                      </p:tavLst>
                                    </p:anim>
                                    <p:anim calcmode="lin" valueType="num">
                                      <p:cBhvr>
                                        <p:cTn id="27" dur="1000" fill="hold"/>
                                        <p:tgtEl>
                                          <p:spTgt spid="51"/>
                                        </p:tgtEl>
                                        <p:attrNameLst>
                                          <p:attrName>ppt_y</p:attrName>
                                        </p:attrNameLst>
                                      </p:cBhvr>
                                      <p:tavLst>
                                        <p:tav tm="0">
                                          <p:val>
                                            <p:strVal val="#ppt_y"/>
                                          </p:val>
                                        </p:tav>
                                        <p:tav tm="100000">
                                          <p:val>
                                            <p:strVal val="#ppt_y"/>
                                          </p:val>
                                        </p:tav>
                                      </p:tavLst>
                                    </p:anim>
                                    <p:animEffect transition="in" filter="wipe(right)" prLst="gradientSize: 0.1">
                                      <p:cBhvr>
                                        <p:cTn id="28" dur="1000"/>
                                        <p:tgtEl>
                                          <p:spTgt spid="51"/>
                                        </p:tgtEl>
                                      </p:cBhvr>
                                    </p:animEffect>
                                  </p:childTnLst>
                                </p:cTn>
                              </p:par>
                            </p:childTnLst>
                          </p:cTn>
                        </p:par>
                      </p:childTnLst>
                    </p:cTn>
                  </p:par>
                  <p:par>
                    <p:cTn id="29" fill="hold">
                      <p:stCondLst>
                        <p:cond delay="indefinite"/>
                      </p:stCondLst>
                      <p:childTnLst>
                        <p:par>
                          <p:cTn id="30" fill="hold">
                            <p:stCondLst>
                              <p:cond delay="0"/>
                            </p:stCondLst>
                            <p:childTnLst>
                              <p:par>
                                <p:cTn id="31" presetID="50" presetClass="entr" presetSubtype="0" decel="100000" fill="hold" grpId="0" nodeType="clickEffect">
                                  <p:stCondLst>
                                    <p:cond delay="0"/>
                                  </p:stCondLst>
                                  <p:childTnLst>
                                    <p:set>
                                      <p:cBhvr>
                                        <p:cTn id="32" dur="1" fill="hold">
                                          <p:stCondLst>
                                            <p:cond delay="0"/>
                                          </p:stCondLst>
                                        </p:cTn>
                                        <p:tgtEl>
                                          <p:spTgt spid="49"/>
                                        </p:tgtEl>
                                        <p:attrNameLst>
                                          <p:attrName>style.visibility</p:attrName>
                                        </p:attrNameLst>
                                      </p:cBhvr>
                                      <p:to>
                                        <p:strVal val="visible"/>
                                      </p:to>
                                    </p:set>
                                    <p:anim calcmode="lin" valueType="num">
                                      <p:cBhvr>
                                        <p:cTn id="33" dur="500" fill="hold"/>
                                        <p:tgtEl>
                                          <p:spTgt spid="49"/>
                                        </p:tgtEl>
                                        <p:attrNameLst>
                                          <p:attrName>ppt_w</p:attrName>
                                        </p:attrNameLst>
                                      </p:cBhvr>
                                      <p:tavLst>
                                        <p:tav tm="0">
                                          <p:val>
                                            <p:strVal val="#ppt_w+.3"/>
                                          </p:val>
                                        </p:tav>
                                        <p:tav tm="100000">
                                          <p:val>
                                            <p:strVal val="#ppt_w"/>
                                          </p:val>
                                        </p:tav>
                                      </p:tavLst>
                                    </p:anim>
                                    <p:anim calcmode="lin" valueType="num">
                                      <p:cBhvr>
                                        <p:cTn id="34" dur="500" fill="hold"/>
                                        <p:tgtEl>
                                          <p:spTgt spid="49"/>
                                        </p:tgtEl>
                                        <p:attrNameLst>
                                          <p:attrName>ppt_h</p:attrName>
                                        </p:attrNameLst>
                                      </p:cBhvr>
                                      <p:tavLst>
                                        <p:tav tm="0">
                                          <p:val>
                                            <p:strVal val="#ppt_h"/>
                                          </p:val>
                                        </p:tav>
                                        <p:tav tm="100000">
                                          <p:val>
                                            <p:strVal val="#ppt_h"/>
                                          </p:val>
                                        </p:tav>
                                      </p:tavLst>
                                    </p:anim>
                                    <p:animEffect transition="in" filter="fade">
                                      <p:cBhvr>
                                        <p:cTn id="35" dur="500"/>
                                        <p:tgtEl>
                                          <p:spTgt spid="49"/>
                                        </p:tgtEl>
                                      </p:cBhvr>
                                    </p:animEffect>
                                  </p:childTnLst>
                                </p:cTn>
                              </p:par>
                              <p:par>
                                <p:cTn id="36" presetID="50" presetClass="entr" presetSubtype="0" decel="100000" fill="hold" grpId="0" nodeType="withEffect">
                                  <p:stCondLst>
                                    <p:cond delay="0"/>
                                  </p:stCondLst>
                                  <p:childTnLst>
                                    <p:set>
                                      <p:cBhvr>
                                        <p:cTn id="37" dur="1" fill="hold">
                                          <p:stCondLst>
                                            <p:cond delay="0"/>
                                          </p:stCondLst>
                                        </p:cTn>
                                        <p:tgtEl>
                                          <p:spTgt spid="43"/>
                                        </p:tgtEl>
                                        <p:attrNameLst>
                                          <p:attrName>style.visibility</p:attrName>
                                        </p:attrNameLst>
                                      </p:cBhvr>
                                      <p:to>
                                        <p:strVal val="visible"/>
                                      </p:to>
                                    </p:set>
                                    <p:anim calcmode="lin" valueType="num">
                                      <p:cBhvr>
                                        <p:cTn id="38" dur="500" fill="hold"/>
                                        <p:tgtEl>
                                          <p:spTgt spid="43"/>
                                        </p:tgtEl>
                                        <p:attrNameLst>
                                          <p:attrName>ppt_w</p:attrName>
                                        </p:attrNameLst>
                                      </p:cBhvr>
                                      <p:tavLst>
                                        <p:tav tm="0">
                                          <p:val>
                                            <p:strVal val="#ppt_w+.3"/>
                                          </p:val>
                                        </p:tav>
                                        <p:tav tm="100000">
                                          <p:val>
                                            <p:strVal val="#ppt_w"/>
                                          </p:val>
                                        </p:tav>
                                      </p:tavLst>
                                    </p:anim>
                                    <p:anim calcmode="lin" valueType="num">
                                      <p:cBhvr>
                                        <p:cTn id="39" dur="500" fill="hold"/>
                                        <p:tgtEl>
                                          <p:spTgt spid="43"/>
                                        </p:tgtEl>
                                        <p:attrNameLst>
                                          <p:attrName>ppt_h</p:attrName>
                                        </p:attrNameLst>
                                      </p:cBhvr>
                                      <p:tavLst>
                                        <p:tav tm="0">
                                          <p:val>
                                            <p:strVal val="#ppt_h"/>
                                          </p:val>
                                        </p:tav>
                                        <p:tav tm="100000">
                                          <p:val>
                                            <p:strVal val="#ppt_h"/>
                                          </p:val>
                                        </p:tav>
                                      </p:tavLst>
                                    </p:anim>
                                    <p:animEffect transition="in" filter="fade">
                                      <p:cBhvr>
                                        <p:cTn id="40"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3" grpId="0" animBg="1" autoUpdateAnimBg="0"/>
      <p:bldP spid="48" grpId="0" animBg="1"/>
      <p:bldP spid="49" grpId="0" animBg="1" autoUpdateAnimBg="0"/>
      <p:bldP spid="51" grpId="0"/>
      <p:bldP spid="5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p:cNvSpPr txBox="1"/>
          <p:nvPr/>
        </p:nvSpPr>
        <p:spPr>
          <a:xfrm>
            <a:off x="3643306" y="1142984"/>
            <a:ext cx="3050835" cy="923330"/>
          </a:xfrm>
          <a:prstGeom prst="rect">
            <a:avLst/>
          </a:prstGeom>
          <a:noFill/>
        </p:spPr>
        <p:txBody>
          <a:bodyPr wrap="none" rtlCol="0">
            <a:spAutoFit/>
          </a:bodyPr>
          <a:lstStyle/>
          <a:p>
            <a:r>
              <a:rPr lang="fr-FR" dirty="0" smtClean="0">
                <a:latin typeface="Times New Roman" pitchFamily="18" charset="0"/>
                <a:cs typeface="Times New Roman" pitchFamily="18" charset="0"/>
              </a:rPr>
              <a:t>Ramassage de bois de feu </a:t>
            </a:r>
          </a:p>
          <a:p>
            <a:r>
              <a:rPr lang="fr-FR" dirty="0" smtClean="0">
                <a:latin typeface="Times New Roman" pitchFamily="18" charset="0"/>
                <a:cs typeface="Times New Roman" pitchFamily="18" charset="0"/>
              </a:rPr>
              <a:t>Collecte des produits forestiers</a:t>
            </a:r>
          </a:p>
          <a:p>
            <a:endParaRPr lang="fr-FR" dirty="0">
              <a:latin typeface="Times New Roman" pitchFamily="18" charset="0"/>
              <a:cs typeface="Times New Roman" pitchFamily="18" charset="0"/>
            </a:endParaRPr>
          </a:p>
        </p:txBody>
      </p:sp>
      <p:sp>
        <p:nvSpPr>
          <p:cNvPr id="13" name="Curved Up Arrow 12"/>
          <p:cNvSpPr/>
          <p:nvPr/>
        </p:nvSpPr>
        <p:spPr>
          <a:xfrm rot="11173102">
            <a:off x="5273248" y="2484794"/>
            <a:ext cx="2241646" cy="1183472"/>
          </a:xfrm>
          <a:prstGeom prst="curvedUpArrow">
            <a:avLst>
              <a:gd name="adj1" fmla="val 4949"/>
              <a:gd name="adj2" fmla="val 17696"/>
              <a:gd name="adj3" fmla="val 15022"/>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solidFill>
                <a:schemeClr val="tx1"/>
              </a:solidFill>
            </a:endParaRPr>
          </a:p>
        </p:txBody>
      </p:sp>
      <p:sp>
        <p:nvSpPr>
          <p:cNvPr id="14" name="Rectangle 13"/>
          <p:cNvSpPr/>
          <p:nvPr/>
        </p:nvSpPr>
        <p:spPr>
          <a:xfrm>
            <a:off x="6215074" y="2071678"/>
            <a:ext cx="1357322" cy="17685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Picture 2"/>
          <p:cNvPicPr>
            <a:picLocks noChangeAspect="1" noChangeArrowheads="1"/>
          </p:cNvPicPr>
          <p:nvPr/>
        </p:nvPicPr>
        <p:blipFill>
          <a:blip r:embed="rId2" cstate="print"/>
          <a:srcRect/>
          <a:stretch>
            <a:fillRect/>
          </a:stretch>
        </p:blipFill>
        <p:spPr bwMode="auto">
          <a:xfrm>
            <a:off x="0" y="5857892"/>
            <a:ext cx="9144000" cy="1000108"/>
          </a:xfrm>
          <a:prstGeom prst="rect">
            <a:avLst/>
          </a:prstGeom>
          <a:noFill/>
          <a:ln w="9525">
            <a:noFill/>
            <a:miter lim="800000"/>
            <a:headEnd/>
            <a:tailEnd/>
          </a:ln>
          <a:effectLst/>
        </p:spPr>
      </p:pic>
      <p:pic>
        <p:nvPicPr>
          <p:cNvPr id="5" name="Picture 2" descr="C:\Users\Marielm\Downloads\2016-05-17 11.54.47.jpg"/>
          <p:cNvPicPr>
            <a:picLocks noChangeAspect="1" noChangeArrowheads="1"/>
          </p:cNvPicPr>
          <p:nvPr/>
        </p:nvPicPr>
        <p:blipFill>
          <a:blip r:embed="rId3" cstate="print"/>
          <a:srcRect/>
          <a:stretch>
            <a:fillRect/>
          </a:stretch>
        </p:blipFill>
        <p:spPr bwMode="auto">
          <a:xfrm>
            <a:off x="6744000" y="0"/>
            <a:ext cx="2400000" cy="1071546"/>
          </a:xfrm>
          <a:prstGeom prst="rect">
            <a:avLst/>
          </a:prstGeom>
          <a:noFill/>
        </p:spPr>
      </p:pic>
      <p:sp>
        <p:nvSpPr>
          <p:cNvPr id="6" name="TextBox 5"/>
          <p:cNvSpPr txBox="1"/>
          <p:nvPr/>
        </p:nvSpPr>
        <p:spPr>
          <a:xfrm>
            <a:off x="-642974" y="1428736"/>
            <a:ext cx="184731" cy="369332"/>
          </a:xfrm>
          <a:prstGeom prst="rect">
            <a:avLst/>
          </a:prstGeom>
          <a:noFill/>
        </p:spPr>
        <p:txBody>
          <a:bodyPr wrap="none" rtlCol="0">
            <a:spAutoFit/>
          </a:bodyPr>
          <a:lstStyle/>
          <a:p>
            <a:endParaRPr lang="fr-FR"/>
          </a:p>
        </p:txBody>
      </p:sp>
      <p:cxnSp>
        <p:nvCxnSpPr>
          <p:cNvPr id="8" name="Straight Connector 7"/>
          <p:cNvCxnSpPr/>
          <p:nvPr/>
        </p:nvCxnSpPr>
        <p:spPr>
          <a:xfrm rot="10800000" flipV="1">
            <a:off x="0" y="1071547"/>
            <a:ext cx="9144000" cy="53932"/>
          </a:xfrm>
          <a:prstGeom prst="line">
            <a:avLst/>
          </a:prstGeom>
          <a:ln w="28575">
            <a:solidFill>
              <a:srgbClr val="627A32"/>
            </a:solidFill>
          </a:ln>
        </p:spPr>
        <p:style>
          <a:lnRef idx="1">
            <a:schemeClr val="accent3"/>
          </a:lnRef>
          <a:fillRef idx="0">
            <a:schemeClr val="accent3"/>
          </a:fillRef>
          <a:effectRef idx="0">
            <a:schemeClr val="accent3"/>
          </a:effectRef>
          <a:fontRef idx="minor">
            <a:schemeClr val="tx1"/>
          </a:fontRef>
        </p:style>
      </p:cxnSp>
      <p:sp>
        <p:nvSpPr>
          <p:cNvPr id="9" name="Rectangle 8"/>
          <p:cNvSpPr/>
          <p:nvPr/>
        </p:nvSpPr>
        <p:spPr>
          <a:xfrm>
            <a:off x="500034" y="642918"/>
            <a:ext cx="2388731" cy="523220"/>
          </a:xfrm>
          <a:prstGeom prst="rect">
            <a:avLst/>
          </a:prstGeom>
          <a:ln>
            <a:solidFill>
              <a:schemeClr val="bg1"/>
            </a:solidFill>
          </a:ln>
        </p:spPr>
        <p:txBody>
          <a:bodyPr wrap="none">
            <a:spAutoFit/>
          </a:bodyPr>
          <a:lstStyle/>
          <a:p>
            <a:pPr>
              <a:buFont typeface="Wingdings" pitchFamily="2" charset="2"/>
              <a:buChar char="§"/>
            </a:pPr>
            <a:r>
              <a:rPr lang="fr-FR" sz="2800" b="1" dirty="0" smtClean="0">
                <a:latin typeface="Times New Roman" pitchFamily="18" charset="0"/>
                <a:cs typeface="Times New Roman" pitchFamily="18" charset="0"/>
              </a:rPr>
              <a:t> Introduction</a:t>
            </a:r>
          </a:p>
        </p:txBody>
      </p:sp>
      <p:sp>
        <p:nvSpPr>
          <p:cNvPr id="10" name="Rectangle 9"/>
          <p:cNvSpPr/>
          <p:nvPr/>
        </p:nvSpPr>
        <p:spPr>
          <a:xfrm>
            <a:off x="2391305" y="3593617"/>
            <a:ext cx="3191899" cy="430887"/>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pPr algn="ctr"/>
            <a:r>
              <a:rPr lang="fr-FR" sz="2200" b="1" dirty="0" smtClean="0">
                <a:latin typeface="Times New Roman" pitchFamily="18" charset="0"/>
                <a:cs typeface="Times New Roman" pitchFamily="18" charset="0"/>
              </a:rPr>
              <a:t>Les forêts de chêne-liège </a:t>
            </a:r>
          </a:p>
        </p:txBody>
      </p:sp>
      <p:sp>
        <p:nvSpPr>
          <p:cNvPr id="11" name="Curved Down Arrow 10"/>
          <p:cNvSpPr/>
          <p:nvPr/>
        </p:nvSpPr>
        <p:spPr>
          <a:xfrm>
            <a:off x="554612" y="2491876"/>
            <a:ext cx="2160000" cy="1080000"/>
          </a:xfrm>
          <a:prstGeom prst="curvedDownArrow">
            <a:avLst>
              <a:gd name="adj1" fmla="val 5083"/>
              <a:gd name="adj2" fmla="val 19484"/>
              <a:gd name="adj3" fmla="val 16846"/>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solidFill>
                <a:schemeClr val="tx1"/>
              </a:solidFill>
            </a:endParaRPr>
          </a:p>
        </p:txBody>
      </p:sp>
      <p:sp>
        <p:nvSpPr>
          <p:cNvPr id="12" name="Rectangle 11"/>
          <p:cNvSpPr/>
          <p:nvPr/>
        </p:nvSpPr>
        <p:spPr>
          <a:xfrm>
            <a:off x="214282" y="2143116"/>
            <a:ext cx="1357322" cy="15716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TextBox 14"/>
          <p:cNvSpPr txBox="1"/>
          <p:nvPr/>
        </p:nvSpPr>
        <p:spPr>
          <a:xfrm>
            <a:off x="285720" y="2130974"/>
            <a:ext cx="1990930"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fr-FR" b="1" dirty="0" smtClean="0">
                <a:latin typeface="Times New Roman" pitchFamily="18" charset="0"/>
                <a:cs typeface="Times New Roman" pitchFamily="18" charset="0"/>
              </a:rPr>
              <a:t>Pression Naturelle</a:t>
            </a:r>
            <a:endParaRPr lang="fr-FR" b="1" dirty="0">
              <a:latin typeface="Times New Roman" pitchFamily="18" charset="0"/>
              <a:cs typeface="Times New Roman" pitchFamily="18" charset="0"/>
            </a:endParaRPr>
          </a:p>
        </p:txBody>
      </p:sp>
      <p:sp>
        <p:nvSpPr>
          <p:cNvPr id="16" name="TextBox 15"/>
          <p:cNvSpPr txBox="1"/>
          <p:nvPr/>
        </p:nvSpPr>
        <p:spPr>
          <a:xfrm>
            <a:off x="5143504" y="2130974"/>
            <a:ext cx="1930977"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fr-FR" b="1" dirty="0" smtClean="0">
                <a:latin typeface="Times New Roman" pitchFamily="18" charset="0"/>
                <a:cs typeface="Times New Roman" pitchFamily="18" charset="0"/>
              </a:rPr>
              <a:t>Pression humaine</a:t>
            </a:r>
            <a:endParaRPr lang="fr-FR" b="1" dirty="0">
              <a:latin typeface="Times New Roman" pitchFamily="18" charset="0"/>
              <a:cs typeface="Times New Roman" pitchFamily="18" charset="0"/>
            </a:endParaRPr>
          </a:p>
        </p:txBody>
      </p:sp>
      <p:sp>
        <p:nvSpPr>
          <p:cNvPr id="17" name="TextBox 16"/>
          <p:cNvSpPr txBox="1"/>
          <p:nvPr/>
        </p:nvSpPr>
        <p:spPr>
          <a:xfrm>
            <a:off x="-32" y="2714620"/>
            <a:ext cx="1858202" cy="646331"/>
          </a:xfrm>
          <a:prstGeom prst="rect">
            <a:avLst/>
          </a:prstGeom>
          <a:noFill/>
        </p:spPr>
        <p:txBody>
          <a:bodyPr wrap="none" rtlCol="0">
            <a:spAutoFit/>
          </a:bodyPr>
          <a:lstStyle/>
          <a:p>
            <a:pPr algn="ctr"/>
            <a:r>
              <a:rPr lang="fr-FR" dirty="0" smtClean="0">
                <a:latin typeface="Times New Roman" pitchFamily="18" charset="0"/>
                <a:cs typeface="Times New Roman" pitchFamily="18" charset="0"/>
              </a:rPr>
              <a:t>Risque d’incendie</a:t>
            </a:r>
          </a:p>
          <a:p>
            <a:pPr algn="ctr"/>
            <a:r>
              <a:rPr lang="fr-FR" dirty="0" smtClean="0">
                <a:latin typeface="Times New Roman" pitchFamily="18" charset="0"/>
                <a:cs typeface="Times New Roman" pitchFamily="18" charset="0"/>
              </a:rPr>
              <a:t>Dépérissement</a:t>
            </a:r>
            <a:endParaRPr lang="fr-FR" dirty="0">
              <a:latin typeface="Times New Roman" pitchFamily="18" charset="0"/>
              <a:cs typeface="Times New Roman" pitchFamily="18" charset="0"/>
            </a:endParaRPr>
          </a:p>
        </p:txBody>
      </p:sp>
      <p:sp>
        <p:nvSpPr>
          <p:cNvPr id="19" name="Oval 18"/>
          <p:cNvSpPr/>
          <p:nvPr/>
        </p:nvSpPr>
        <p:spPr>
          <a:xfrm>
            <a:off x="2928926" y="4407107"/>
            <a:ext cx="2000264" cy="500066"/>
          </a:xfrm>
          <a:prstGeom prst="ellipse">
            <a:avLst/>
          </a:prstGeom>
          <a:solidFill>
            <a:schemeClr val="bg1"/>
          </a:solidFill>
          <a:ln>
            <a:solidFill>
              <a:srgbClr val="B8B4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p:cNvSpPr/>
          <p:nvPr/>
        </p:nvSpPr>
        <p:spPr>
          <a:xfrm>
            <a:off x="2265041" y="4457650"/>
            <a:ext cx="2698176" cy="400110"/>
          </a:xfrm>
          <a:prstGeom prst="rect">
            <a:avLst/>
          </a:prstGeom>
        </p:spPr>
        <p:txBody>
          <a:bodyPr wrap="none">
            <a:spAutoFit/>
          </a:bodyPr>
          <a:lstStyle/>
          <a:p>
            <a:pPr lvl="1" algn="ctr">
              <a:buFont typeface="Arial" pitchFamily="34" charset="0"/>
              <a:buChar char="•"/>
            </a:pPr>
            <a:r>
              <a:rPr lang="fr-FR" sz="2000" dirty="0" smtClean="0">
                <a:latin typeface="Times New Roman" pitchFamily="18" charset="0"/>
                <a:cs typeface="Times New Roman" pitchFamily="18" charset="0"/>
              </a:rPr>
              <a:t>Propriété publique </a:t>
            </a:r>
          </a:p>
        </p:txBody>
      </p:sp>
      <p:sp>
        <p:nvSpPr>
          <p:cNvPr id="29" name="TextBox 28"/>
          <p:cNvSpPr txBox="1"/>
          <p:nvPr/>
        </p:nvSpPr>
        <p:spPr>
          <a:xfrm>
            <a:off x="5929322" y="4357694"/>
            <a:ext cx="1520609" cy="369332"/>
          </a:xfrm>
          <a:prstGeom prst="rect">
            <a:avLst/>
          </a:prstGeom>
          <a:noFill/>
        </p:spPr>
        <p:txBody>
          <a:bodyPr wrap="none" rtlCol="0">
            <a:spAutoFit/>
          </a:bodyPr>
          <a:lstStyle/>
          <a:p>
            <a:r>
              <a:rPr lang="fr-FR" b="1" dirty="0" smtClean="0">
                <a:latin typeface="Times New Roman" pitchFamily="18" charset="0"/>
                <a:cs typeface="Times New Roman" pitchFamily="18" charset="0"/>
              </a:rPr>
              <a:t>Droit d’usage</a:t>
            </a:r>
            <a:endParaRPr lang="fr-FR" b="1" dirty="0">
              <a:latin typeface="Times New Roman" pitchFamily="18" charset="0"/>
              <a:cs typeface="Times New Roman" pitchFamily="18" charset="0"/>
            </a:endParaRPr>
          </a:p>
        </p:txBody>
      </p:sp>
      <p:sp>
        <p:nvSpPr>
          <p:cNvPr id="30" name="TextBox 29"/>
          <p:cNvSpPr txBox="1"/>
          <p:nvPr/>
        </p:nvSpPr>
        <p:spPr>
          <a:xfrm>
            <a:off x="-71470" y="4941168"/>
            <a:ext cx="9144000" cy="1323439"/>
          </a:xfrm>
          <a:prstGeom prst="rect">
            <a:avLst/>
          </a:prstGeom>
          <a:noFill/>
        </p:spPr>
        <p:txBody>
          <a:bodyPr wrap="square" rtlCol="0">
            <a:spAutoFit/>
          </a:bodyPr>
          <a:lstStyle/>
          <a:p>
            <a:pPr lvl="1" algn="ctr">
              <a:buFont typeface="Arial" pitchFamily="34" charset="0"/>
              <a:buChar char="•"/>
            </a:pPr>
            <a:r>
              <a:rPr lang="fr-FR" sz="2000" dirty="0" smtClean="0">
                <a:latin typeface="Times New Roman" pitchFamily="18" charset="0"/>
                <a:cs typeface="Times New Roman" pitchFamily="18" charset="0"/>
              </a:rPr>
              <a:t>Superficie:70.000ha du sol Tunisien (0,4% de la superficie totale)</a:t>
            </a:r>
          </a:p>
          <a:p>
            <a:pPr lvl="1" algn="ctr">
              <a:buFont typeface="Arial" pitchFamily="34" charset="0"/>
              <a:buChar char="•"/>
            </a:pPr>
            <a:r>
              <a:rPr lang="fr-FR" sz="2000" dirty="0" smtClean="0">
                <a:latin typeface="Times New Roman" pitchFamily="18" charset="0"/>
                <a:cs typeface="Times New Roman" pitchFamily="18" charset="0"/>
              </a:rPr>
              <a:t>Le deuxième écosystème forestier le plus important (après le Pin </a:t>
            </a:r>
            <a:r>
              <a:rPr lang="fr-FR" sz="2000" dirty="0" err="1" smtClean="0">
                <a:latin typeface="Times New Roman" pitchFamily="18" charset="0"/>
                <a:cs typeface="Times New Roman" pitchFamily="18" charset="0"/>
              </a:rPr>
              <a:t>d’alep</a:t>
            </a:r>
            <a:r>
              <a:rPr lang="fr-FR" sz="2000" dirty="0" smtClean="0">
                <a:latin typeface="Times New Roman" pitchFamily="18" charset="0"/>
                <a:cs typeface="Times New Roman" pitchFamily="18" charset="0"/>
              </a:rPr>
              <a:t>)</a:t>
            </a:r>
          </a:p>
          <a:p>
            <a:pPr lvl="1" algn="ctr">
              <a:buFont typeface="Arial" pitchFamily="34" charset="0"/>
              <a:buChar char="•"/>
            </a:pPr>
            <a:r>
              <a:rPr lang="fr-FR" sz="2000" dirty="0" smtClean="0">
                <a:latin typeface="Times New Roman" pitchFamily="18" charset="0"/>
                <a:cs typeface="Times New Roman" pitchFamily="18" charset="0"/>
              </a:rPr>
              <a:t>Une multitude de biens et services écosystémiques</a:t>
            </a:r>
          </a:p>
          <a:p>
            <a:pPr algn="ctr"/>
            <a:r>
              <a:rPr lang="fr-FR" sz="2000" dirty="0" smtClean="0">
                <a:latin typeface="Times New Roman" pitchFamily="18" charset="0"/>
                <a:cs typeface="Times New Roman" pitchFamily="18" charset="0"/>
              </a:rPr>
              <a:t>     </a:t>
            </a:r>
          </a:p>
        </p:txBody>
      </p:sp>
      <p:sp>
        <p:nvSpPr>
          <p:cNvPr id="31" name="Plus 30"/>
          <p:cNvSpPr/>
          <p:nvPr/>
        </p:nvSpPr>
        <p:spPr>
          <a:xfrm>
            <a:off x="4857752" y="1714488"/>
            <a:ext cx="428628" cy="357190"/>
          </a:xfrm>
          <a:prstGeom prst="mathPlu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Minus 31"/>
          <p:cNvSpPr/>
          <p:nvPr/>
        </p:nvSpPr>
        <p:spPr>
          <a:xfrm>
            <a:off x="7000892" y="1657344"/>
            <a:ext cx="414334" cy="485772"/>
          </a:xfrm>
          <a:prstGeom prst="mathMinu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Arc 35"/>
          <p:cNvSpPr/>
          <p:nvPr/>
        </p:nvSpPr>
        <p:spPr>
          <a:xfrm rot="2704735">
            <a:off x="5390918" y="1013244"/>
            <a:ext cx="2747503" cy="4585994"/>
          </a:xfrm>
          <a:prstGeom prst="arc">
            <a:avLst>
              <a:gd name="adj1" fmla="val 11862421"/>
              <a:gd name="adj2" fmla="val 5874731"/>
            </a:avLst>
          </a:prstGeom>
          <a:ln w="76200">
            <a:solidFill>
              <a:srgbClr val="B8B4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5" name="Flowchart: Merge 64"/>
          <p:cNvSpPr/>
          <p:nvPr/>
        </p:nvSpPr>
        <p:spPr>
          <a:xfrm rot="2639742">
            <a:off x="6013283" y="1835054"/>
            <a:ext cx="285752" cy="357190"/>
          </a:xfrm>
          <a:prstGeom prst="flowChartMerge">
            <a:avLst/>
          </a:prstGeom>
          <a:solidFill>
            <a:srgbClr val="B8B400"/>
          </a:solidFill>
          <a:ln>
            <a:solidFill>
              <a:srgbClr val="B8B4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TextBox 19"/>
          <p:cNvSpPr txBox="1"/>
          <p:nvPr/>
        </p:nvSpPr>
        <p:spPr>
          <a:xfrm>
            <a:off x="7358050" y="2948764"/>
            <a:ext cx="1785950" cy="908864"/>
          </a:xfrm>
          <a:prstGeom prst="ellipse">
            <a:avLst/>
          </a:prstGeom>
          <a:solidFill>
            <a:srgbClr val="B8B400"/>
          </a:solidFill>
          <a:ln>
            <a:solidFill>
              <a:schemeClr val="bg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b="1" dirty="0" smtClean="0">
                <a:latin typeface="Times New Roman" pitchFamily="18" charset="0"/>
                <a:cs typeface="Times New Roman" pitchFamily="18" charset="0"/>
              </a:rPr>
              <a:t>Population </a:t>
            </a:r>
            <a:br>
              <a:rPr lang="fr-FR" b="1" dirty="0" smtClean="0">
                <a:latin typeface="Times New Roman" pitchFamily="18" charset="0"/>
                <a:cs typeface="Times New Roman" pitchFamily="18" charset="0"/>
              </a:rPr>
            </a:br>
            <a:r>
              <a:rPr lang="fr-FR" b="1" dirty="0" smtClean="0">
                <a:latin typeface="Times New Roman" pitchFamily="18" charset="0"/>
                <a:cs typeface="Times New Roman" pitchFamily="18" charset="0"/>
              </a:rPr>
              <a:t>locale </a:t>
            </a:r>
            <a:endParaRPr lang="fr-FR" b="1" dirty="0">
              <a:latin typeface="Times New Roman" pitchFamily="18" charset="0"/>
              <a:cs typeface="Times New Roman" pitchFamily="18" charset="0"/>
            </a:endParaRPr>
          </a:p>
        </p:txBody>
      </p:sp>
      <p:sp>
        <p:nvSpPr>
          <p:cNvPr id="33" name="TextBox 32"/>
          <p:cNvSpPr txBox="1"/>
          <p:nvPr/>
        </p:nvSpPr>
        <p:spPr>
          <a:xfrm>
            <a:off x="6643702" y="1142984"/>
            <a:ext cx="1488997" cy="646331"/>
          </a:xfrm>
          <a:prstGeom prst="rect">
            <a:avLst/>
          </a:prstGeom>
          <a:solidFill>
            <a:schemeClr val="bg1"/>
          </a:solidFill>
        </p:spPr>
        <p:txBody>
          <a:bodyPr wrap="square" rtlCol="0">
            <a:spAutoFit/>
          </a:bodyPr>
          <a:lstStyle/>
          <a:p>
            <a:r>
              <a:rPr lang="fr-FR" dirty="0" smtClean="0">
                <a:latin typeface="Times New Roman" pitchFamily="18" charset="0"/>
                <a:cs typeface="Times New Roman" pitchFamily="18" charset="0"/>
              </a:rPr>
              <a:t>Pâturage</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Carbonisation</a:t>
            </a:r>
            <a:endParaRPr lang="fr-FR" dirty="0">
              <a:latin typeface="Times New Roman" pitchFamily="18" charset="0"/>
              <a:cs typeface="Times New Roman" pitchFamily="18" charset="0"/>
            </a:endParaRPr>
          </a:p>
        </p:txBody>
      </p:sp>
      <p:cxnSp>
        <p:nvCxnSpPr>
          <p:cNvPr id="69" name="Shape 68"/>
          <p:cNvCxnSpPr/>
          <p:nvPr/>
        </p:nvCxnSpPr>
        <p:spPr>
          <a:xfrm rot="5400000">
            <a:off x="2307356" y="1326934"/>
            <a:ext cx="1152000" cy="2052000"/>
          </a:xfrm>
          <a:prstGeom prst="curvedConnector2">
            <a:avLst/>
          </a:prstGeom>
          <a:ln>
            <a:solidFill>
              <a:srgbClr val="B8B400"/>
            </a:solidFill>
            <a:tailEnd type="arrow"/>
          </a:ln>
        </p:spPr>
        <p:style>
          <a:lnRef idx="1">
            <a:schemeClr val="accent1"/>
          </a:lnRef>
          <a:fillRef idx="0">
            <a:schemeClr val="accent1"/>
          </a:fillRef>
          <a:effectRef idx="0">
            <a:schemeClr val="accent1"/>
          </a:effectRef>
          <a:fontRef idx="minor">
            <a:schemeClr val="tx1"/>
          </a:fontRef>
        </p:style>
      </p:cxnSp>
      <p:cxnSp>
        <p:nvCxnSpPr>
          <p:cNvPr id="77" name="Shape 76"/>
          <p:cNvCxnSpPr>
            <a:endCxn id="20" idx="2"/>
          </p:cNvCxnSpPr>
          <p:nvPr/>
        </p:nvCxnSpPr>
        <p:spPr>
          <a:xfrm flipV="1">
            <a:off x="5643570" y="3403196"/>
            <a:ext cx="1714480" cy="454432"/>
          </a:xfrm>
          <a:prstGeom prst="curvedConnector3">
            <a:avLst>
              <a:gd name="adj1" fmla="val 50000"/>
            </a:avLst>
          </a:prstGeom>
          <a:ln w="28575">
            <a:tailEnd type="arrow"/>
          </a:ln>
        </p:spPr>
        <p:style>
          <a:lnRef idx="1">
            <a:schemeClr val="accent2"/>
          </a:lnRef>
          <a:fillRef idx="0">
            <a:schemeClr val="accent2"/>
          </a:fillRef>
          <a:effectRef idx="0">
            <a:schemeClr val="accent2"/>
          </a:effectRef>
          <a:fontRef idx="minor">
            <a:schemeClr val="tx1"/>
          </a:fontRef>
        </p:style>
      </p:cxnSp>
      <p:sp>
        <p:nvSpPr>
          <p:cNvPr id="81" name="TextBox 80"/>
          <p:cNvSpPr txBox="1"/>
          <p:nvPr/>
        </p:nvSpPr>
        <p:spPr>
          <a:xfrm>
            <a:off x="6137454" y="3388504"/>
            <a:ext cx="928459" cy="369332"/>
          </a:xfrm>
          <a:prstGeom prst="rect">
            <a:avLst/>
          </a:prstGeom>
          <a:solidFill>
            <a:schemeClr val="bg1"/>
          </a:solidFill>
        </p:spPr>
        <p:txBody>
          <a:bodyPr wrap="none" rtlCol="0">
            <a:spAutoFit/>
          </a:bodyPr>
          <a:lstStyle/>
          <a:p>
            <a:pPr algn="ctr"/>
            <a:r>
              <a:rPr lang="fr-FR" b="1" dirty="0" smtClean="0">
                <a:latin typeface="Times New Roman" pitchFamily="18" charset="0"/>
                <a:cs typeface="Times New Roman" pitchFamily="18" charset="0"/>
              </a:rPr>
              <a:t>Revenu</a:t>
            </a:r>
            <a:endParaRPr lang="fr-FR" b="1" dirty="0">
              <a:latin typeface="Times New Roman" pitchFamily="18" charset="0"/>
              <a:cs typeface="Times New Roman" pitchFamily="18" charset="0"/>
            </a:endParaRPr>
          </a:p>
        </p:txBody>
      </p:sp>
      <p:sp>
        <p:nvSpPr>
          <p:cNvPr id="38" name="Rectangle 37"/>
          <p:cNvSpPr/>
          <p:nvPr/>
        </p:nvSpPr>
        <p:spPr>
          <a:xfrm>
            <a:off x="467544" y="4437112"/>
            <a:ext cx="8244408" cy="1200329"/>
          </a:xfrm>
          <a:prstGeom prst="rect">
            <a:avLst/>
          </a:prstGeom>
          <a:solidFill>
            <a:schemeClr val="bg1"/>
          </a:solidFill>
        </p:spPr>
        <p:txBody>
          <a:bodyPr wrap="square">
            <a:spAutoFit/>
          </a:bodyPr>
          <a:lstStyle/>
          <a:p>
            <a:pPr algn="ctr"/>
            <a:r>
              <a:rPr lang="fr-FR" dirty="0" smtClean="0">
                <a:latin typeface="Times New Roman" pitchFamily="18" charset="0"/>
                <a:cs typeface="Times New Roman" pitchFamily="18" charset="0"/>
              </a:rPr>
              <a:t>(</a:t>
            </a:r>
            <a:r>
              <a:rPr lang="fr-FR" dirty="0" err="1" smtClean="0">
                <a:latin typeface="Times New Roman" pitchFamily="18" charset="0"/>
                <a:cs typeface="Times New Roman" pitchFamily="18" charset="0"/>
              </a:rPr>
              <a:t>Chebil</a:t>
            </a:r>
            <a:r>
              <a:rPr lang="fr-FR" dirty="0" smtClean="0">
                <a:latin typeface="Times New Roman" pitchFamily="18" charset="0"/>
                <a:cs typeface="Times New Roman" pitchFamily="18" charset="0"/>
              </a:rPr>
              <a:t> &amp; al. 2005)</a:t>
            </a:r>
          </a:p>
          <a:p>
            <a:pPr algn="ctr"/>
            <a:r>
              <a:rPr lang="fr-FR" dirty="0" smtClean="0">
                <a:latin typeface="Times New Roman" pitchFamily="18" charset="0"/>
                <a:cs typeface="Times New Roman" pitchFamily="18" charset="0"/>
              </a:rPr>
              <a:t>L'élevage, le liège et le pâturage sont les sources de revenu les plus importantes dans la forêt de chêne-liège d'Iteimia. </a:t>
            </a:r>
          </a:p>
          <a:p>
            <a:pPr algn="ctr"/>
            <a:r>
              <a:rPr lang="fr-FR" dirty="0" smtClean="0">
                <a:latin typeface="Times New Roman" pitchFamily="18" charset="0"/>
                <a:cs typeface="Times New Roman" pitchFamily="18" charset="0"/>
              </a:rPr>
              <a:t>La population locale est le principal bénéficiaire de ces ressources</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 calcmode="lin" valueType="num">
                                      <p:cBhvr>
                                        <p:cTn id="9" dur="500" fill="hold"/>
                                        <p:tgtEl>
                                          <p:spTgt spid="19"/>
                                        </p:tgtEl>
                                        <p:attrNameLst>
                                          <p:attrName>style.rotation</p:attrName>
                                        </p:attrNameLst>
                                      </p:cBhvr>
                                      <p:tavLst>
                                        <p:tav tm="0">
                                          <p:val>
                                            <p:fltVal val="360"/>
                                          </p:val>
                                        </p:tav>
                                        <p:tav tm="100000">
                                          <p:val>
                                            <p:fltVal val="0"/>
                                          </p:val>
                                        </p:tav>
                                      </p:tavLst>
                                    </p:anim>
                                    <p:animEffect transition="in" filter="fade">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xit" presetSubtype="10" fill="hold" grpId="0" nodeType="clickEffect">
                                  <p:stCondLst>
                                    <p:cond delay="0"/>
                                  </p:stCondLst>
                                  <p:childTnLst>
                                    <p:animEffect transition="out" filter="blinds(horizontal)">
                                      <p:cBhvr>
                                        <p:cTn id="14" dur="500"/>
                                        <p:tgtEl>
                                          <p:spTgt spid="30"/>
                                        </p:tgtEl>
                                      </p:cBhvr>
                                    </p:animEffect>
                                    <p:set>
                                      <p:cBhvr>
                                        <p:cTn id="15" dur="1" fill="hold">
                                          <p:stCondLst>
                                            <p:cond delay="499"/>
                                          </p:stCondLst>
                                        </p:cTn>
                                        <p:tgtEl>
                                          <p:spTgt spid="30"/>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checkerboard(across)">
                                      <p:cBhvr>
                                        <p:cTn id="20" dur="500"/>
                                        <p:tgtEl>
                                          <p:spTgt spid="29"/>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checkerboard(across)">
                                      <p:cBhvr>
                                        <p:cTn id="23" dur="500"/>
                                        <p:tgtEl>
                                          <p:spTgt spid="20"/>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36"/>
                                        </p:tgtEl>
                                        <p:attrNameLst>
                                          <p:attrName>style.visibility</p:attrName>
                                        </p:attrNameLst>
                                      </p:cBhvr>
                                      <p:to>
                                        <p:strVal val="visible"/>
                                      </p:to>
                                    </p:set>
                                    <p:animEffect transition="in" filter="checkerboard(across)">
                                      <p:cBhvr>
                                        <p:cTn id="26" dur="500"/>
                                        <p:tgtEl>
                                          <p:spTgt spid="36"/>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65"/>
                                        </p:tgtEl>
                                        <p:attrNameLst>
                                          <p:attrName>style.visibility</p:attrName>
                                        </p:attrNameLst>
                                      </p:cBhvr>
                                      <p:to>
                                        <p:strVal val="visible"/>
                                      </p:to>
                                    </p:set>
                                    <p:animEffect transition="in" filter="checkerboard(across)">
                                      <p:cBhvr>
                                        <p:cTn id="31" dur="500"/>
                                        <p:tgtEl>
                                          <p:spTgt spid="65"/>
                                        </p:tgtEl>
                                      </p:cBhvr>
                                    </p:animEffect>
                                  </p:childTnLst>
                                </p:cTn>
                              </p:par>
                            </p:childTnLst>
                          </p:cTn>
                        </p:par>
                      </p:childTnLst>
                    </p:cTn>
                  </p:par>
                  <p:par>
                    <p:cTn id="32" fill="hold">
                      <p:stCondLst>
                        <p:cond delay="indefinite"/>
                      </p:stCondLst>
                      <p:childTnLst>
                        <p:par>
                          <p:cTn id="33" fill="hold">
                            <p:stCondLst>
                              <p:cond delay="0"/>
                            </p:stCondLst>
                            <p:childTnLst>
                              <p:par>
                                <p:cTn id="34" presetID="47" presetClass="entr" presetSubtype="0" fill="hold" grpId="0" nodeType="click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000"/>
                                        <p:tgtEl>
                                          <p:spTgt spid="31"/>
                                        </p:tgtEl>
                                      </p:cBhvr>
                                    </p:animEffect>
                                    <p:anim calcmode="lin" valueType="num">
                                      <p:cBhvr>
                                        <p:cTn id="37" dur="1000" fill="hold"/>
                                        <p:tgtEl>
                                          <p:spTgt spid="31"/>
                                        </p:tgtEl>
                                        <p:attrNameLst>
                                          <p:attrName>ppt_x</p:attrName>
                                        </p:attrNameLst>
                                      </p:cBhvr>
                                      <p:tavLst>
                                        <p:tav tm="0">
                                          <p:val>
                                            <p:strVal val="#ppt_x"/>
                                          </p:val>
                                        </p:tav>
                                        <p:tav tm="100000">
                                          <p:val>
                                            <p:strVal val="#ppt_x"/>
                                          </p:val>
                                        </p:tav>
                                      </p:tavLst>
                                    </p:anim>
                                    <p:anim calcmode="lin" valueType="num">
                                      <p:cBhvr>
                                        <p:cTn id="38" dur="1000" fill="hold"/>
                                        <p:tgtEl>
                                          <p:spTgt spid="31"/>
                                        </p:tgtEl>
                                        <p:attrNameLst>
                                          <p:attrName>ppt_y</p:attrName>
                                        </p:attrNameLst>
                                      </p:cBhvr>
                                      <p:tavLst>
                                        <p:tav tm="0">
                                          <p:val>
                                            <p:strVal val="#ppt_y-.1"/>
                                          </p:val>
                                        </p:tav>
                                        <p:tav tm="100000">
                                          <p:val>
                                            <p:strVal val="#ppt_y"/>
                                          </p:val>
                                        </p:tav>
                                      </p:tavLst>
                                    </p:anim>
                                  </p:childTnLst>
                                </p:cTn>
                              </p:par>
                              <p:par>
                                <p:cTn id="39" presetID="47" presetClass="entr" presetSubtype="0" fill="hold" nodeType="with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fade">
                                      <p:cBhvr>
                                        <p:cTn id="41" dur="1000"/>
                                        <p:tgtEl>
                                          <p:spTgt spid="32"/>
                                        </p:tgtEl>
                                      </p:cBhvr>
                                    </p:animEffect>
                                    <p:anim calcmode="lin" valueType="num">
                                      <p:cBhvr>
                                        <p:cTn id="42" dur="1000" fill="hold"/>
                                        <p:tgtEl>
                                          <p:spTgt spid="32"/>
                                        </p:tgtEl>
                                        <p:attrNameLst>
                                          <p:attrName>ppt_x</p:attrName>
                                        </p:attrNameLst>
                                      </p:cBhvr>
                                      <p:tavLst>
                                        <p:tav tm="0">
                                          <p:val>
                                            <p:strVal val="#ppt_x"/>
                                          </p:val>
                                        </p:tav>
                                        <p:tav tm="100000">
                                          <p:val>
                                            <p:strVal val="#ppt_x"/>
                                          </p:val>
                                        </p:tav>
                                      </p:tavLst>
                                    </p:anim>
                                    <p:anim calcmode="lin" valueType="num">
                                      <p:cBhvr>
                                        <p:cTn id="43"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7" presetClass="entr" presetSubtype="0" fill="hold" grpId="0" nodeType="click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fade">
                                      <p:cBhvr>
                                        <p:cTn id="48" dur="1000"/>
                                        <p:tgtEl>
                                          <p:spTgt spid="33"/>
                                        </p:tgtEl>
                                      </p:cBhvr>
                                    </p:animEffect>
                                    <p:anim calcmode="lin" valueType="num">
                                      <p:cBhvr>
                                        <p:cTn id="49" dur="1000" fill="hold"/>
                                        <p:tgtEl>
                                          <p:spTgt spid="33"/>
                                        </p:tgtEl>
                                        <p:attrNameLst>
                                          <p:attrName>ppt_x</p:attrName>
                                        </p:attrNameLst>
                                      </p:cBhvr>
                                      <p:tavLst>
                                        <p:tav tm="0">
                                          <p:val>
                                            <p:strVal val="#ppt_x"/>
                                          </p:val>
                                        </p:tav>
                                        <p:tav tm="100000">
                                          <p:val>
                                            <p:strVal val="#ppt_x"/>
                                          </p:val>
                                        </p:tav>
                                      </p:tavLst>
                                    </p:anim>
                                    <p:anim calcmode="lin" valueType="num">
                                      <p:cBhvr>
                                        <p:cTn id="50"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7" presetClass="entr" presetSubtype="0" fill="hold" grpId="0" nodeType="clickEffect">
                                  <p:stCondLst>
                                    <p:cond delay="0"/>
                                  </p:stCondLst>
                                  <p:childTnLst>
                                    <p:set>
                                      <p:cBhvr>
                                        <p:cTn id="54" dur="1" fill="hold">
                                          <p:stCondLst>
                                            <p:cond delay="0"/>
                                          </p:stCondLst>
                                        </p:cTn>
                                        <p:tgtEl>
                                          <p:spTgt spid="34"/>
                                        </p:tgtEl>
                                        <p:attrNameLst>
                                          <p:attrName>style.visibility</p:attrName>
                                        </p:attrNameLst>
                                      </p:cBhvr>
                                      <p:to>
                                        <p:strVal val="visible"/>
                                      </p:to>
                                    </p:set>
                                    <p:animEffect transition="in" filter="fade">
                                      <p:cBhvr>
                                        <p:cTn id="55" dur="1000"/>
                                        <p:tgtEl>
                                          <p:spTgt spid="34"/>
                                        </p:tgtEl>
                                      </p:cBhvr>
                                    </p:animEffect>
                                    <p:anim calcmode="lin" valueType="num">
                                      <p:cBhvr>
                                        <p:cTn id="56" dur="1000" fill="hold"/>
                                        <p:tgtEl>
                                          <p:spTgt spid="34"/>
                                        </p:tgtEl>
                                        <p:attrNameLst>
                                          <p:attrName>ppt_x</p:attrName>
                                        </p:attrNameLst>
                                      </p:cBhvr>
                                      <p:tavLst>
                                        <p:tav tm="0">
                                          <p:val>
                                            <p:strVal val="#ppt_x"/>
                                          </p:val>
                                        </p:tav>
                                        <p:tav tm="100000">
                                          <p:val>
                                            <p:strVal val="#ppt_x"/>
                                          </p:val>
                                        </p:tav>
                                      </p:tavLst>
                                    </p:anim>
                                    <p:anim calcmode="lin" valueType="num">
                                      <p:cBhvr>
                                        <p:cTn id="5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7" presetClass="entr" presetSubtype="0" fill="hold" nodeType="clickEffect">
                                  <p:stCondLst>
                                    <p:cond delay="0"/>
                                  </p:stCondLst>
                                  <p:childTnLst>
                                    <p:set>
                                      <p:cBhvr>
                                        <p:cTn id="61" dur="1" fill="hold">
                                          <p:stCondLst>
                                            <p:cond delay="0"/>
                                          </p:stCondLst>
                                        </p:cTn>
                                        <p:tgtEl>
                                          <p:spTgt spid="69"/>
                                        </p:tgtEl>
                                        <p:attrNameLst>
                                          <p:attrName>style.visibility</p:attrName>
                                        </p:attrNameLst>
                                      </p:cBhvr>
                                      <p:to>
                                        <p:strVal val="visible"/>
                                      </p:to>
                                    </p:set>
                                    <p:animEffect transition="in" filter="fade">
                                      <p:cBhvr>
                                        <p:cTn id="62" dur="1000"/>
                                        <p:tgtEl>
                                          <p:spTgt spid="69"/>
                                        </p:tgtEl>
                                      </p:cBhvr>
                                    </p:animEffect>
                                    <p:anim calcmode="lin" valueType="num">
                                      <p:cBhvr>
                                        <p:cTn id="63" dur="1000" fill="hold"/>
                                        <p:tgtEl>
                                          <p:spTgt spid="69"/>
                                        </p:tgtEl>
                                        <p:attrNameLst>
                                          <p:attrName>ppt_x</p:attrName>
                                        </p:attrNameLst>
                                      </p:cBhvr>
                                      <p:tavLst>
                                        <p:tav tm="0">
                                          <p:val>
                                            <p:strVal val="#ppt_x"/>
                                          </p:val>
                                        </p:tav>
                                        <p:tav tm="100000">
                                          <p:val>
                                            <p:strVal val="#ppt_x"/>
                                          </p:val>
                                        </p:tav>
                                      </p:tavLst>
                                    </p:anim>
                                    <p:anim calcmode="lin" valueType="num">
                                      <p:cBhvr>
                                        <p:cTn id="64" dur="1000" fill="hold"/>
                                        <p:tgtEl>
                                          <p:spTgt spid="69"/>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9" presetClass="entr" presetSubtype="0" decel="100000" fill="hold" grpId="0" nodeType="clickEffect">
                                  <p:stCondLst>
                                    <p:cond delay="0"/>
                                  </p:stCondLst>
                                  <p:childTnLst>
                                    <p:set>
                                      <p:cBhvr>
                                        <p:cTn id="68" dur="1" fill="hold">
                                          <p:stCondLst>
                                            <p:cond delay="0"/>
                                          </p:stCondLst>
                                        </p:cTn>
                                        <p:tgtEl>
                                          <p:spTgt spid="81"/>
                                        </p:tgtEl>
                                        <p:attrNameLst>
                                          <p:attrName>style.visibility</p:attrName>
                                        </p:attrNameLst>
                                      </p:cBhvr>
                                      <p:to>
                                        <p:strVal val="visible"/>
                                      </p:to>
                                    </p:set>
                                    <p:anim calcmode="lin" valueType="num">
                                      <p:cBhvr>
                                        <p:cTn id="69" dur="500" fill="hold"/>
                                        <p:tgtEl>
                                          <p:spTgt spid="81"/>
                                        </p:tgtEl>
                                        <p:attrNameLst>
                                          <p:attrName>ppt_w</p:attrName>
                                        </p:attrNameLst>
                                      </p:cBhvr>
                                      <p:tavLst>
                                        <p:tav tm="0">
                                          <p:val>
                                            <p:fltVal val="0"/>
                                          </p:val>
                                        </p:tav>
                                        <p:tav tm="100000">
                                          <p:val>
                                            <p:strVal val="#ppt_w"/>
                                          </p:val>
                                        </p:tav>
                                      </p:tavLst>
                                    </p:anim>
                                    <p:anim calcmode="lin" valueType="num">
                                      <p:cBhvr>
                                        <p:cTn id="70" dur="500" fill="hold"/>
                                        <p:tgtEl>
                                          <p:spTgt spid="81"/>
                                        </p:tgtEl>
                                        <p:attrNameLst>
                                          <p:attrName>ppt_h</p:attrName>
                                        </p:attrNameLst>
                                      </p:cBhvr>
                                      <p:tavLst>
                                        <p:tav tm="0">
                                          <p:val>
                                            <p:fltVal val="0"/>
                                          </p:val>
                                        </p:tav>
                                        <p:tav tm="100000">
                                          <p:val>
                                            <p:strVal val="#ppt_h"/>
                                          </p:val>
                                        </p:tav>
                                      </p:tavLst>
                                    </p:anim>
                                    <p:anim calcmode="lin" valueType="num">
                                      <p:cBhvr>
                                        <p:cTn id="71" dur="500" fill="hold"/>
                                        <p:tgtEl>
                                          <p:spTgt spid="81"/>
                                        </p:tgtEl>
                                        <p:attrNameLst>
                                          <p:attrName>style.rotation</p:attrName>
                                        </p:attrNameLst>
                                      </p:cBhvr>
                                      <p:tavLst>
                                        <p:tav tm="0">
                                          <p:val>
                                            <p:fltVal val="360"/>
                                          </p:val>
                                        </p:tav>
                                        <p:tav tm="100000">
                                          <p:val>
                                            <p:fltVal val="0"/>
                                          </p:val>
                                        </p:tav>
                                      </p:tavLst>
                                    </p:anim>
                                    <p:animEffect transition="in" filter="fade">
                                      <p:cBhvr>
                                        <p:cTn id="72" dur="500"/>
                                        <p:tgtEl>
                                          <p:spTgt spid="81"/>
                                        </p:tgtEl>
                                      </p:cBhvr>
                                    </p:animEffect>
                                  </p:childTnLst>
                                </p:cTn>
                              </p:par>
                              <p:par>
                                <p:cTn id="73" presetID="49" presetClass="entr" presetSubtype="0" decel="100000" fill="hold" nodeType="withEffect">
                                  <p:stCondLst>
                                    <p:cond delay="0"/>
                                  </p:stCondLst>
                                  <p:childTnLst>
                                    <p:set>
                                      <p:cBhvr>
                                        <p:cTn id="74" dur="1" fill="hold">
                                          <p:stCondLst>
                                            <p:cond delay="0"/>
                                          </p:stCondLst>
                                        </p:cTn>
                                        <p:tgtEl>
                                          <p:spTgt spid="77"/>
                                        </p:tgtEl>
                                        <p:attrNameLst>
                                          <p:attrName>style.visibility</p:attrName>
                                        </p:attrNameLst>
                                      </p:cBhvr>
                                      <p:to>
                                        <p:strVal val="visible"/>
                                      </p:to>
                                    </p:set>
                                    <p:anim calcmode="lin" valueType="num">
                                      <p:cBhvr>
                                        <p:cTn id="75" dur="500" fill="hold"/>
                                        <p:tgtEl>
                                          <p:spTgt spid="77"/>
                                        </p:tgtEl>
                                        <p:attrNameLst>
                                          <p:attrName>ppt_w</p:attrName>
                                        </p:attrNameLst>
                                      </p:cBhvr>
                                      <p:tavLst>
                                        <p:tav tm="0">
                                          <p:val>
                                            <p:fltVal val="0"/>
                                          </p:val>
                                        </p:tav>
                                        <p:tav tm="100000">
                                          <p:val>
                                            <p:strVal val="#ppt_w"/>
                                          </p:val>
                                        </p:tav>
                                      </p:tavLst>
                                    </p:anim>
                                    <p:anim calcmode="lin" valueType="num">
                                      <p:cBhvr>
                                        <p:cTn id="76" dur="500" fill="hold"/>
                                        <p:tgtEl>
                                          <p:spTgt spid="77"/>
                                        </p:tgtEl>
                                        <p:attrNameLst>
                                          <p:attrName>ppt_h</p:attrName>
                                        </p:attrNameLst>
                                      </p:cBhvr>
                                      <p:tavLst>
                                        <p:tav tm="0">
                                          <p:val>
                                            <p:fltVal val="0"/>
                                          </p:val>
                                        </p:tav>
                                        <p:tav tm="100000">
                                          <p:val>
                                            <p:strVal val="#ppt_h"/>
                                          </p:val>
                                        </p:tav>
                                      </p:tavLst>
                                    </p:anim>
                                    <p:anim calcmode="lin" valueType="num">
                                      <p:cBhvr>
                                        <p:cTn id="77" dur="500" fill="hold"/>
                                        <p:tgtEl>
                                          <p:spTgt spid="77"/>
                                        </p:tgtEl>
                                        <p:attrNameLst>
                                          <p:attrName>style.rotation</p:attrName>
                                        </p:attrNameLst>
                                      </p:cBhvr>
                                      <p:tavLst>
                                        <p:tav tm="0">
                                          <p:val>
                                            <p:fltVal val="360"/>
                                          </p:val>
                                        </p:tav>
                                        <p:tav tm="100000">
                                          <p:val>
                                            <p:fltVal val="0"/>
                                          </p:val>
                                        </p:tav>
                                      </p:tavLst>
                                    </p:anim>
                                    <p:animEffect transition="in" filter="fade">
                                      <p:cBhvr>
                                        <p:cTn id="78" dur="500"/>
                                        <p:tgtEl>
                                          <p:spTgt spid="77"/>
                                        </p:tgtEl>
                                      </p:cBhvr>
                                    </p:animEffect>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38"/>
                                        </p:tgtEl>
                                        <p:attrNameLst>
                                          <p:attrName>style.visibility</p:attrName>
                                        </p:attrNameLst>
                                      </p:cBhvr>
                                      <p:to>
                                        <p:strVal val="visible"/>
                                      </p:to>
                                    </p:set>
                                    <p:animEffect transition="in" filter="fade">
                                      <p:cBhvr>
                                        <p:cTn id="83" dur="1000"/>
                                        <p:tgtEl>
                                          <p:spTgt spid="38"/>
                                        </p:tgtEl>
                                      </p:cBhvr>
                                    </p:animEffect>
                                    <p:anim calcmode="lin" valueType="num">
                                      <p:cBhvr>
                                        <p:cTn id="84" dur="1000" fill="hold"/>
                                        <p:tgtEl>
                                          <p:spTgt spid="38"/>
                                        </p:tgtEl>
                                        <p:attrNameLst>
                                          <p:attrName>ppt_x</p:attrName>
                                        </p:attrNameLst>
                                      </p:cBhvr>
                                      <p:tavLst>
                                        <p:tav tm="0">
                                          <p:val>
                                            <p:strVal val="#ppt_x"/>
                                          </p:val>
                                        </p:tav>
                                        <p:tav tm="100000">
                                          <p:val>
                                            <p:strVal val="#ppt_x"/>
                                          </p:val>
                                        </p:tav>
                                      </p:tavLst>
                                    </p:anim>
                                    <p:anim calcmode="lin" valueType="num">
                                      <p:cBhvr>
                                        <p:cTn id="85"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19" grpId="0" animBg="1"/>
      <p:bldP spid="29" grpId="0"/>
      <p:bldP spid="30" grpId="0"/>
      <p:bldP spid="31" grpId="0" animBg="1"/>
      <p:bldP spid="36" grpId="0" animBg="1"/>
      <p:bldP spid="65" grpId="0" animBg="1"/>
      <p:bldP spid="20" grpId="0" animBg="1"/>
      <p:bldP spid="33" grpId="0" animBg="1"/>
      <p:bldP spid="81" grpId="0" animBg="1"/>
      <p:bldP spid="3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109"/>
          <p:cNvSpPr txBox="1"/>
          <p:nvPr/>
        </p:nvSpPr>
        <p:spPr>
          <a:xfrm>
            <a:off x="0" y="4869160"/>
            <a:ext cx="9144000" cy="954107"/>
          </a:xfrm>
          <a:prstGeom prst="rect">
            <a:avLst/>
          </a:prstGeom>
          <a:noFill/>
        </p:spPr>
        <p:txBody>
          <a:bodyPr wrap="square" rtlCol="0">
            <a:spAutoFit/>
          </a:bodyPr>
          <a:lstStyle/>
          <a:p>
            <a:pPr algn="ctr"/>
            <a:r>
              <a:rPr lang="fr-FR" sz="2800" b="1" dirty="0" smtClean="0">
                <a:solidFill>
                  <a:srgbClr val="FF0000"/>
                </a:solidFill>
                <a:latin typeface="Times New Roman" pitchFamily="18" charset="0"/>
                <a:cs typeface="Times New Roman" pitchFamily="18" charset="0"/>
              </a:rPr>
              <a:t>Les stratégies de gestion forestière sont orientées vers la récolte de liège et la prévention contre les incendies</a:t>
            </a:r>
            <a:endParaRPr lang="fr-FR" sz="2800" b="1" dirty="0">
              <a:solidFill>
                <a:srgbClr val="FF0000"/>
              </a:solidFill>
              <a:latin typeface="Times New Roman" pitchFamily="18" charset="0"/>
              <a:cs typeface="Times New Roman" pitchFamily="18" charset="0"/>
            </a:endParaRPr>
          </a:p>
        </p:txBody>
      </p:sp>
      <p:sp>
        <p:nvSpPr>
          <p:cNvPr id="110" name="TextBox 109"/>
          <p:cNvSpPr txBox="1"/>
          <p:nvPr/>
        </p:nvSpPr>
        <p:spPr>
          <a:xfrm>
            <a:off x="0" y="4902259"/>
            <a:ext cx="9039654" cy="830997"/>
          </a:xfrm>
          <a:prstGeom prst="rect">
            <a:avLst/>
          </a:prstGeom>
          <a:noFill/>
        </p:spPr>
        <p:txBody>
          <a:bodyPr wrap="none" rtlCol="0">
            <a:spAutoFit/>
          </a:bodyPr>
          <a:lstStyle/>
          <a:p>
            <a:pPr algn="ctr"/>
            <a:r>
              <a:rPr lang="fr-FR" sz="2400" b="1" dirty="0" smtClean="0">
                <a:solidFill>
                  <a:srgbClr val="FF0000"/>
                </a:solidFill>
                <a:latin typeface="Times New Roman" pitchFamily="18" charset="0"/>
                <a:cs typeface="Times New Roman" pitchFamily="18" charset="0"/>
              </a:rPr>
              <a:t>Une politique publique de conservation et développement de la forêt</a:t>
            </a:r>
          </a:p>
          <a:p>
            <a:pPr algn="ctr"/>
            <a:r>
              <a:rPr lang="fr-FR" sz="2400" b="1" dirty="0" smtClean="0">
                <a:solidFill>
                  <a:srgbClr val="FF0000"/>
                </a:solidFill>
                <a:latin typeface="Times New Roman" pitchFamily="18" charset="0"/>
                <a:cs typeface="Times New Roman" pitchFamily="18" charset="0"/>
                <a:sym typeface="Wingdings" pitchFamily="2" charset="2"/>
              </a:rPr>
              <a:t> Production de biens et services écosystémiques </a:t>
            </a:r>
            <a:endParaRPr lang="fr-FR" sz="2400" b="1" dirty="0">
              <a:solidFill>
                <a:srgbClr val="FF0000"/>
              </a:solidFill>
              <a:latin typeface="Times New Roman" pitchFamily="18" charset="0"/>
              <a:cs typeface="Times New Roman" pitchFamily="18" charset="0"/>
            </a:endParaRPr>
          </a:p>
        </p:txBody>
      </p:sp>
      <p:pic>
        <p:nvPicPr>
          <p:cNvPr id="89" name="Picture 2"/>
          <p:cNvPicPr>
            <a:picLocks noChangeAspect="1" noChangeArrowheads="1"/>
          </p:cNvPicPr>
          <p:nvPr/>
        </p:nvPicPr>
        <p:blipFill>
          <a:blip r:embed="rId2" cstate="print"/>
          <a:srcRect/>
          <a:stretch>
            <a:fillRect/>
          </a:stretch>
        </p:blipFill>
        <p:spPr bwMode="auto">
          <a:xfrm>
            <a:off x="0" y="5857892"/>
            <a:ext cx="9144000" cy="1000108"/>
          </a:xfrm>
          <a:prstGeom prst="rect">
            <a:avLst/>
          </a:prstGeom>
          <a:noFill/>
          <a:ln w="9525">
            <a:noFill/>
            <a:miter lim="800000"/>
            <a:headEnd/>
            <a:tailEnd/>
          </a:ln>
          <a:effectLst/>
        </p:spPr>
      </p:pic>
      <p:pic>
        <p:nvPicPr>
          <p:cNvPr id="90" name="Picture 2" descr="C:\Users\Marielm\Downloads\2016-05-17 11.54.47.jpg"/>
          <p:cNvPicPr>
            <a:picLocks noChangeAspect="1" noChangeArrowheads="1"/>
          </p:cNvPicPr>
          <p:nvPr/>
        </p:nvPicPr>
        <p:blipFill>
          <a:blip r:embed="rId3" cstate="print"/>
          <a:srcRect/>
          <a:stretch>
            <a:fillRect/>
          </a:stretch>
        </p:blipFill>
        <p:spPr bwMode="auto">
          <a:xfrm>
            <a:off x="6744000" y="0"/>
            <a:ext cx="2400000" cy="1071546"/>
          </a:xfrm>
          <a:prstGeom prst="rect">
            <a:avLst/>
          </a:prstGeom>
          <a:noFill/>
        </p:spPr>
      </p:pic>
      <p:cxnSp>
        <p:nvCxnSpPr>
          <p:cNvPr id="91" name="Straight Connector 90"/>
          <p:cNvCxnSpPr/>
          <p:nvPr/>
        </p:nvCxnSpPr>
        <p:spPr>
          <a:xfrm rot="10800000" flipV="1">
            <a:off x="0" y="1071547"/>
            <a:ext cx="9144000" cy="53932"/>
          </a:xfrm>
          <a:prstGeom prst="line">
            <a:avLst/>
          </a:prstGeom>
          <a:ln w="28575">
            <a:solidFill>
              <a:srgbClr val="627A32"/>
            </a:solidFill>
          </a:ln>
        </p:spPr>
        <p:style>
          <a:lnRef idx="1">
            <a:schemeClr val="accent3"/>
          </a:lnRef>
          <a:fillRef idx="0">
            <a:schemeClr val="accent3"/>
          </a:fillRef>
          <a:effectRef idx="0">
            <a:schemeClr val="accent3"/>
          </a:effectRef>
          <a:fontRef idx="minor">
            <a:schemeClr val="tx1"/>
          </a:fontRef>
        </p:style>
      </p:cxnSp>
      <p:sp>
        <p:nvSpPr>
          <p:cNvPr id="92" name="Rectangle 91"/>
          <p:cNvSpPr/>
          <p:nvPr/>
        </p:nvSpPr>
        <p:spPr>
          <a:xfrm>
            <a:off x="500034" y="642918"/>
            <a:ext cx="2616357" cy="523220"/>
          </a:xfrm>
          <a:prstGeom prst="rect">
            <a:avLst/>
          </a:prstGeom>
          <a:ln>
            <a:solidFill>
              <a:schemeClr val="bg1"/>
            </a:solidFill>
          </a:ln>
        </p:spPr>
        <p:txBody>
          <a:bodyPr wrap="none">
            <a:spAutoFit/>
          </a:bodyPr>
          <a:lstStyle/>
          <a:p>
            <a:pPr>
              <a:buFont typeface="Wingdings" pitchFamily="2" charset="2"/>
              <a:buChar char="§"/>
            </a:pPr>
            <a:r>
              <a:rPr lang="fr-FR" sz="2800" b="1" dirty="0" smtClean="0">
                <a:latin typeface="Times New Roman" pitchFamily="18" charset="0"/>
                <a:cs typeface="Times New Roman" pitchFamily="18" charset="0"/>
              </a:rPr>
              <a:t>Problématique</a:t>
            </a:r>
          </a:p>
        </p:txBody>
      </p:sp>
      <p:sp>
        <p:nvSpPr>
          <p:cNvPr id="93" name="Rectangle 92"/>
          <p:cNvSpPr/>
          <p:nvPr/>
        </p:nvSpPr>
        <p:spPr>
          <a:xfrm>
            <a:off x="2391305" y="3339069"/>
            <a:ext cx="3191899" cy="430887"/>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pPr algn="ctr"/>
            <a:r>
              <a:rPr lang="fr-FR" sz="2200" b="1" dirty="0" smtClean="0">
                <a:latin typeface="Times New Roman" pitchFamily="18" charset="0"/>
                <a:cs typeface="Times New Roman" pitchFamily="18" charset="0"/>
              </a:rPr>
              <a:t>Les forêts de chêne-liège </a:t>
            </a:r>
          </a:p>
        </p:txBody>
      </p:sp>
      <p:sp>
        <p:nvSpPr>
          <p:cNvPr id="94" name="Curved Down Arrow 93"/>
          <p:cNvSpPr/>
          <p:nvPr/>
        </p:nvSpPr>
        <p:spPr>
          <a:xfrm>
            <a:off x="554612" y="2237328"/>
            <a:ext cx="2160000" cy="1080000"/>
          </a:xfrm>
          <a:prstGeom prst="curvedDownArrow">
            <a:avLst>
              <a:gd name="adj1" fmla="val 5083"/>
              <a:gd name="adj2" fmla="val 19484"/>
              <a:gd name="adj3" fmla="val 16846"/>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solidFill>
                <a:schemeClr val="tx1"/>
              </a:solidFill>
            </a:endParaRPr>
          </a:p>
        </p:txBody>
      </p:sp>
      <p:sp>
        <p:nvSpPr>
          <p:cNvPr id="95" name="Arc 94"/>
          <p:cNvSpPr/>
          <p:nvPr/>
        </p:nvSpPr>
        <p:spPr>
          <a:xfrm rot="2704735">
            <a:off x="5890984" y="758696"/>
            <a:ext cx="2747503" cy="4585994"/>
          </a:xfrm>
          <a:prstGeom prst="arc">
            <a:avLst>
              <a:gd name="adj1" fmla="val 7637035"/>
              <a:gd name="adj2" fmla="val 6833486"/>
            </a:avLst>
          </a:prstGeom>
          <a:ln w="76200">
            <a:solidFill>
              <a:srgbClr val="B8B4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96" name="Flowchart: Merge 95"/>
          <p:cNvSpPr/>
          <p:nvPr/>
        </p:nvSpPr>
        <p:spPr>
          <a:xfrm rot="2639742">
            <a:off x="6513349" y="1549302"/>
            <a:ext cx="285752" cy="357190"/>
          </a:xfrm>
          <a:prstGeom prst="flowChartMerge">
            <a:avLst/>
          </a:prstGeom>
          <a:solidFill>
            <a:srgbClr val="B8B400"/>
          </a:solidFill>
          <a:ln>
            <a:solidFill>
              <a:srgbClr val="B8B4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7" name="Flowchart: Merge 96"/>
          <p:cNvSpPr/>
          <p:nvPr/>
        </p:nvSpPr>
        <p:spPr>
          <a:xfrm rot="15456863">
            <a:off x="6799100" y="4642709"/>
            <a:ext cx="285752" cy="357190"/>
          </a:xfrm>
          <a:prstGeom prst="flowChartMerge">
            <a:avLst/>
          </a:prstGeom>
          <a:solidFill>
            <a:srgbClr val="B8B400"/>
          </a:solidFill>
          <a:ln>
            <a:solidFill>
              <a:srgbClr val="B8B4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8" name="Rectangle 97"/>
          <p:cNvSpPr/>
          <p:nvPr/>
        </p:nvSpPr>
        <p:spPr>
          <a:xfrm>
            <a:off x="214282" y="2143116"/>
            <a:ext cx="1357322" cy="15716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9" name="TextBox 98"/>
          <p:cNvSpPr txBox="1"/>
          <p:nvPr/>
        </p:nvSpPr>
        <p:spPr>
          <a:xfrm>
            <a:off x="285720" y="1876426"/>
            <a:ext cx="1990930"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fr-FR" b="1" dirty="0" smtClean="0">
                <a:latin typeface="Times New Roman" pitchFamily="18" charset="0"/>
                <a:cs typeface="Times New Roman" pitchFamily="18" charset="0"/>
              </a:rPr>
              <a:t>Pression Naturelle</a:t>
            </a:r>
            <a:endParaRPr lang="fr-FR" b="1" dirty="0">
              <a:latin typeface="Times New Roman" pitchFamily="18" charset="0"/>
              <a:cs typeface="Times New Roman" pitchFamily="18" charset="0"/>
            </a:endParaRPr>
          </a:p>
        </p:txBody>
      </p:sp>
      <p:sp>
        <p:nvSpPr>
          <p:cNvPr id="100" name="TextBox 99"/>
          <p:cNvSpPr txBox="1"/>
          <p:nvPr/>
        </p:nvSpPr>
        <p:spPr>
          <a:xfrm>
            <a:off x="5143504" y="1876426"/>
            <a:ext cx="1930977"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fr-FR" b="1" dirty="0" smtClean="0">
                <a:latin typeface="Times New Roman" pitchFamily="18" charset="0"/>
                <a:cs typeface="Times New Roman" pitchFamily="18" charset="0"/>
              </a:rPr>
              <a:t>Pression humaine</a:t>
            </a:r>
            <a:endParaRPr lang="fr-FR" b="1" dirty="0">
              <a:latin typeface="Times New Roman" pitchFamily="18" charset="0"/>
              <a:cs typeface="Times New Roman" pitchFamily="18" charset="0"/>
            </a:endParaRPr>
          </a:p>
        </p:txBody>
      </p:sp>
      <p:sp>
        <p:nvSpPr>
          <p:cNvPr id="101" name="TextBox 100"/>
          <p:cNvSpPr txBox="1"/>
          <p:nvPr/>
        </p:nvSpPr>
        <p:spPr>
          <a:xfrm>
            <a:off x="7358050" y="2694216"/>
            <a:ext cx="1785950" cy="908864"/>
          </a:xfrm>
          <a:prstGeom prst="ellipse">
            <a:avLst/>
          </a:prstGeom>
          <a:solidFill>
            <a:srgbClr val="B8B400"/>
          </a:solidFill>
          <a:ln>
            <a:solidFill>
              <a:schemeClr val="bg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b="1" dirty="0" smtClean="0">
                <a:latin typeface="Times New Roman" pitchFamily="18" charset="0"/>
                <a:cs typeface="Times New Roman" pitchFamily="18" charset="0"/>
              </a:rPr>
              <a:t>Population </a:t>
            </a:r>
            <a:br>
              <a:rPr lang="fr-FR" b="1" dirty="0" smtClean="0">
                <a:latin typeface="Times New Roman" pitchFamily="18" charset="0"/>
                <a:cs typeface="Times New Roman" pitchFamily="18" charset="0"/>
              </a:rPr>
            </a:br>
            <a:r>
              <a:rPr lang="fr-FR" b="1" dirty="0" smtClean="0">
                <a:latin typeface="Times New Roman" pitchFamily="18" charset="0"/>
                <a:cs typeface="Times New Roman" pitchFamily="18" charset="0"/>
              </a:rPr>
              <a:t>locale </a:t>
            </a:r>
            <a:endParaRPr lang="fr-FR" b="1" dirty="0">
              <a:latin typeface="Times New Roman" pitchFamily="18" charset="0"/>
              <a:cs typeface="Times New Roman" pitchFamily="18" charset="0"/>
            </a:endParaRPr>
          </a:p>
        </p:txBody>
      </p:sp>
      <p:sp>
        <p:nvSpPr>
          <p:cNvPr id="102" name="TextBox 101"/>
          <p:cNvSpPr txBox="1"/>
          <p:nvPr/>
        </p:nvSpPr>
        <p:spPr>
          <a:xfrm>
            <a:off x="6908066" y="4286256"/>
            <a:ext cx="1950214"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ctr"/>
            <a:r>
              <a:rPr lang="fr-FR" b="1" dirty="0" smtClean="0">
                <a:latin typeface="Times New Roman" pitchFamily="18" charset="0"/>
                <a:cs typeface="Times New Roman" pitchFamily="18" charset="0"/>
              </a:rPr>
              <a:t>Source de Revenu</a:t>
            </a:r>
            <a:endParaRPr lang="fr-FR" b="1" dirty="0">
              <a:latin typeface="Times New Roman" pitchFamily="18" charset="0"/>
              <a:cs typeface="Times New Roman" pitchFamily="18" charset="0"/>
            </a:endParaRPr>
          </a:p>
        </p:txBody>
      </p:sp>
      <p:pic>
        <p:nvPicPr>
          <p:cNvPr id="103" name="Picture 2"/>
          <p:cNvPicPr>
            <a:picLocks noChangeAspect="1" noChangeArrowheads="1"/>
          </p:cNvPicPr>
          <p:nvPr/>
        </p:nvPicPr>
        <p:blipFill>
          <a:blip r:embed="rId2" cstate="print"/>
          <a:srcRect/>
          <a:stretch>
            <a:fillRect/>
          </a:stretch>
        </p:blipFill>
        <p:spPr bwMode="auto">
          <a:xfrm>
            <a:off x="0" y="5857892"/>
            <a:ext cx="9144000" cy="1000108"/>
          </a:xfrm>
          <a:prstGeom prst="rect">
            <a:avLst/>
          </a:prstGeom>
          <a:noFill/>
          <a:ln w="9525">
            <a:noFill/>
            <a:miter lim="800000"/>
            <a:headEnd/>
            <a:tailEnd/>
          </a:ln>
          <a:effectLst/>
        </p:spPr>
      </p:pic>
      <p:pic>
        <p:nvPicPr>
          <p:cNvPr id="104" name="Picture 2" descr="C:\Users\Marielm\Downloads\2016-05-17 11.54.47.jpg"/>
          <p:cNvPicPr>
            <a:picLocks noChangeAspect="1" noChangeArrowheads="1"/>
          </p:cNvPicPr>
          <p:nvPr/>
        </p:nvPicPr>
        <p:blipFill>
          <a:blip r:embed="rId3" cstate="print"/>
          <a:srcRect/>
          <a:stretch>
            <a:fillRect/>
          </a:stretch>
        </p:blipFill>
        <p:spPr bwMode="auto">
          <a:xfrm>
            <a:off x="6744000" y="0"/>
            <a:ext cx="2400000" cy="1071546"/>
          </a:xfrm>
          <a:prstGeom prst="rect">
            <a:avLst/>
          </a:prstGeom>
          <a:noFill/>
        </p:spPr>
      </p:pic>
      <p:cxnSp>
        <p:nvCxnSpPr>
          <p:cNvPr id="105" name="Straight Connector 104"/>
          <p:cNvCxnSpPr/>
          <p:nvPr/>
        </p:nvCxnSpPr>
        <p:spPr>
          <a:xfrm rot="10800000" flipV="1">
            <a:off x="0" y="1071547"/>
            <a:ext cx="9144000" cy="53932"/>
          </a:xfrm>
          <a:prstGeom prst="line">
            <a:avLst/>
          </a:prstGeom>
          <a:ln w="28575">
            <a:solidFill>
              <a:srgbClr val="627A32"/>
            </a:solidFill>
          </a:ln>
        </p:spPr>
        <p:style>
          <a:lnRef idx="1">
            <a:schemeClr val="accent3"/>
          </a:lnRef>
          <a:fillRef idx="0">
            <a:schemeClr val="accent3"/>
          </a:fillRef>
          <a:effectRef idx="0">
            <a:schemeClr val="accent3"/>
          </a:effectRef>
          <a:fontRef idx="minor">
            <a:schemeClr val="tx1"/>
          </a:fontRef>
        </p:style>
      </p:cxnSp>
      <p:pic>
        <p:nvPicPr>
          <p:cNvPr id="106" name="Picture 2"/>
          <p:cNvPicPr>
            <a:picLocks noChangeAspect="1" noChangeArrowheads="1"/>
          </p:cNvPicPr>
          <p:nvPr/>
        </p:nvPicPr>
        <p:blipFill>
          <a:blip r:embed="rId2" cstate="print"/>
          <a:srcRect/>
          <a:stretch>
            <a:fillRect/>
          </a:stretch>
        </p:blipFill>
        <p:spPr bwMode="auto">
          <a:xfrm>
            <a:off x="0" y="5857892"/>
            <a:ext cx="9144000" cy="1000108"/>
          </a:xfrm>
          <a:prstGeom prst="rect">
            <a:avLst/>
          </a:prstGeom>
          <a:noFill/>
          <a:ln w="9525">
            <a:noFill/>
            <a:miter lim="800000"/>
            <a:headEnd/>
            <a:tailEnd/>
          </a:ln>
          <a:effectLst/>
        </p:spPr>
      </p:pic>
      <p:pic>
        <p:nvPicPr>
          <p:cNvPr id="107" name="Picture 2" descr="C:\Users\Marielm\Downloads\2016-05-17 11.54.47.jpg"/>
          <p:cNvPicPr>
            <a:picLocks noChangeAspect="1" noChangeArrowheads="1"/>
          </p:cNvPicPr>
          <p:nvPr/>
        </p:nvPicPr>
        <p:blipFill>
          <a:blip r:embed="rId3" cstate="print"/>
          <a:srcRect/>
          <a:stretch>
            <a:fillRect/>
          </a:stretch>
        </p:blipFill>
        <p:spPr bwMode="auto">
          <a:xfrm>
            <a:off x="6744000" y="0"/>
            <a:ext cx="2400000" cy="1071546"/>
          </a:xfrm>
          <a:prstGeom prst="rect">
            <a:avLst/>
          </a:prstGeom>
          <a:noFill/>
        </p:spPr>
      </p:pic>
      <p:cxnSp>
        <p:nvCxnSpPr>
          <p:cNvPr id="108" name="Straight Connector 107"/>
          <p:cNvCxnSpPr/>
          <p:nvPr/>
        </p:nvCxnSpPr>
        <p:spPr>
          <a:xfrm rot="10800000" flipV="1">
            <a:off x="0" y="1071547"/>
            <a:ext cx="9144000" cy="53932"/>
          </a:xfrm>
          <a:prstGeom prst="line">
            <a:avLst/>
          </a:prstGeom>
          <a:ln w="28575">
            <a:solidFill>
              <a:srgbClr val="627A32"/>
            </a:solidFill>
          </a:ln>
        </p:spPr>
        <p:style>
          <a:lnRef idx="1">
            <a:schemeClr val="accent3"/>
          </a:lnRef>
          <a:fillRef idx="0">
            <a:schemeClr val="accent3"/>
          </a:fillRef>
          <a:effectRef idx="0">
            <a:schemeClr val="accent3"/>
          </a:effectRef>
          <a:fontRef idx="minor">
            <a:schemeClr val="tx1"/>
          </a:fontRef>
        </p:style>
      </p:cxnSp>
      <p:sp>
        <p:nvSpPr>
          <p:cNvPr id="24" name="Rectangle 23"/>
          <p:cNvSpPr/>
          <p:nvPr/>
        </p:nvSpPr>
        <p:spPr>
          <a:xfrm>
            <a:off x="2286000" y="2967335"/>
            <a:ext cx="4572000" cy="369332"/>
          </a:xfrm>
          <a:prstGeom prst="rect">
            <a:avLst/>
          </a:prstGeom>
        </p:spPr>
        <p:txBody>
          <a:bodyPr>
            <a:spAutoFit/>
          </a:bodyPr>
          <a:lstStyle/>
          <a:p>
            <a:endParaRPr lang="fr-FR" dirty="0"/>
          </a:p>
        </p:txBody>
      </p:sp>
      <p:sp>
        <p:nvSpPr>
          <p:cNvPr id="25" name="TextBox 109"/>
          <p:cNvSpPr txBox="1"/>
          <p:nvPr/>
        </p:nvSpPr>
        <p:spPr>
          <a:xfrm>
            <a:off x="35496" y="4941168"/>
            <a:ext cx="9108504" cy="830997"/>
          </a:xfrm>
          <a:prstGeom prst="rect">
            <a:avLst/>
          </a:prstGeom>
          <a:noFill/>
        </p:spPr>
        <p:txBody>
          <a:bodyPr wrap="square" rtlCol="0">
            <a:spAutoFit/>
          </a:bodyPr>
          <a:lstStyle/>
          <a:p>
            <a:pPr algn="ctr"/>
            <a:r>
              <a:rPr lang="fr-FR" sz="2400" b="1" dirty="0" smtClean="0">
                <a:solidFill>
                  <a:srgbClr val="FF0000"/>
                </a:solidFill>
                <a:latin typeface="Times New Roman" pitchFamily="18" charset="0"/>
                <a:cs typeface="Times New Roman" pitchFamily="18" charset="0"/>
              </a:rPr>
              <a:t>Dégradation des plantation </a:t>
            </a:r>
            <a:r>
              <a:rPr lang="fr-FR" sz="2400" b="1" dirty="0" err="1" smtClean="0">
                <a:solidFill>
                  <a:srgbClr val="FF0000"/>
                </a:solidFill>
                <a:latin typeface="Times New Roman" pitchFamily="18" charset="0"/>
                <a:cs typeface="Times New Roman" pitchFamily="18" charset="0"/>
              </a:rPr>
              <a:t>sylvo</a:t>
            </a:r>
            <a:r>
              <a:rPr lang="fr-FR" sz="2400" b="1" dirty="0" smtClean="0">
                <a:solidFill>
                  <a:srgbClr val="FF0000"/>
                </a:solidFill>
                <a:latin typeface="Times New Roman" pitchFamily="18" charset="0"/>
                <a:cs typeface="Times New Roman" pitchFamily="18" charset="0"/>
              </a:rPr>
              <a:t>-pastorale menées par l'administration forestière (pâturage et coupe illégale)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110"/>
                                        </p:tgtEl>
                                      </p:cBhvr>
                                    </p:animEffect>
                                    <p:anim calcmode="lin" valueType="num">
                                      <p:cBhvr>
                                        <p:cTn id="7" dur="1000"/>
                                        <p:tgtEl>
                                          <p:spTgt spid="110"/>
                                        </p:tgtEl>
                                        <p:attrNameLst>
                                          <p:attrName>ppt_x</p:attrName>
                                        </p:attrNameLst>
                                      </p:cBhvr>
                                      <p:tavLst>
                                        <p:tav tm="0">
                                          <p:val>
                                            <p:strVal val="ppt_x"/>
                                          </p:val>
                                        </p:tav>
                                        <p:tav tm="100000">
                                          <p:val>
                                            <p:strVal val="ppt_x"/>
                                          </p:val>
                                        </p:tav>
                                      </p:tavLst>
                                    </p:anim>
                                    <p:anim calcmode="lin" valueType="num">
                                      <p:cBhvr>
                                        <p:cTn id="8" dur="1000"/>
                                        <p:tgtEl>
                                          <p:spTgt spid="110"/>
                                        </p:tgtEl>
                                        <p:attrNameLst>
                                          <p:attrName>ppt_y</p:attrName>
                                        </p:attrNameLst>
                                      </p:cBhvr>
                                      <p:tavLst>
                                        <p:tav tm="0">
                                          <p:val>
                                            <p:strVal val="ppt_y"/>
                                          </p:val>
                                        </p:tav>
                                        <p:tav tm="100000">
                                          <p:val>
                                            <p:strVal val="ppt_y+.1"/>
                                          </p:val>
                                        </p:tav>
                                      </p:tavLst>
                                    </p:anim>
                                    <p:set>
                                      <p:cBhvr>
                                        <p:cTn id="9" dur="1" fill="hold">
                                          <p:stCondLst>
                                            <p:cond delay="999"/>
                                          </p:stCondLst>
                                        </p:cTn>
                                        <p:tgtEl>
                                          <p:spTgt spid="110"/>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3"/>
                                        </p:tgtEl>
                                        <p:attrNameLst>
                                          <p:attrName>style.visibility</p:attrName>
                                        </p:attrNameLst>
                                      </p:cBhvr>
                                      <p:to>
                                        <p:strVal val="visible"/>
                                      </p:to>
                                    </p:set>
                                    <p:animEffect transition="in" filter="fade">
                                      <p:cBhvr>
                                        <p:cTn id="14" dur="1000"/>
                                        <p:tgtEl>
                                          <p:spTgt spid="23"/>
                                        </p:tgtEl>
                                      </p:cBhvr>
                                    </p:animEffect>
                                    <p:anim calcmode="lin" valueType="num">
                                      <p:cBhvr>
                                        <p:cTn id="15" dur="1000" fill="hold"/>
                                        <p:tgtEl>
                                          <p:spTgt spid="23"/>
                                        </p:tgtEl>
                                        <p:attrNameLst>
                                          <p:attrName>ppt_x</p:attrName>
                                        </p:attrNameLst>
                                      </p:cBhvr>
                                      <p:tavLst>
                                        <p:tav tm="0">
                                          <p:val>
                                            <p:strVal val="#ppt_x"/>
                                          </p:val>
                                        </p:tav>
                                        <p:tav tm="100000">
                                          <p:val>
                                            <p:strVal val="#ppt_x"/>
                                          </p:val>
                                        </p:tav>
                                      </p:tavLst>
                                    </p:anim>
                                    <p:anim calcmode="lin" valueType="num">
                                      <p:cBhvr>
                                        <p:cTn id="16"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grpId="1" nodeType="clickEffect">
                                  <p:stCondLst>
                                    <p:cond delay="0"/>
                                  </p:stCondLst>
                                  <p:childTnLst>
                                    <p:animEffect transition="out" filter="fade">
                                      <p:cBhvr>
                                        <p:cTn id="20" dur="1000"/>
                                        <p:tgtEl>
                                          <p:spTgt spid="23"/>
                                        </p:tgtEl>
                                      </p:cBhvr>
                                    </p:animEffect>
                                    <p:anim calcmode="lin" valueType="num">
                                      <p:cBhvr>
                                        <p:cTn id="21" dur="1000"/>
                                        <p:tgtEl>
                                          <p:spTgt spid="23"/>
                                        </p:tgtEl>
                                        <p:attrNameLst>
                                          <p:attrName>ppt_x</p:attrName>
                                        </p:attrNameLst>
                                      </p:cBhvr>
                                      <p:tavLst>
                                        <p:tav tm="0">
                                          <p:val>
                                            <p:strVal val="ppt_x"/>
                                          </p:val>
                                        </p:tav>
                                        <p:tav tm="100000">
                                          <p:val>
                                            <p:strVal val="ppt_x"/>
                                          </p:val>
                                        </p:tav>
                                      </p:tavLst>
                                    </p:anim>
                                    <p:anim calcmode="lin" valueType="num">
                                      <p:cBhvr>
                                        <p:cTn id="22" dur="1000"/>
                                        <p:tgtEl>
                                          <p:spTgt spid="23"/>
                                        </p:tgtEl>
                                        <p:attrNameLst>
                                          <p:attrName>ppt_y</p:attrName>
                                        </p:attrNameLst>
                                      </p:cBhvr>
                                      <p:tavLst>
                                        <p:tav tm="0">
                                          <p:val>
                                            <p:strVal val="ppt_y"/>
                                          </p:val>
                                        </p:tav>
                                        <p:tav tm="100000">
                                          <p:val>
                                            <p:strVal val="ppt_y+.1"/>
                                          </p:val>
                                        </p:tav>
                                      </p:tavLst>
                                    </p:anim>
                                    <p:set>
                                      <p:cBhvr>
                                        <p:cTn id="23" dur="1" fill="hold">
                                          <p:stCondLst>
                                            <p:cond delay="999"/>
                                          </p:stCondLst>
                                        </p:cTn>
                                        <p:tgtEl>
                                          <p:spTgt spid="23"/>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fade">
                                      <p:cBhvr>
                                        <p:cTn id="28" dur="1000"/>
                                        <p:tgtEl>
                                          <p:spTgt spid="25"/>
                                        </p:tgtEl>
                                      </p:cBhvr>
                                    </p:animEffect>
                                    <p:anim calcmode="lin" valueType="num">
                                      <p:cBhvr>
                                        <p:cTn id="29" dur="1000" fill="hold"/>
                                        <p:tgtEl>
                                          <p:spTgt spid="25"/>
                                        </p:tgtEl>
                                        <p:attrNameLst>
                                          <p:attrName>ppt_x</p:attrName>
                                        </p:attrNameLst>
                                      </p:cBhvr>
                                      <p:tavLst>
                                        <p:tav tm="0">
                                          <p:val>
                                            <p:strVal val="#ppt_x"/>
                                          </p:val>
                                        </p:tav>
                                        <p:tav tm="100000">
                                          <p:val>
                                            <p:strVal val="#ppt_x"/>
                                          </p:val>
                                        </p:tav>
                                      </p:tavLst>
                                    </p:anim>
                                    <p:anim calcmode="lin" valueType="num">
                                      <p:cBhvr>
                                        <p:cTn id="30"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3" grpId="1"/>
      <p:bldP spid="110" grpId="0"/>
      <p:bldP spid="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5857892"/>
            <a:ext cx="9144000" cy="1000108"/>
          </a:xfrm>
          <a:prstGeom prst="rect">
            <a:avLst/>
          </a:prstGeom>
          <a:noFill/>
          <a:ln w="9525">
            <a:noFill/>
            <a:miter lim="800000"/>
            <a:headEnd/>
            <a:tailEnd/>
          </a:ln>
          <a:effectLst/>
        </p:spPr>
      </p:pic>
      <p:pic>
        <p:nvPicPr>
          <p:cNvPr id="5" name="Picture 2" descr="C:\Users\Marielm\Downloads\2016-05-17 11.54.47.jpg"/>
          <p:cNvPicPr>
            <a:picLocks noChangeAspect="1" noChangeArrowheads="1"/>
          </p:cNvPicPr>
          <p:nvPr/>
        </p:nvPicPr>
        <p:blipFill>
          <a:blip r:embed="rId3" cstate="print"/>
          <a:srcRect/>
          <a:stretch>
            <a:fillRect/>
          </a:stretch>
        </p:blipFill>
        <p:spPr bwMode="auto">
          <a:xfrm>
            <a:off x="6744000" y="0"/>
            <a:ext cx="2400000" cy="1071546"/>
          </a:xfrm>
          <a:prstGeom prst="rect">
            <a:avLst/>
          </a:prstGeom>
          <a:noFill/>
        </p:spPr>
      </p:pic>
      <p:cxnSp>
        <p:nvCxnSpPr>
          <p:cNvPr id="6" name="Straight Connector 5"/>
          <p:cNvCxnSpPr/>
          <p:nvPr/>
        </p:nvCxnSpPr>
        <p:spPr>
          <a:xfrm rot="10800000" flipV="1">
            <a:off x="0" y="1071547"/>
            <a:ext cx="9144000" cy="53932"/>
          </a:xfrm>
          <a:prstGeom prst="line">
            <a:avLst/>
          </a:prstGeom>
          <a:ln w="28575">
            <a:solidFill>
              <a:srgbClr val="627A32"/>
            </a:solidFill>
          </a:ln>
        </p:spPr>
        <p:style>
          <a:lnRef idx="1">
            <a:schemeClr val="accent3"/>
          </a:lnRef>
          <a:fillRef idx="0">
            <a:schemeClr val="accent3"/>
          </a:fillRef>
          <a:effectRef idx="0">
            <a:schemeClr val="accent3"/>
          </a:effectRef>
          <a:fontRef idx="minor">
            <a:schemeClr val="tx1"/>
          </a:fontRef>
        </p:style>
      </p:cxnSp>
      <p:sp>
        <p:nvSpPr>
          <p:cNvPr id="7" name="Rectangle 6"/>
          <p:cNvSpPr/>
          <p:nvPr/>
        </p:nvSpPr>
        <p:spPr>
          <a:xfrm>
            <a:off x="500034" y="642918"/>
            <a:ext cx="1834156" cy="523220"/>
          </a:xfrm>
          <a:prstGeom prst="rect">
            <a:avLst/>
          </a:prstGeom>
          <a:ln>
            <a:solidFill>
              <a:schemeClr val="bg1"/>
            </a:solidFill>
          </a:ln>
        </p:spPr>
        <p:txBody>
          <a:bodyPr wrap="none">
            <a:spAutoFit/>
          </a:bodyPr>
          <a:lstStyle/>
          <a:p>
            <a:pPr>
              <a:buFont typeface="Wingdings" pitchFamily="2" charset="2"/>
              <a:buChar char="§"/>
            </a:pPr>
            <a:r>
              <a:rPr lang="fr-FR" sz="2800" b="1" dirty="0" smtClean="0">
                <a:latin typeface="Times New Roman" pitchFamily="18" charset="0"/>
                <a:cs typeface="Times New Roman" pitchFamily="18" charset="0"/>
              </a:rPr>
              <a:t> Objectifs</a:t>
            </a:r>
          </a:p>
        </p:txBody>
      </p:sp>
      <p:sp>
        <p:nvSpPr>
          <p:cNvPr id="8" name="Rectangle 7"/>
          <p:cNvSpPr/>
          <p:nvPr/>
        </p:nvSpPr>
        <p:spPr>
          <a:xfrm>
            <a:off x="0" y="2143116"/>
            <a:ext cx="9144000" cy="1615827"/>
          </a:xfrm>
          <a:prstGeom prst="rect">
            <a:avLst/>
          </a:prstGeom>
        </p:spPr>
        <p:txBody>
          <a:bodyPr wrap="square">
            <a:spAutoFit/>
          </a:bodyPr>
          <a:lstStyle/>
          <a:p>
            <a:pPr>
              <a:lnSpc>
                <a:spcPct val="150000"/>
              </a:lnSpc>
            </a:pPr>
            <a:r>
              <a:rPr lang="fr-FR" sz="2200" dirty="0" smtClean="0">
                <a:latin typeface="Times New Roman" pitchFamily="18" charset="0"/>
                <a:cs typeface="Times New Roman" pitchFamily="18" charset="0"/>
              </a:rPr>
              <a:t>Dynamique entre la population et la forêt :</a:t>
            </a:r>
          </a:p>
          <a:p>
            <a:pPr lvl="1">
              <a:lnSpc>
                <a:spcPct val="150000"/>
              </a:lnSpc>
              <a:buFont typeface="Arial" pitchFamily="34" charset="0"/>
              <a:buChar char="•"/>
            </a:pPr>
            <a:r>
              <a:rPr lang="fr-FR" sz="2200" dirty="0" smtClean="0">
                <a:latin typeface="Times New Roman" pitchFamily="18" charset="0"/>
                <a:cs typeface="Times New Roman" pitchFamily="18" charset="0"/>
              </a:rPr>
              <a:t>Les revenus des ménages et leurs dépendances des ressources forestières </a:t>
            </a:r>
          </a:p>
          <a:p>
            <a:pPr lvl="1">
              <a:lnSpc>
                <a:spcPct val="150000"/>
              </a:lnSpc>
              <a:buFont typeface="Arial" pitchFamily="34" charset="0"/>
              <a:buChar char="•"/>
            </a:pPr>
            <a:r>
              <a:rPr lang="fr-FR" sz="2200" dirty="0" smtClean="0">
                <a:latin typeface="Times New Roman" pitchFamily="18" charset="0"/>
                <a:cs typeface="Times New Roman" pitchFamily="18" charset="0"/>
              </a:rPr>
              <a:t>La vulnérabilité de la forêt à la pression humaine (pâturage)</a:t>
            </a:r>
            <a:endParaRPr lang="fr-FR" sz="2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5857892"/>
            <a:ext cx="9144000" cy="1000108"/>
          </a:xfrm>
          <a:prstGeom prst="rect">
            <a:avLst/>
          </a:prstGeom>
          <a:noFill/>
          <a:ln w="9525">
            <a:noFill/>
            <a:miter lim="800000"/>
            <a:headEnd/>
            <a:tailEnd/>
          </a:ln>
          <a:effectLst/>
        </p:spPr>
      </p:pic>
      <p:pic>
        <p:nvPicPr>
          <p:cNvPr id="5" name="Picture 2" descr="C:\Users\Marielm\Downloads\2016-05-17 11.54.47.jpg"/>
          <p:cNvPicPr>
            <a:picLocks noChangeAspect="1" noChangeArrowheads="1"/>
          </p:cNvPicPr>
          <p:nvPr/>
        </p:nvPicPr>
        <p:blipFill>
          <a:blip r:embed="rId3" cstate="print"/>
          <a:srcRect/>
          <a:stretch>
            <a:fillRect/>
          </a:stretch>
        </p:blipFill>
        <p:spPr bwMode="auto">
          <a:xfrm>
            <a:off x="6744000" y="0"/>
            <a:ext cx="2400000" cy="1071546"/>
          </a:xfrm>
          <a:prstGeom prst="rect">
            <a:avLst/>
          </a:prstGeom>
          <a:noFill/>
        </p:spPr>
      </p:pic>
      <p:cxnSp>
        <p:nvCxnSpPr>
          <p:cNvPr id="6" name="Straight Connector 5"/>
          <p:cNvCxnSpPr/>
          <p:nvPr/>
        </p:nvCxnSpPr>
        <p:spPr>
          <a:xfrm rot="10800000" flipV="1">
            <a:off x="0" y="1071547"/>
            <a:ext cx="9144000" cy="53932"/>
          </a:xfrm>
          <a:prstGeom prst="line">
            <a:avLst/>
          </a:prstGeom>
          <a:ln w="28575">
            <a:solidFill>
              <a:srgbClr val="627A32"/>
            </a:solidFill>
          </a:ln>
        </p:spPr>
        <p:style>
          <a:lnRef idx="1">
            <a:schemeClr val="accent3"/>
          </a:lnRef>
          <a:fillRef idx="0">
            <a:schemeClr val="accent3"/>
          </a:fillRef>
          <a:effectRef idx="0">
            <a:schemeClr val="accent3"/>
          </a:effectRef>
          <a:fontRef idx="minor">
            <a:schemeClr val="tx1"/>
          </a:fontRef>
        </p:style>
      </p:cxnSp>
      <p:sp>
        <p:nvSpPr>
          <p:cNvPr id="12" name="TextBox 11"/>
          <p:cNvSpPr txBox="1"/>
          <p:nvPr/>
        </p:nvSpPr>
        <p:spPr>
          <a:xfrm>
            <a:off x="80010" y="1643050"/>
            <a:ext cx="9063990" cy="4247317"/>
          </a:xfrm>
          <a:prstGeom prst="rect">
            <a:avLst/>
          </a:prstGeom>
          <a:noFill/>
        </p:spPr>
        <p:txBody>
          <a:bodyPr wrap="square" rtlCol="0">
            <a:spAutoFit/>
          </a:bodyPr>
          <a:lstStyle/>
          <a:p>
            <a:pPr algn="just">
              <a:lnSpc>
                <a:spcPct val="150000"/>
              </a:lnSpc>
              <a:buFont typeface="Arial" pitchFamily="34" charset="0"/>
              <a:buChar char="•"/>
            </a:pPr>
            <a:r>
              <a:rPr lang="fr-FR" sz="2000" dirty="0" smtClean="0">
                <a:latin typeface="Times New Roman" pitchFamily="18" charset="0"/>
                <a:cs typeface="Times New Roman" pitchFamily="18" charset="0"/>
              </a:rPr>
              <a:t>Basée sur le compte de production en considérant tous les coûts de production à l'exception du coût du travail familial. </a:t>
            </a:r>
          </a:p>
          <a:p>
            <a:pPr algn="just">
              <a:lnSpc>
                <a:spcPct val="150000"/>
              </a:lnSpc>
              <a:buFont typeface="Arial" pitchFamily="34" charset="0"/>
              <a:buChar char="•"/>
            </a:pPr>
            <a:endParaRPr lang="fr-FR" sz="2000" dirty="0" smtClean="0">
              <a:latin typeface="Times New Roman" pitchFamily="18" charset="0"/>
              <a:cs typeface="Times New Roman" pitchFamily="18" charset="0"/>
            </a:endParaRPr>
          </a:p>
          <a:p>
            <a:pPr algn="just">
              <a:lnSpc>
                <a:spcPct val="150000"/>
              </a:lnSpc>
              <a:buFont typeface="Arial" pitchFamily="34" charset="0"/>
              <a:buChar char="•"/>
            </a:pPr>
            <a:r>
              <a:rPr lang="fr-FR" sz="2000" dirty="0" smtClean="0">
                <a:latin typeface="Times New Roman" pitchFamily="18" charset="0"/>
                <a:cs typeface="Times New Roman" pitchFamily="18" charset="0"/>
              </a:rPr>
              <a:t>Evaluation aux prix du marché local de l’année 2015. </a:t>
            </a:r>
          </a:p>
          <a:p>
            <a:pPr algn="just">
              <a:lnSpc>
                <a:spcPct val="150000"/>
              </a:lnSpc>
              <a:buFont typeface="Arial" pitchFamily="34" charset="0"/>
              <a:buChar char="•"/>
            </a:pPr>
            <a:endParaRPr lang="fr-FR" sz="2000" dirty="0" smtClean="0">
              <a:latin typeface="Times New Roman" pitchFamily="18" charset="0"/>
              <a:cs typeface="Times New Roman" pitchFamily="18" charset="0"/>
            </a:endParaRPr>
          </a:p>
          <a:p>
            <a:pPr algn="just">
              <a:lnSpc>
                <a:spcPct val="150000"/>
              </a:lnSpc>
              <a:buFont typeface="Arial" pitchFamily="34" charset="0"/>
              <a:buChar char="•"/>
            </a:pPr>
            <a:r>
              <a:rPr lang="fr-FR" sz="2000" dirty="0" smtClean="0">
                <a:latin typeface="Times New Roman" pitchFamily="18" charset="0"/>
                <a:cs typeface="Times New Roman" pitchFamily="18" charset="0"/>
              </a:rPr>
              <a:t>Sources de données: </a:t>
            </a:r>
          </a:p>
          <a:p>
            <a:pPr lvl="1" algn="just">
              <a:lnSpc>
                <a:spcPct val="150000"/>
              </a:lnSpc>
              <a:buFontTx/>
              <a:buChar char="-"/>
            </a:pPr>
            <a:r>
              <a:rPr lang="fr-FR" sz="2000" dirty="0" smtClean="0">
                <a:latin typeface="Times New Roman" pitchFamily="18" charset="0"/>
                <a:cs typeface="Times New Roman" pitchFamily="18" charset="0"/>
              </a:rPr>
              <a:t>Administration des forêts </a:t>
            </a:r>
          </a:p>
          <a:p>
            <a:pPr lvl="1" algn="just">
              <a:lnSpc>
                <a:spcPct val="150000"/>
              </a:lnSpc>
              <a:buFontTx/>
              <a:buChar char="-"/>
            </a:pPr>
            <a:r>
              <a:rPr lang="fr-FR" sz="2000" dirty="0" smtClean="0">
                <a:latin typeface="Times New Roman" pitchFamily="18" charset="0"/>
                <a:cs typeface="Times New Roman" pitchFamily="18" charset="0"/>
              </a:rPr>
              <a:t>Enquête auprès de 34 ménages (sur un total de 85 ménages).</a:t>
            </a:r>
          </a:p>
          <a:p>
            <a:pPr algn="just">
              <a:lnSpc>
                <a:spcPct val="150000"/>
              </a:lnSpc>
              <a:buFont typeface="Arial" pitchFamily="34" charset="0"/>
              <a:buChar char="•"/>
            </a:pPr>
            <a:endParaRPr lang="fr-FR" sz="2000" dirty="0">
              <a:latin typeface="Times New Roman" pitchFamily="18" charset="0"/>
              <a:cs typeface="Times New Roman" pitchFamily="18" charset="0"/>
            </a:endParaRPr>
          </a:p>
        </p:txBody>
      </p:sp>
      <p:sp>
        <p:nvSpPr>
          <p:cNvPr id="13" name="Rectangle 12"/>
          <p:cNvSpPr/>
          <p:nvPr/>
        </p:nvSpPr>
        <p:spPr>
          <a:xfrm>
            <a:off x="500034" y="642918"/>
            <a:ext cx="2531462" cy="523220"/>
          </a:xfrm>
          <a:prstGeom prst="rect">
            <a:avLst/>
          </a:prstGeom>
          <a:ln>
            <a:solidFill>
              <a:schemeClr val="bg1"/>
            </a:solidFill>
          </a:ln>
        </p:spPr>
        <p:txBody>
          <a:bodyPr wrap="none">
            <a:spAutoFit/>
          </a:bodyPr>
          <a:lstStyle/>
          <a:p>
            <a:pPr>
              <a:buFont typeface="Wingdings" pitchFamily="2" charset="2"/>
              <a:buChar char="§"/>
            </a:pPr>
            <a:r>
              <a:rPr lang="fr-FR" sz="2800" b="1" dirty="0" smtClean="0">
                <a:latin typeface="Times New Roman" pitchFamily="18" charset="0"/>
                <a:cs typeface="Times New Roman" pitchFamily="18" charset="0"/>
              </a:rPr>
              <a:t>Méthodologie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Graphique 14"/>
          <p:cNvGraphicFramePr/>
          <p:nvPr/>
        </p:nvGraphicFramePr>
        <p:xfrm>
          <a:off x="4000496" y="928670"/>
          <a:ext cx="3872089" cy="3320007"/>
        </p:xfrm>
        <a:graphic>
          <a:graphicData uri="http://schemas.openxmlformats.org/drawingml/2006/chart">
            <c:chart xmlns:c="http://schemas.openxmlformats.org/drawingml/2006/chart" xmlns:r="http://schemas.openxmlformats.org/officeDocument/2006/relationships" r:id="rId2"/>
          </a:graphicData>
        </a:graphic>
      </p:graphicFrame>
      <p:pic>
        <p:nvPicPr>
          <p:cNvPr id="9" name="Picture 2"/>
          <p:cNvPicPr>
            <a:picLocks noChangeAspect="1" noChangeArrowheads="1"/>
          </p:cNvPicPr>
          <p:nvPr/>
        </p:nvPicPr>
        <p:blipFill>
          <a:blip r:embed="rId3" cstate="print"/>
          <a:srcRect/>
          <a:stretch>
            <a:fillRect/>
          </a:stretch>
        </p:blipFill>
        <p:spPr bwMode="auto">
          <a:xfrm>
            <a:off x="0" y="5857892"/>
            <a:ext cx="9144000" cy="1000108"/>
          </a:xfrm>
          <a:prstGeom prst="rect">
            <a:avLst/>
          </a:prstGeom>
          <a:noFill/>
          <a:ln w="9525">
            <a:noFill/>
            <a:miter lim="800000"/>
            <a:headEnd/>
            <a:tailEnd/>
          </a:ln>
          <a:effectLst/>
        </p:spPr>
      </p:pic>
      <p:pic>
        <p:nvPicPr>
          <p:cNvPr id="10" name="Picture 2" descr="C:\Users\Marielm\Downloads\2016-05-17 11.54.47.jpg"/>
          <p:cNvPicPr>
            <a:picLocks noChangeAspect="1" noChangeArrowheads="1"/>
          </p:cNvPicPr>
          <p:nvPr/>
        </p:nvPicPr>
        <p:blipFill>
          <a:blip r:embed="rId4" cstate="print"/>
          <a:srcRect/>
          <a:stretch>
            <a:fillRect/>
          </a:stretch>
        </p:blipFill>
        <p:spPr bwMode="auto">
          <a:xfrm>
            <a:off x="6744000" y="0"/>
            <a:ext cx="2400000" cy="1071546"/>
          </a:xfrm>
          <a:prstGeom prst="rect">
            <a:avLst/>
          </a:prstGeom>
          <a:noFill/>
        </p:spPr>
      </p:pic>
      <p:cxnSp>
        <p:nvCxnSpPr>
          <p:cNvPr id="11" name="Straight Connector 10"/>
          <p:cNvCxnSpPr/>
          <p:nvPr/>
        </p:nvCxnSpPr>
        <p:spPr>
          <a:xfrm rot="10800000" flipV="1">
            <a:off x="0" y="1071547"/>
            <a:ext cx="9144000" cy="53932"/>
          </a:xfrm>
          <a:prstGeom prst="line">
            <a:avLst/>
          </a:prstGeom>
          <a:ln w="28575">
            <a:solidFill>
              <a:srgbClr val="627A32"/>
            </a:solidFill>
          </a:ln>
        </p:spPr>
        <p:style>
          <a:lnRef idx="1">
            <a:schemeClr val="accent3"/>
          </a:lnRef>
          <a:fillRef idx="0">
            <a:schemeClr val="accent3"/>
          </a:fillRef>
          <a:effectRef idx="0">
            <a:schemeClr val="accent3"/>
          </a:effectRef>
          <a:fontRef idx="minor">
            <a:schemeClr val="tx1"/>
          </a:fontRef>
        </p:style>
      </p:cxnSp>
      <p:sp>
        <p:nvSpPr>
          <p:cNvPr id="12" name="Rectangle 11"/>
          <p:cNvSpPr/>
          <p:nvPr/>
        </p:nvSpPr>
        <p:spPr>
          <a:xfrm>
            <a:off x="500034" y="642918"/>
            <a:ext cx="5638082" cy="523220"/>
          </a:xfrm>
          <a:prstGeom prst="rect">
            <a:avLst/>
          </a:prstGeom>
          <a:ln>
            <a:solidFill>
              <a:schemeClr val="bg1"/>
            </a:solidFill>
          </a:ln>
        </p:spPr>
        <p:txBody>
          <a:bodyPr wrap="none">
            <a:spAutoFit/>
          </a:bodyPr>
          <a:lstStyle/>
          <a:p>
            <a:pPr>
              <a:buFont typeface="Wingdings" pitchFamily="2" charset="2"/>
              <a:buChar char="§"/>
            </a:pPr>
            <a:r>
              <a:rPr lang="fr-FR" sz="2800" b="1" dirty="0" smtClean="0">
                <a:latin typeface="Times New Roman" pitchFamily="18" charset="0"/>
                <a:cs typeface="Times New Roman" pitchFamily="18" charset="0"/>
              </a:rPr>
              <a:t>Zone d’étude: </a:t>
            </a:r>
            <a:r>
              <a:rPr lang="fr-FR" sz="2800" b="1" dirty="0" err="1" smtClean="0">
                <a:latin typeface="Times New Roman" pitchFamily="18" charset="0"/>
                <a:cs typeface="Times New Roman" pitchFamily="18" charset="0"/>
              </a:rPr>
              <a:t>Iteimia</a:t>
            </a:r>
            <a:r>
              <a:rPr lang="fr-FR" sz="2800" b="1" dirty="0" smtClean="0">
                <a:latin typeface="Times New Roman" pitchFamily="18" charset="0"/>
                <a:cs typeface="Times New Roman" pitchFamily="18" charset="0"/>
              </a:rPr>
              <a:t>-Ain </a:t>
            </a:r>
            <a:r>
              <a:rPr lang="fr-FR" sz="2800" b="1" dirty="0" err="1" smtClean="0">
                <a:latin typeface="Times New Roman" pitchFamily="18" charset="0"/>
                <a:cs typeface="Times New Roman" pitchFamily="18" charset="0"/>
              </a:rPr>
              <a:t>snoussi</a:t>
            </a:r>
            <a:r>
              <a:rPr lang="fr-FR" sz="2800" b="1" dirty="0" smtClean="0">
                <a:latin typeface="Times New Roman" pitchFamily="18" charset="0"/>
                <a:cs typeface="Times New Roman" pitchFamily="18" charset="0"/>
              </a:rPr>
              <a:t> </a:t>
            </a:r>
          </a:p>
        </p:txBody>
      </p:sp>
      <p:pic>
        <p:nvPicPr>
          <p:cNvPr id="20" name="Picture 2"/>
          <p:cNvPicPr/>
          <p:nvPr/>
        </p:nvPicPr>
        <p:blipFill>
          <a:blip r:embed="rId5" cstate="print"/>
          <a:srcRect/>
          <a:stretch>
            <a:fillRect/>
          </a:stretch>
        </p:blipFill>
        <p:spPr bwMode="auto">
          <a:xfrm>
            <a:off x="-32" y="1214422"/>
            <a:ext cx="2439510" cy="4558338"/>
          </a:xfrm>
          <a:prstGeom prst="rect">
            <a:avLst/>
          </a:prstGeom>
          <a:noFill/>
          <a:ln w="9525">
            <a:noFill/>
            <a:miter lim="800000"/>
            <a:headEnd/>
            <a:tailEnd/>
          </a:ln>
        </p:spPr>
      </p:pic>
      <p:sp>
        <p:nvSpPr>
          <p:cNvPr id="23" name="Rectangle 22"/>
          <p:cNvSpPr/>
          <p:nvPr/>
        </p:nvSpPr>
        <p:spPr>
          <a:xfrm>
            <a:off x="2428892" y="4463015"/>
            <a:ext cx="6715108" cy="1323439"/>
          </a:xfrm>
          <a:prstGeom prst="rect">
            <a:avLst/>
          </a:prstGeom>
        </p:spPr>
        <p:txBody>
          <a:bodyPr wrap="square">
            <a:spAutoFit/>
          </a:bodyPr>
          <a:lstStyle/>
          <a:p>
            <a:pPr algn="ctr">
              <a:buFont typeface="Arial" pitchFamily="34" charset="0"/>
              <a:buChar char="•"/>
            </a:pPr>
            <a:r>
              <a:rPr lang="fr-FR" sz="2000" dirty="0" smtClean="0">
                <a:latin typeface="Times New Roman" pitchFamily="18" charset="0"/>
                <a:cs typeface="Times New Roman" pitchFamily="18" charset="0"/>
              </a:rPr>
              <a:t>85 ménages avec une moyenne de 4,5 personnes par ménage.</a:t>
            </a:r>
          </a:p>
          <a:p>
            <a:pPr algn="ctr">
              <a:buFont typeface="Arial" pitchFamily="34" charset="0"/>
              <a:buChar char="•"/>
            </a:pPr>
            <a:r>
              <a:rPr lang="fr-FR" sz="2000" dirty="0" smtClean="0">
                <a:latin typeface="Times New Roman" pitchFamily="18" charset="0"/>
                <a:cs typeface="Times New Roman" pitchFamily="18" charset="0"/>
              </a:rPr>
              <a:t>Principales sources de revenus : élevage, agriculture, activités liées à la forêt, ainsi que l'emploi occasionnel dans les travaux forestiers </a:t>
            </a:r>
            <a:endParaRPr lang="fr-FR" sz="2000" dirty="0">
              <a:latin typeface="Times New Roman" pitchFamily="18" charset="0"/>
              <a:cs typeface="Times New Roman" pitchFamily="18" charset="0"/>
            </a:endParaRPr>
          </a:p>
        </p:txBody>
      </p:sp>
      <p:sp>
        <p:nvSpPr>
          <p:cNvPr id="24" name="Oval Callout 23"/>
          <p:cNvSpPr/>
          <p:nvPr/>
        </p:nvSpPr>
        <p:spPr>
          <a:xfrm>
            <a:off x="4143372" y="1273564"/>
            <a:ext cx="3571900" cy="2584064"/>
          </a:xfrm>
          <a:prstGeom prst="wedgeEllipseCallout">
            <a:avLst>
              <a:gd name="adj1" fmla="val -141259"/>
              <a:gd name="adj2" fmla="val -30731"/>
            </a:avLst>
          </a:prstGeom>
          <a:no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0" y="5857892"/>
            <a:ext cx="9144000" cy="1000108"/>
          </a:xfrm>
          <a:prstGeom prst="rect">
            <a:avLst/>
          </a:prstGeom>
          <a:noFill/>
          <a:ln w="9525">
            <a:noFill/>
            <a:miter lim="800000"/>
            <a:headEnd/>
            <a:tailEnd/>
          </a:ln>
          <a:effectLst/>
        </p:spPr>
      </p:pic>
      <p:pic>
        <p:nvPicPr>
          <p:cNvPr id="5" name="Picture 2" descr="C:\Users\Marielm\Downloads\2016-05-17 11.54.47.jpg"/>
          <p:cNvPicPr>
            <a:picLocks noChangeAspect="1" noChangeArrowheads="1"/>
          </p:cNvPicPr>
          <p:nvPr/>
        </p:nvPicPr>
        <p:blipFill>
          <a:blip r:embed="rId3" cstate="print"/>
          <a:srcRect/>
          <a:stretch>
            <a:fillRect/>
          </a:stretch>
        </p:blipFill>
        <p:spPr bwMode="auto">
          <a:xfrm>
            <a:off x="6744000" y="0"/>
            <a:ext cx="2400000" cy="1071546"/>
          </a:xfrm>
          <a:prstGeom prst="rect">
            <a:avLst/>
          </a:prstGeom>
          <a:noFill/>
        </p:spPr>
      </p:pic>
      <p:cxnSp>
        <p:nvCxnSpPr>
          <p:cNvPr id="6" name="Straight Connector 5"/>
          <p:cNvCxnSpPr/>
          <p:nvPr/>
        </p:nvCxnSpPr>
        <p:spPr>
          <a:xfrm rot="10800000" flipV="1">
            <a:off x="0" y="1071547"/>
            <a:ext cx="9144000" cy="53932"/>
          </a:xfrm>
          <a:prstGeom prst="line">
            <a:avLst/>
          </a:prstGeom>
          <a:ln w="28575">
            <a:solidFill>
              <a:srgbClr val="627A32"/>
            </a:solidFill>
          </a:ln>
        </p:spPr>
        <p:style>
          <a:lnRef idx="1">
            <a:schemeClr val="accent3"/>
          </a:lnRef>
          <a:fillRef idx="0">
            <a:schemeClr val="accent3"/>
          </a:fillRef>
          <a:effectRef idx="0">
            <a:schemeClr val="accent3"/>
          </a:effectRef>
          <a:fontRef idx="minor">
            <a:schemeClr val="tx1"/>
          </a:fontRef>
        </p:style>
      </p:cxnSp>
      <p:sp>
        <p:nvSpPr>
          <p:cNvPr id="7" name="Rectangle 6"/>
          <p:cNvSpPr/>
          <p:nvPr/>
        </p:nvSpPr>
        <p:spPr>
          <a:xfrm>
            <a:off x="0" y="692696"/>
            <a:ext cx="5077031" cy="954107"/>
          </a:xfrm>
          <a:prstGeom prst="rect">
            <a:avLst/>
          </a:prstGeom>
          <a:ln>
            <a:solidFill>
              <a:schemeClr val="bg1"/>
            </a:solidFill>
          </a:ln>
        </p:spPr>
        <p:txBody>
          <a:bodyPr wrap="none">
            <a:spAutoFit/>
          </a:bodyPr>
          <a:lstStyle/>
          <a:p>
            <a:pPr>
              <a:buFont typeface="Wingdings" pitchFamily="2" charset="2"/>
              <a:buChar char="§"/>
            </a:pPr>
            <a:r>
              <a:rPr lang="fr-FR" sz="2800" b="1" dirty="0" smtClean="0">
                <a:latin typeface="Times New Roman" pitchFamily="18" charset="0"/>
                <a:cs typeface="Times New Roman" pitchFamily="18" charset="0"/>
              </a:rPr>
              <a:t>Résultat:  Revenu des ménages</a:t>
            </a:r>
          </a:p>
          <a:p>
            <a:pPr>
              <a:buFont typeface="Wingdings" pitchFamily="2" charset="2"/>
              <a:buChar char="§"/>
            </a:pPr>
            <a:endParaRPr lang="fr-FR" sz="2800" b="1" dirty="0" smtClean="0">
              <a:latin typeface="Times New Roman" pitchFamily="18" charset="0"/>
              <a:cs typeface="Times New Roman" pitchFamily="18" charset="0"/>
            </a:endParaRPr>
          </a:p>
        </p:txBody>
      </p:sp>
      <p:sp>
        <p:nvSpPr>
          <p:cNvPr id="8" name="Rectangle 7"/>
          <p:cNvSpPr/>
          <p:nvPr/>
        </p:nvSpPr>
        <p:spPr>
          <a:xfrm>
            <a:off x="0" y="2867452"/>
            <a:ext cx="9144000" cy="1569660"/>
          </a:xfrm>
          <a:prstGeom prst="rect">
            <a:avLst/>
          </a:prstGeom>
        </p:spPr>
        <p:txBody>
          <a:bodyPr wrap="square">
            <a:spAutoFit/>
          </a:bodyPr>
          <a:lstStyle/>
          <a:p>
            <a:pPr algn="just"/>
            <a:endParaRPr lang="fr-FR" sz="2400" dirty="0" smtClean="0">
              <a:latin typeface="Times New Roman" pitchFamily="18" charset="0"/>
              <a:ea typeface="Tahoma" pitchFamily="34" charset="0"/>
              <a:cs typeface="Times New Roman" pitchFamily="18" charset="0"/>
            </a:endParaRPr>
          </a:p>
          <a:p>
            <a:pPr algn="just"/>
            <a:endParaRPr lang="fr-FR" sz="2400" dirty="0" smtClean="0">
              <a:latin typeface="Times New Roman" pitchFamily="18" charset="0"/>
              <a:ea typeface="Tahoma" pitchFamily="34" charset="0"/>
              <a:cs typeface="Times New Roman" pitchFamily="18" charset="0"/>
            </a:endParaRPr>
          </a:p>
          <a:p>
            <a:pPr algn="ctr"/>
            <a:r>
              <a:rPr lang="fr-FR" sz="2400" dirty="0" smtClean="0">
                <a:latin typeface="Times New Roman" pitchFamily="18" charset="0"/>
                <a:ea typeface="Tahoma" pitchFamily="34" charset="0"/>
                <a:cs typeface="Times New Roman" pitchFamily="18" charset="0"/>
                <a:sym typeface="Wingdings" pitchFamily="2" charset="2"/>
              </a:rPr>
              <a:t> </a:t>
            </a:r>
            <a:r>
              <a:rPr lang="fr-FR" sz="2400" dirty="0" smtClean="0">
                <a:latin typeface="Times New Roman" pitchFamily="18" charset="0"/>
                <a:ea typeface="Tahoma" pitchFamily="34" charset="0"/>
                <a:cs typeface="Times New Roman" pitchFamily="18" charset="0"/>
              </a:rPr>
              <a:t>50% de la population enquêtée est en dessous du seuil de pauvreté (moyenne nationale 530 $ par an et par habitant (INS, 2016)) </a:t>
            </a:r>
            <a:endParaRPr lang="fr-FR" sz="2400" dirty="0">
              <a:latin typeface="Times New Roman" pitchFamily="18" charset="0"/>
              <a:ea typeface="Tahoma" pitchFamily="34" charset="0"/>
              <a:cs typeface="Times New Roman" pitchFamily="18" charset="0"/>
            </a:endParaRPr>
          </a:p>
        </p:txBody>
      </p:sp>
      <p:graphicFrame>
        <p:nvGraphicFramePr>
          <p:cNvPr id="9" name="Tableau 8"/>
          <p:cNvGraphicFramePr>
            <a:graphicFrameLocks noGrp="1"/>
          </p:cNvGraphicFramePr>
          <p:nvPr/>
        </p:nvGraphicFramePr>
        <p:xfrm>
          <a:off x="251520" y="1988840"/>
          <a:ext cx="8748464" cy="1371600"/>
        </p:xfrm>
        <a:graphic>
          <a:graphicData uri="http://schemas.openxmlformats.org/drawingml/2006/table">
            <a:tbl>
              <a:tblPr firstRow="1" bandRow="1">
                <a:tableStyleId>{F5AB1C69-6EDB-4FF4-983F-18BD219EF322}</a:tableStyleId>
              </a:tblPr>
              <a:tblGrid>
                <a:gridCol w="2187116"/>
                <a:gridCol w="2187116"/>
                <a:gridCol w="2187116"/>
                <a:gridCol w="2187116"/>
              </a:tblGrid>
              <a:tr h="370840">
                <a:tc>
                  <a:txBody>
                    <a:bodyPr/>
                    <a:lstStyle/>
                    <a:p>
                      <a:pPr algn="ctr"/>
                      <a:endParaRPr lang="fr-FR" sz="2400" dirty="0">
                        <a:latin typeface="Times New Roman" pitchFamily="18" charset="0"/>
                        <a:cs typeface="Times New Roman" pitchFamily="18" charset="0"/>
                      </a:endParaRPr>
                    </a:p>
                  </a:txBody>
                  <a:tcPr anchor="ctr">
                    <a:noFill/>
                  </a:tcPr>
                </a:tc>
                <a:tc>
                  <a:txBody>
                    <a:bodyPr/>
                    <a:lstStyle/>
                    <a:p>
                      <a:pPr algn="ctr"/>
                      <a:r>
                        <a:rPr lang="fr-FR" sz="2400" dirty="0" smtClean="0"/>
                        <a:t>Min</a:t>
                      </a:r>
                      <a:endParaRPr lang="fr-FR" sz="2400" dirty="0">
                        <a:latin typeface="Times New Roman" pitchFamily="18" charset="0"/>
                        <a:cs typeface="Times New Roman" pitchFamily="18" charset="0"/>
                      </a:endParaRPr>
                    </a:p>
                  </a:txBody>
                  <a:tcPr anchor="ctr">
                    <a:solidFill>
                      <a:srgbClr val="627A32"/>
                    </a:solidFill>
                  </a:tcPr>
                </a:tc>
                <a:tc>
                  <a:txBody>
                    <a:bodyPr/>
                    <a:lstStyle/>
                    <a:p>
                      <a:pPr algn="ctr"/>
                      <a:r>
                        <a:rPr lang="fr-FR" sz="2400" dirty="0" smtClean="0"/>
                        <a:t>Max</a:t>
                      </a:r>
                      <a:endParaRPr lang="fr-FR" sz="2400" dirty="0">
                        <a:latin typeface="Times New Roman" pitchFamily="18" charset="0"/>
                        <a:cs typeface="Times New Roman" pitchFamily="18" charset="0"/>
                      </a:endParaRPr>
                    </a:p>
                  </a:txBody>
                  <a:tcPr anchor="ctr">
                    <a:solidFill>
                      <a:srgbClr val="627A32"/>
                    </a:solidFill>
                  </a:tcPr>
                </a:tc>
                <a:tc>
                  <a:txBody>
                    <a:bodyPr/>
                    <a:lstStyle/>
                    <a:p>
                      <a:pPr algn="ctr"/>
                      <a:r>
                        <a:rPr lang="fr-FR" sz="2400" dirty="0" smtClean="0"/>
                        <a:t>Moyenne</a:t>
                      </a:r>
                      <a:endParaRPr lang="fr-FR" sz="2400" dirty="0">
                        <a:latin typeface="Times New Roman" pitchFamily="18" charset="0"/>
                        <a:cs typeface="Times New Roman" pitchFamily="18" charset="0"/>
                      </a:endParaRPr>
                    </a:p>
                  </a:txBody>
                  <a:tcPr anchor="ctr">
                    <a:solidFill>
                      <a:srgbClr val="627A32"/>
                    </a:solidFill>
                  </a:tcPr>
                </a:tc>
              </a:tr>
              <a:tr h="370840">
                <a:tc>
                  <a:txBody>
                    <a:bodyPr/>
                    <a:lstStyle/>
                    <a:p>
                      <a:r>
                        <a:rPr lang="fr-FR" sz="2400" dirty="0" smtClean="0"/>
                        <a:t>Par ménage</a:t>
                      </a:r>
                      <a:endParaRPr lang="fr-FR" sz="2400" dirty="0">
                        <a:latin typeface="Times New Roman" pitchFamily="18" charset="0"/>
                        <a:cs typeface="Times New Roman" pitchFamily="18" charset="0"/>
                      </a:endParaRPr>
                    </a:p>
                  </a:txBody>
                  <a:tcPr anchor="ctr"/>
                </a:tc>
                <a:tc>
                  <a:txBody>
                    <a:bodyPr/>
                    <a:lstStyle/>
                    <a:p>
                      <a:pPr algn="r"/>
                      <a:r>
                        <a:rPr lang="fr-FR" sz="2400" dirty="0" smtClean="0"/>
                        <a:t>600$</a:t>
                      </a:r>
                      <a:endParaRPr lang="fr-FR" sz="2400" dirty="0">
                        <a:latin typeface="Times New Roman" pitchFamily="18" charset="0"/>
                        <a:cs typeface="Times New Roman" pitchFamily="18" charset="0"/>
                      </a:endParaRPr>
                    </a:p>
                  </a:txBody>
                  <a:tcPr anchor="b"/>
                </a:tc>
                <a:tc>
                  <a:txBody>
                    <a:bodyPr/>
                    <a:lstStyle/>
                    <a:p>
                      <a:pPr algn="r"/>
                      <a:r>
                        <a:rPr lang="fr-FR" sz="2400" dirty="0" smtClean="0"/>
                        <a:t>12261$</a:t>
                      </a:r>
                      <a:endParaRPr lang="fr-FR" sz="2400" dirty="0">
                        <a:latin typeface="Times New Roman" pitchFamily="18" charset="0"/>
                        <a:cs typeface="Times New Roman" pitchFamily="18" charset="0"/>
                      </a:endParaRPr>
                    </a:p>
                  </a:txBody>
                  <a:tcPr anchor="b"/>
                </a:tc>
                <a:tc>
                  <a:txBody>
                    <a:bodyPr/>
                    <a:lstStyle/>
                    <a:p>
                      <a:pPr algn="r"/>
                      <a:r>
                        <a:rPr lang="fr-FR" sz="2400" dirty="0" smtClean="0"/>
                        <a:t>3236$</a:t>
                      </a:r>
                      <a:endParaRPr lang="fr-FR" sz="2400" dirty="0">
                        <a:latin typeface="Times New Roman" pitchFamily="18" charset="0"/>
                        <a:cs typeface="Times New Roman" pitchFamily="18" charset="0"/>
                      </a:endParaRPr>
                    </a:p>
                  </a:txBody>
                  <a:tcPr anchor="b"/>
                </a:tc>
              </a:tr>
              <a:tr h="370840">
                <a:tc>
                  <a:txBody>
                    <a:bodyPr/>
                    <a:lstStyle/>
                    <a:p>
                      <a:r>
                        <a:rPr lang="fr-FR" sz="2400" dirty="0" smtClean="0"/>
                        <a:t>Par individu </a:t>
                      </a:r>
                      <a:endParaRPr lang="fr-FR" sz="2400" dirty="0">
                        <a:latin typeface="Times New Roman" pitchFamily="18" charset="0"/>
                        <a:cs typeface="Times New Roman" pitchFamily="18" charset="0"/>
                      </a:endParaRPr>
                    </a:p>
                  </a:txBody>
                  <a:tcPr anchor="ctr"/>
                </a:tc>
                <a:tc>
                  <a:txBody>
                    <a:bodyPr/>
                    <a:lstStyle/>
                    <a:p>
                      <a:pPr algn="r"/>
                      <a:r>
                        <a:rPr lang="fr-FR" sz="2400" dirty="0" smtClean="0"/>
                        <a:t>75$</a:t>
                      </a:r>
                      <a:endParaRPr lang="fr-FR" sz="2400" dirty="0">
                        <a:latin typeface="Times New Roman" pitchFamily="18" charset="0"/>
                        <a:cs typeface="Times New Roman" pitchFamily="18" charset="0"/>
                      </a:endParaRPr>
                    </a:p>
                  </a:txBody>
                  <a:tcPr anchor="b"/>
                </a:tc>
                <a:tc>
                  <a:txBody>
                    <a:bodyPr/>
                    <a:lstStyle/>
                    <a:p>
                      <a:pPr algn="r"/>
                      <a:r>
                        <a:rPr lang="fr-FR" sz="2400" dirty="0" smtClean="0"/>
                        <a:t>2452$</a:t>
                      </a:r>
                      <a:endParaRPr lang="fr-FR" sz="2400" dirty="0">
                        <a:latin typeface="Times New Roman" pitchFamily="18" charset="0"/>
                        <a:cs typeface="Times New Roman" pitchFamily="18" charset="0"/>
                      </a:endParaRPr>
                    </a:p>
                  </a:txBody>
                  <a:tcPr anchor="b"/>
                </a:tc>
                <a:tc>
                  <a:txBody>
                    <a:bodyPr/>
                    <a:lstStyle/>
                    <a:p>
                      <a:pPr algn="r"/>
                      <a:r>
                        <a:rPr lang="fr-FR" sz="2400" dirty="0" smtClean="0"/>
                        <a:t>797$</a:t>
                      </a:r>
                      <a:endParaRPr lang="fr-FR" sz="2400" dirty="0">
                        <a:latin typeface="Times New Roman" pitchFamily="18" charset="0"/>
                        <a:cs typeface="Times New Roman" pitchFamily="18" charset="0"/>
                      </a:endParaRPr>
                    </a:p>
                  </a:txBody>
                  <a:tcPr anchor="b"/>
                </a:tc>
              </a:tr>
            </a:tbl>
          </a:graphicData>
        </a:graphic>
      </p:graphicFrame>
      <p:sp>
        <p:nvSpPr>
          <p:cNvPr id="10" name="Rectangle 9"/>
          <p:cNvSpPr/>
          <p:nvPr/>
        </p:nvSpPr>
        <p:spPr>
          <a:xfrm>
            <a:off x="3923928" y="1556792"/>
            <a:ext cx="2714205" cy="400110"/>
          </a:xfrm>
          <a:prstGeom prst="rect">
            <a:avLst/>
          </a:prstGeom>
        </p:spPr>
        <p:txBody>
          <a:bodyPr wrap="none">
            <a:spAutoFit/>
          </a:bodyPr>
          <a:lstStyle/>
          <a:p>
            <a:r>
              <a:rPr lang="fr-FR" sz="2000" b="1" u="sng" dirty="0" smtClean="0">
                <a:latin typeface="Times New Roman" pitchFamily="18" charset="0"/>
                <a:cs typeface="Times New Roman" pitchFamily="18" charset="0"/>
              </a:rPr>
              <a:t>Revenu annuel en 2015</a:t>
            </a:r>
            <a:endParaRPr lang="fr-FR" sz="2000" u="sng"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2" cstate="print"/>
          <a:srcRect/>
          <a:stretch>
            <a:fillRect/>
          </a:stretch>
        </p:blipFill>
        <p:spPr bwMode="auto">
          <a:xfrm>
            <a:off x="0" y="5857892"/>
            <a:ext cx="9144000" cy="1000108"/>
          </a:xfrm>
          <a:prstGeom prst="rect">
            <a:avLst/>
          </a:prstGeom>
          <a:noFill/>
          <a:ln w="9525">
            <a:noFill/>
            <a:miter lim="800000"/>
            <a:headEnd/>
            <a:tailEnd/>
          </a:ln>
          <a:effectLst/>
        </p:spPr>
      </p:pic>
      <p:pic>
        <p:nvPicPr>
          <p:cNvPr id="11" name="Picture 2" descr="C:\Users\Marielm\Downloads\2016-05-17 11.54.47.jpg"/>
          <p:cNvPicPr>
            <a:picLocks noChangeAspect="1" noChangeArrowheads="1"/>
          </p:cNvPicPr>
          <p:nvPr/>
        </p:nvPicPr>
        <p:blipFill>
          <a:blip r:embed="rId3" cstate="print"/>
          <a:srcRect/>
          <a:stretch>
            <a:fillRect/>
          </a:stretch>
        </p:blipFill>
        <p:spPr bwMode="auto">
          <a:xfrm>
            <a:off x="6744000" y="0"/>
            <a:ext cx="2400000" cy="1071546"/>
          </a:xfrm>
          <a:prstGeom prst="rect">
            <a:avLst/>
          </a:prstGeom>
          <a:noFill/>
        </p:spPr>
      </p:pic>
      <p:cxnSp>
        <p:nvCxnSpPr>
          <p:cNvPr id="12" name="Straight Connector 5"/>
          <p:cNvCxnSpPr/>
          <p:nvPr/>
        </p:nvCxnSpPr>
        <p:spPr>
          <a:xfrm rot="10800000" flipV="1">
            <a:off x="0" y="1071547"/>
            <a:ext cx="9144000" cy="53932"/>
          </a:xfrm>
          <a:prstGeom prst="line">
            <a:avLst/>
          </a:prstGeom>
          <a:ln w="28575">
            <a:solidFill>
              <a:srgbClr val="627A32"/>
            </a:solidFill>
          </a:ln>
        </p:spPr>
        <p:style>
          <a:lnRef idx="1">
            <a:schemeClr val="accent3"/>
          </a:lnRef>
          <a:fillRef idx="0">
            <a:schemeClr val="accent3"/>
          </a:fillRef>
          <a:effectRef idx="0">
            <a:schemeClr val="accent3"/>
          </a:effectRef>
          <a:fontRef idx="minor">
            <a:schemeClr val="tx1"/>
          </a:fontRef>
        </p:style>
      </p:cxnSp>
      <p:sp>
        <p:nvSpPr>
          <p:cNvPr id="13" name="Rectangle 12"/>
          <p:cNvSpPr/>
          <p:nvPr/>
        </p:nvSpPr>
        <p:spPr>
          <a:xfrm>
            <a:off x="500034" y="642918"/>
            <a:ext cx="5512984" cy="523220"/>
          </a:xfrm>
          <a:prstGeom prst="rect">
            <a:avLst/>
          </a:prstGeom>
          <a:ln>
            <a:solidFill>
              <a:schemeClr val="bg1"/>
            </a:solidFill>
          </a:ln>
        </p:spPr>
        <p:txBody>
          <a:bodyPr wrap="none">
            <a:spAutoFit/>
          </a:bodyPr>
          <a:lstStyle/>
          <a:p>
            <a:pPr>
              <a:buFont typeface="Wingdings" pitchFamily="2" charset="2"/>
              <a:buChar char="§"/>
            </a:pPr>
            <a:r>
              <a:rPr lang="fr-FR" sz="2800" b="1" dirty="0" smtClean="0">
                <a:latin typeface="Times New Roman" pitchFamily="18" charset="0"/>
                <a:cs typeface="Times New Roman" pitchFamily="18" charset="0"/>
              </a:rPr>
              <a:t>Résultat:  Composition du revenu</a:t>
            </a:r>
          </a:p>
        </p:txBody>
      </p:sp>
      <p:sp>
        <p:nvSpPr>
          <p:cNvPr id="14" name="Rectangle 13"/>
          <p:cNvSpPr/>
          <p:nvPr/>
        </p:nvSpPr>
        <p:spPr>
          <a:xfrm>
            <a:off x="108496" y="2132856"/>
            <a:ext cx="3671416" cy="2808312"/>
          </a:xfrm>
          <a:prstGeom prst="rect">
            <a:avLst/>
          </a:prstGeom>
          <a:noFill/>
          <a:ln>
            <a:solidFill>
              <a:srgbClr val="627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r>
              <a:rPr lang="fr-FR" sz="2000" dirty="0" smtClean="0">
                <a:solidFill>
                  <a:schemeClr val="tx1"/>
                </a:solidFill>
                <a:latin typeface="Times New Roman" pitchFamily="18" charset="0"/>
                <a:cs typeface="Times New Roman" pitchFamily="18" charset="0"/>
              </a:rPr>
              <a:t>Activité non rentable</a:t>
            </a:r>
          </a:p>
          <a:p>
            <a:pPr algn="ctr">
              <a:buFont typeface="Arial" pitchFamily="34" charset="0"/>
              <a:buChar char="•"/>
            </a:pPr>
            <a:r>
              <a:rPr lang="fr-FR" sz="2000" dirty="0" smtClean="0">
                <a:solidFill>
                  <a:schemeClr val="tx1"/>
                </a:solidFill>
                <a:latin typeface="Times New Roman" pitchFamily="18" charset="0"/>
                <a:cs typeface="Times New Roman" pitchFamily="18" charset="0"/>
              </a:rPr>
              <a:t>Pratiquée par 68% de la population pour l'autoconsommation et l'alimentation animale, ce qui explique aussi le choix des cultures</a:t>
            </a:r>
          </a:p>
          <a:p>
            <a:pPr algn="ctr">
              <a:buFont typeface="Arial" pitchFamily="34" charset="0"/>
              <a:buChar char="•"/>
            </a:pPr>
            <a:r>
              <a:rPr lang="fr-FR" sz="2000" dirty="0" smtClean="0">
                <a:solidFill>
                  <a:schemeClr val="tx1"/>
                </a:solidFill>
                <a:latin typeface="Times New Roman" pitchFamily="18" charset="0"/>
                <a:cs typeface="Times New Roman" pitchFamily="18" charset="0"/>
              </a:rPr>
              <a:t>La superficie agricole moyenne est de 2,5 ha par ménage</a:t>
            </a:r>
            <a:endParaRPr lang="fr-FR" sz="2000" b="1" dirty="0">
              <a:solidFill>
                <a:srgbClr val="FF0000"/>
              </a:solidFill>
              <a:latin typeface="Times New Roman" pitchFamily="18" charset="0"/>
              <a:cs typeface="Times New Roman" pitchFamily="18" charset="0"/>
            </a:endParaRPr>
          </a:p>
        </p:txBody>
      </p:sp>
      <p:sp>
        <p:nvSpPr>
          <p:cNvPr id="16" name="ZoneTexte 15"/>
          <p:cNvSpPr txBox="1"/>
          <p:nvPr/>
        </p:nvSpPr>
        <p:spPr>
          <a:xfrm>
            <a:off x="595874" y="1772816"/>
            <a:ext cx="2823998" cy="430887"/>
          </a:xfrm>
          <a:prstGeom prst="rect">
            <a:avLst/>
          </a:prstGeom>
          <a:noFill/>
        </p:spPr>
        <p:txBody>
          <a:bodyPr wrap="square" rtlCol="0">
            <a:spAutoFit/>
          </a:bodyPr>
          <a:lstStyle/>
          <a:p>
            <a:r>
              <a:rPr lang="fr-FR" sz="2200" b="1" dirty="0" smtClean="0">
                <a:latin typeface="Times New Roman" pitchFamily="18" charset="0"/>
                <a:cs typeface="Times New Roman" pitchFamily="18" charset="0"/>
              </a:rPr>
              <a:t>Production Agricole</a:t>
            </a:r>
            <a:endParaRPr lang="fr-FR" sz="2200" b="1" dirty="0" smtClean="0">
              <a:solidFill>
                <a:srgbClr val="FF0000"/>
              </a:solidFill>
              <a:latin typeface="Times New Roman" pitchFamily="18" charset="0"/>
              <a:cs typeface="Times New Roman" pitchFamily="18" charset="0"/>
            </a:endParaRPr>
          </a:p>
        </p:txBody>
      </p:sp>
      <p:sp>
        <p:nvSpPr>
          <p:cNvPr id="17" name="ZoneTexte 16"/>
          <p:cNvSpPr txBox="1"/>
          <p:nvPr/>
        </p:nvSpPr>
        <p:spPr>
          <a:xfrm>
            <a:off x="3851920" y="2492896"/>
            <a:ext cx="3110146" cy="769441"/>
          </a:xfrm>
          <a:prstGeom prst="rect">
            <a:avLst/>
          </a:prstGeom>
          <a:noFill/>
        </p:spPr>
        <p:txBody>
          <a:bodyPr wrap="square" rtlCol="0">
            <a:spAutoFit/>
          </a:bodyPr>
          <a:lstStyle/>
          <a:p>
            <a:pPr algn="ctr"/>
            <a:r>
              <a:rPr lang="fr-FR" sz="2200" b="1" dirty="0" smtClean="0">
                <a:latin typeface="Times New Roman" pitchFamily="18" charset="0"/>
                <a:cs typeface="Times New Roman" pitchFamily="18" charset="0"/>
              </a:rPr>
              <a:t>Soutien gouvernemental</a:t>
            </a:r>
            <a:br>
              <a:rPr lang="fr-FR" sz="2200" b="1" dirty="0" smtClean="0">
                <a:latin typeface="Times New Roman" pitchFamily="18" charset="0"/>
                <a:cs typeface="Times New Roman" pitchFamily="18" charset="0"/>
              </a:rPr>
            </a:br>
            <a:r>
              <a:rPr lang="fr-FR" sz="2200" b="1" dirty="0" smtClean="0">
                <a:solidFill>
                  <a:srgbClr val="FF0000"/>
                </a:solidFill>
                <a:latin typeface="Times New Roman" pitchFamily="18" charset="0"/>
                <a:cs typeface="Times New Roman" pitchFamily="18" charset="0"/>
              </a:rPr>
              <a:t>11%</a:t>
            </a:r>
          </a:p>
        </p:txBody>
      </p:sp>
      <p:sp>
        <p:nvSpPr>
          <p:cNvPr id="18" name="ZoneTexte 17"/>
          <p:cNvSpPr txBox="1"/>
          <p:nvPr/>
        </p:nvSpPr>
        <p:spPr>
          <a:xfrm>
            <a:off x="4947218" y="3284984"/>
            <a:ext cx="1628716" cy="430887"/>
          </a:xfrm>
          <a:prstGeom prst="rect">
            <a:avLst/>
          </a:prstGeom>
          <a:noFill/>
        </p:spPr>
        <p:txBody>
          <a:bodyPr wrap="none" rtlCol="0">
            <a:spAutoFit/>
          </a:bodyPr>
          <a:lstStyle/>
          <a:p>
            <a:r>
              <a:rPr lang="fr-FR" sz="2200" b="1" dirty="0" smtClean="0">
                <a:latin typeface="Times New Roman" pitchFamily="18" charset="0"/>
                <a:cs typeface="Times New Roman" pitchFamily="18" charset="0"/>
              </a:rPr>
              <a:t>Autres </a:t>
            </a:r>
            <a:r>
              <a:rPr lang="fr-FR" sz="2200" b="1" dirty="0" smtClean="0">
                <a:solidFill>
                  <a:srgbClr val="FF0000"/>
                </a:solidFill>
                <a:latin typeface="Times New Roman" pitchFamily="18" charset="0"/>
                <a:cs typeface="Times New Roman" pitchFamily="18" charset="0"/>
              </a:rPr>
              <a:t>10%</a:t>
            </a:r>
          </a:p>
        </p:txBody>
      </p:sp>
      <p:sp>
        <p:nvSpPr>
          <p:cNvPr id="19" name="Rectangle 18"/>
          <p:cNvSpPr/>
          <p:nvPr/>
        </p:nvSpPr>
        <p:spPr>
          <a:xfrm>
            <a:off x="3996928" y="3645024"/>
            <a:ext cx="2879328" cy="576064"/>
          </a:xfrm>
          <a:prstGeom prst="rect">
            <a:avLst/>
          </a:prstGeom>
          <a:noFill/>
          <a:ln>
            <a:solidFill>
              <a:srgbClr val="627A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r>
              <a:rPr lang="fr-FR" sz="2000" dirty="0" smtClean="0">
                <a:solidFill>
                  <a:schemeClr val="tx1"/>
                </a:solidFill>
                <a:latin typeface="Times New Roman" pitchFamily="18" charset="0"/>
                <a:cs typeface="Times New Roman" pitchFamily="18" charset="0"/>
              </a:rPr>
              <a:t>Emploi permanent à l’extérieur  la forêt </a:t>
            </a:r>
            <a:endParaRPr lang="fr-FR" sz="2000" b="1" dirty="0">
              <a:solidFill>
                <a:srgbClr val="FF0000"/>
              </a:solidFill>
              <a:latin typeface="Times New Roman" pitchFamily="18" charset="0"/>
              <a:cs typeface="Times New Roman" pitchFamily="18" charset="0"/>
            </a:endParaRPr>
          </a:p>
        </p:txBody>
      </p:sp>
      <p:sp>
        <p:nvSpPr>
          <p:cNvPr id="22" name="Accolade fermante 21"/>
          <p:cNvSpPr/>
          <p:nvPr/>
        </p:nvSpPr>
        <p:spPr>
          <a:xfrm>
            <a:off x="6444208" y="1772816"/>
            <a:ext cx="1008112" cy="3528392"/>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3" name="ZoneTexte 22"/>
          <p:cNvSpPr txBox="1"/>
          <p:nvPr/>
        </p:nvSpPr>
        <p:spPr>
          <a:xfrm>
            <a:off x="6948264" y="2852936"/>
            <a:ext cx="2195736" cy="1446550"/>
          </a:xfrm>
          <a:prstGeom prst="rect">
            <a:avLst/>
          </a:prstGeom>
          <a:noFill/>
        </p:spPr>
        <p:txBody>
          <a:bodyPr wrap="square" rtlCol="0">
            <a:spAutoFit/>
          </a:bodyPr>
          <a:lstStyle/>
          <a:p>
            <a:pPr algn="ctr"/>
            <a:r>
              <a:rPr lang="fr-FR" sz="2200" b="1" dirty="0" smtClean="0">
                <a:solidFill>
                  <a:srgbClr val="FF0000"/>
                </a:solidFill>
                <a:latin typeface="Times New Roman" pitchFamily="18" charset="0"/>
                <a:cs typeface="Times New Roman" pitchFamily="18" charset="0"/>
              </a:rPr>
              <a:t>Sources de revenus indépendantes </a:t>
            </a:r>
          </a:p>
          <a:p>
            <a:pPr algn="ctr"/>
            <a:r>
              <a:rPr lang="fr-FR" sz="2200" b="1" dirty="0" smtClean="0">
                <a:solidFill>
                  <a:srgbClr val="FF0000"/>
                </a:solidFill>
                <a:latin typeface="Times New Roman" pitchFamily="18" charset="0"/>
                <a:cs typeface="Times New Roman" pitchFamily="18" charset="0"/>
              </a:rPr>
              <a:t>de la forêt</a:t>
            </a:r>
            <a:endParaRPr lang="fr-FR" sz="22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3181</TotalTime>
  <Words>882</Words>
  <Application>Microsoft Office PowerPoint</Application>
  <PresentationFormat>Affichage à l'écran (4:3)</PresentationFormat>
  <Paragraphs>167</Paragraphs>
  <Slides>16</Slides>
  <Notes>1</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Office Theme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Mariem</dc:creator>
  <cp:lastModifiedBy>Julie Dorioz</cp:lastModifiedBy>
  <cp:revision>103</cp:revision>
  <dcterms:created xsi:type="dcterms:W3CDTF">2017-01-04T07:47:35Z</dcterms:created>
  <dcterms:modified xsi:type="dcterms:W3CDTF">2017-01-09T09:44:45Z</dcterms:modified>
</cp:coreProperties>
</file>