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299" r:id="rId3"/>
    <p:sldId id="298" r:id="rId4"/>
    <p:sldId id="313" r:id="rId5"/>
    <p:sldId id="310" r:id="rId6"/>
    <p:sldId id="301" r:id="rId7"/>
    <p:sldId id="312" r:id="rId8"/>
    <p:sldId id="314" r:id="rId9"/>
    <p:sldId id="315" r:id="rId10"/>
    <p:sldId id="308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A75"/>
    <a:srgbClr val="B80047"/>
    <a:srgbClr val="A9CB72"/>
    <a:srgbClr val="736357"/>
    <a:srgbClr val="5F7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82" autoAdjust="0"/>
    <p:restoredTop sz="94660"/>
  </p:normalViewPr>
  <p:slideViewPr>
    <p:cSldViewPr>
      <p:cViewPr varScale="1">
        <p:scale>
          <a:sx n="90" d="100"/>
          <a:sy n="90" d="100"/>
        </p:scale>
        <p:origin x="168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AA8AE-00E5-4DA9-A3D4-15BEDEF5117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AE4621A7-A680-4010-A21D-A24F48132A28}">
      <dgm:prSet/>
      <dgm:spPr/>
      <dgm:t>
        <a:bodyPr/>
        <a:lstStyle/>
        <a:p>
          <a:pPr rtl="0"/>
          <a:r>
            <a:rPr lang="fr-FR" b="1" dirty="0" smtClean="0"/>
            <a:t>VALORISATION de la MULTIFONCTIONNALITE des forêts</a:t>
          </a:r>
          <a:endParaRPr lang="en-GB" dirty="0"/>
        </a:p>
      </dgm:t>
    </dgm:pt>
    <dgm:pt modelId="{1EEAA3D1-E6B8-4283-9CC8-FCE0980CCC49}" type="parTrans" cxnId="{43EFEEEC-D7FC-436D-9622-729EE8BC6B78}">
      <dgm:prSet/>
      <dgm:spPr/>
      <dgm:t>
        <a:bodyPr/>
        <a:lstStyle/>
        <a:p>
          <a:endParaRPr lang="en-GB"/>
        </a:p>
      </dgm:t>
    </dgm:pt>
    <dgm:pt modelId="{CAE51AFD-8AD8-4387-B3FA-4D20CD4AF805}" type="sibTrans" cxnId="{43EFEEEC-D7FC-436D-9622-729EE8BC6B78}">
      <dgm:prSet/>
      <dgm:spPr/>
      <dgm:t>
        <a:bodyPr/>
        <a:lstStyle/>
        <a:p>
          <a:endParaRPr lang="en-GB"/>
        </a:p>
      </dgm:t>
    </dgm:pt>
    <dgm:pt modelId="{7AEAE689-2A40-4E87-B4D2-A36580C30972}" type="pres">
      <dgm:prSet presAssocID="{5B8AA8AE-00E5-4DA9-A3D4-15BEDEF511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B48104-AFD5-4CD9-9E93-819799F897AA}" type="pres">
      <dgm:prSet presAssocID="{5B8AA8AE-00E5-4DA9-A3D4-15BEDEF51174}" presName="arrow" presStyleLbl="bgShp" presStyleIdx="0" presStyleCnt="1" custLinFactNeighborX="17" custLinFactNeighborY="-90476"/>
      <dgm:spPr/>
    </dgm:pt>
    <dgm:pt modelId="{14EE16B3-95A6-4DAA-93D4-9EED00453AC8}" type="pres">
      <dgm:prSet presAssocID="{5B8AA8AE-00E5-4DA9-A3D4-15BEDEF51174}" presName="linearProcess" presStyleCnt="0"/>
      <dgm:spPr/>
    </dgm:pt>
    <dgm:pt modelId="{6718A53A-A3FC-4E88-9C6A-500D7AC58CD4}" type="pres">
      <dgm:prSet presAssocID="{AE4621A7-A680-4010-A21D-A24F48132A28}" presName="textNode" presStyleLbl="node1" presStyleIdx="0" presStyleCnt="1" custLinFactNeighborX="-6428" custLinFactNeighborY="10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EFEEEC-D7FC-436D-9622-729EE8BC6B78}" srcId="{5B8AA8AE-00E5-4DA9-A3D4-15BEDEF51174}" destId="{AE4621A7-A680-4010-A21D-A24F48132A28}" srcOrd="0" destOrd="0" parTransId="{1EEAA3D1-E6B8-4283-9CC8-FCE0980CCC49}" sibTransId="{CAE51AFD-8AD8-4387-B3FA-4D20CD4AF805}"/>
    <dgm:cxn modelId="{E9208605-34EB-4C03-8FAD-05472BA05497}" type="presOf" srcId="{AE4621A7-A680-4010-A21D-A24F48132A28}" destId="{6718A53A-A3FC-4E88-9C6A-500D7AC58CD4}" srcOrd="0" destOrd="0" presId="urn:microsoft.com/office/officeart/2005/8/layout/hProcess9"/>
    <dgm:cxn modelId="{801B9D0F-9356-49A2-BB99-833F0876A66E}" type="presOf" srcId="{5B8AA8AE-00E5-4DA9-A3D4-15BEDEF51174}" destId="{7AEAE689-2A40-4E87-B4D2-A36580C30972}" srcOrd="0" destOrd="0" presId="urn:microsoft.com/office/officeart/2005/8/layout/hProcess9"/>
    <dgm:cxn modelId="{4F8A0ADB-DC5E-42BE-8EE2-FDD9352AB14E}" type="presParOf" srcId="{7AEAE689-2A40-4E87-B4D2-A36580C30972}" destId="{E8B48104-AFD5-4CD9-9E93-819799F897AA}" srcOrd="0" destOrd="0" presId="urn:microsoft.com/office/officeart/2005/8/layout/hProcess9"/>
    <dgm:cxn modelId="{AA51CBBE-0B81-490D-B4B3-99546581F2CF}" type="presParOf" srcId="{7AEAE689-2A40-4E87-B4D2-A36580C30972}" destId="{14EE16B3-95A6-4DAA-93D4-9EED00453AC8}" srcOrd="1" destOrd="0" presId="urn:microsoft.com/office/officeart/2005/8/layout/hProcess9"/>
    <dgm:cxn modelId="{95825E6B-D130-47F5-B12D-016CA5E81D70}" type="presParOf" srcId="{14EE16B3-95A6-4DAA-93D4-9EED00453AC8}" destId="{6718A53A-A3FC-4E88-9C6A-500D7AC58C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AA8AE-00E5-4DA9-A3D4-15BEDEF511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E4621A7-A680-4010-A21D-A24F48132A28}">
      <dgm:prSet custT="1"/>
      <dgm:spPr/>
      <dgm:t>
        <a:bodyPr/>
        <a:lstStyle/>
        <a:p>
          <a:pPr rtl="0"/>
          <a:r>
            <a:rPr lang="fr-FR" sz="1800" b="1" dirty="0" smtClean="0"/>
            <a:t>PARTENARIATS de projets</a:t>
          </a:r>
        </a:p>
        <a:p>
          <a:pPr rtl="0"/>
          <a:r>
            <a:rPr lang="fr-FR" sz="1800" b="1" dirty="0" smtClean="0"/>
            <a:t>multi-acteurs</a:t>
          </a:r>
          <a:endParaRPr lang="en-GB" sz="1800" dirty="0"/>
        </a:p>
      </dgm:t>
    </dgm:pt>
    <dgm:pt modelId="{1EEAA3D1-E6B8-4283-9CC8-FCE0980CCC49}" type="parTrans" cxnId="{43EFEEEC-D7FC-436D-9622-729EE8BC6B78}">
      <dgm:prSet/>
      <dgm:spPr/>
      <dgm:t>
        <a:bodyPr/>
        <a:lstStyle/>
        <a:p>
          <a:endParaRPr lang="en-GB"/>
        </a:p>
      </dgm:t>
    </dgm:pt>
    <dgm:pt modelId="{CAE51AFD-8AD8-4387-B3FA-4D20CD4AF805}" type="sibTrans" cxnId="{43EFEEEC-D7FC-436D-9622-729EE8BC6B78}">
      <dgm:prSet/>
      <dgm:spPr/>
      <dgm:t>
        <a:bodyPr/>
        <a:lstStyle/>
        <a:p>
          <a:endParaRPr lang="en-GB"/>
        </a:p>
      </dgm:t>
    </dgm:pt>
    <dgm:pt modelId="{7AEAE689-2A40-4E87-B4D2-A36580C30972}" type="pres">
      <dgm:prSet presAssocID="{5B8AA8AE-00E5-4DA9-A3D4-15BEDEF511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B48104-AFD5-4CD9-9E93-819799F897AA}" type="pres">
      <dgm:prSet presAssocID="{5B8AA8AE-00E5-4DA9-A3D4-15BEDEF51174}" presName="arrow" presStyleLbl="bgShp" presStyleIdx="0" presStyleCnt="1" custLinFactNeighborX="17" custLinFactNeighborY="-90476"/>
      <dgm:spPr/>
    </dgm:pt>
    <dgm:pt modelId="{14EE16B3-95A6-4DAA-93D4-9EED00453AC8}" type="pres">
      <dgm:prSet presAssocID="{5B8AA8AE-00E5-4DA9-A3D4-15BEDEF51174}" presName="linearProcess" presStyleCnt="0"/>
      <dgm:spPr/>
    </dgm:pt>
    <dgm:pt modelId="{6718A53A-A3FC-4E88-9C6A-500D7AC58CD4}" type="pres">
      <dgm:prSet presAssocID="{AE4621A7-A680-4010-A21D-A24F48132A28}" presName="textNode" presStyleLbl="node1" presStyleIdx="0" presStyleCnt="1" custLinFactNeighborX="-135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EFEEEC-D7FC-436D-9622-729EE8BC6B78}" srcId="{5B8AA8AE-00E5-4DA9-A3D4-15BEDEF51174}" destId="{AE4621A7-A680-4010-A21D-A24F48132A28}" srcOrd="0" destOrd="0" parTransId="{1EEAA3D1-E6B8-4283-9CC8-FCE0980CCC49}" sibTransId="{CAE51AFD-8AD8-4387-B3FA-4D20CD4AF805}"/>
    <dgm:cxn modelId="{64EA9EA2-169A-4BBF-9070-4EBB5F3A9624}" type="presOf" srcId="{5B8AA8AE-00E5-4DA9-A3D4-15BEDEF51174}" destId="{7AEAE689-2A40-4E87-B4D2-A36580C30972}" srcOrd="0" destOrd="0" presId="urn:microsoft.com/office/officeart/2005/8/layout/hProcess9"/>
    <dgm:cxn modelId="{6EF62CE3-DAF0-4697-B0F2-785AE87417A3}" type="presOf" srcId="{AE4621A7-A680-4010-A21D-A24F48132A28}" destId="{6718A53A-A3FC-4E88-9C6A-500D7AC58CD4}" srcOrd="0" destOrd="0" presId="urn:microsoft.com/office/officeart/2005/8/layout/hProcess9"/>
    <dgm:cxn modelId="{97A73942-BA02-4D00-AAC9-0B16168F2453}" type="presParOf" srcId="{7AEAE689-2A40-4E87-B4D2-A36580C30972}" destId="{E8B48104-AFD5-4CD9-9E93-819799F897AA}" srcOrd="0" destOrd="0" presId="urn:microsoft.com/office/officeart/2005/8/layout/hProcess9"/>
    <dgm:cxn modelId="{FCC9F27F-CCB8-48EA-AD09-D36B049C39BA}" type="presParOf" srcId="{7AEAE689-2A40-4E87-B4D2-A36580C30972}" destId="{14EE16B3-95A6-4DAA-93D4-9EED00453AC8}" srcOrd="1" destOrd="0" presId="urn:microsoft.com/office/officeart/2005/8/layout/hProcess9"/>
    <dgm:cxn modelId="{CEF735CB-BB1C-4537-A665-B57FC8097101}" type="presParOf" srcId="{14EE16B3-95A6-4DAA-93D4-9EED00453AC8}" destId="{6718A53A-A3FC-4E88-9C6A-500D7AC58C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AA8AE-00E5-4DA9-A3D4-15BEDEF511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E4621A7-A680-4010-A21D-A24F48132A28}">
      <dgm:prSet custT="1"/>
      <dgm:spPr/>
      <dgm:t>
        <a:bodyPr/>
        <a:lstStyle/>
        <a:p>
          <a:pPr rtl="0"/>
          <a:r>
            <a:rPr lang="fr-FR" sz="1800" b="1" dirty="0" smtClean="0"/>
            <a:t>GOUVERNANCE  intégrée </a:t>
          </a:r>
          <a:r>
            <a:rPr lang="fr-FR" sz="1800" b="1" u="sng" dirty="0" smtClean="0"/>
            <a:t>dans</a:t>
          </a:r>
          <a:r>
            <a:rPr lang="fr-FR" sz="1800" b="1" dirty="0" smtClean="0"/>
            <a:t> COMPETENCES RENFORCEES</a:t>
          </a:r>
        </a:p>
        <a:p>
          <a:pPr rtl="0"/>
          <a:r>
            <a:rPr lang="fr-FR" sz="1800" b="1" dirty="0" smtClean="0"/>
            <a:t>des collectivités</a:t>
          </a:r>
          <a:endParaRPr lang="en-GB" sz="1800" dirty="0"/>
        </a:p>
      </dgm:t>
    </dgm:pt>
    <dgm:pt modelId="{1EEAA3D1-E6B8-4283-9CC8-FCE0980CCC49}" type="parTrans" cxnId="{43EFEEEC-D7FC-436D-9622-729EE8BC6B78}">
      <dgm:prSet/>
      <dgm:spPr/>
      <dgm:t>
        <a:bodyPr/>
        <a:lstStyle/>
        <a:p>
          <a:endParaRPr lang="en-GB"/>
        </a:p>
      </dgm:t>
    </dgm:pt>
    <dgm:pt modelId="{CAE51AFD-8AD8-4387-B3FA-4D20CD4AF805}" type="sibTrans" cxnId="{43EFEEEC-D7FC-436D-9622-729EE8BC6B78}">
      <dgm:prSet/>
      <dgm:spPr/>
      <dgm:t>
        <a:bodyPr/>
        <a:lstStyle/>
        <a:p>
          <a:endParaRPr lang="en-GB"/>
        </a:p>
      </dgm:t>
    </dgm:pt>
    <dgm:pt modelId="{7AEAE689-2A40-4E87-B4D2-A36580C30972}" type="pres">
      <dgm:prSet presAssocID="{5B8AA8AE-00E5-4DA9-A3D4-15BEDEF511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B48104-AFD5-4CD9-9E93-819799F897AA}" type="pres">
      <dgm:prSet presAssocID="{5B8AA8AE-00E5-4DA9-A3D4-15BEDEF51174}" presName="arrow" presStyleLbl="bgShp" presStyleIdx="0" presStyleCnt="1" custScaleX="117647" custLinFactNeighborX="8906"/>
      <dgm:spPr/>
    </dgm:pt>
    <dgm:pt modelId="{14EE16B3-95A6-4DAA-93D4-9EED00453AC8}" type="pres">
      <dgm:prSet presAssocID="{5B8AA8AE-00E5-4DA9-A3D4-15BEDEF51174}" presName="linearProcess" presStyleCnt="0"/>
      <dgm:spPr/>
    </dgm:pt>
    <dgm:pt modelId="{6718A53A-A3FC-4E88-9C6A-500D7AC58CD4}" type="pres">
      <dgm:prSet presAssocID="{AE4621A7-A680-4010-A21D-A24F48132A28}" presName="textNode" presStyleLbl="node1" presStyleIdx="0" presStyleCnt="1" custScaleY="120968" custLinFactNeighborX="-14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7285E7-ABE4-441C-8A59-4500A9A7F57E}" type="presOf" srcId="{AE4621A7-A680-4010-A21D-A24F48132A28}" destId="{6718A53A-A3FC-4E88-9C6A-500D7AC58CD4}" srcOrd="0" destOrd="0" presId="urn:microsoft.com/office/officeart/2005/8/layout/hProcess9"/>
    <dgm:cxn modelId="{43EFEEEC-D7FC-436D-9622-729EE8BC6B78}" srcId="{5B8AA8AE-00E5-4DA9-A3D4-15BEDEF51174}" destId="{AE4621A7-A680-4010-A21D-A24F48132A28}" srcOrd="0" destOrd="0" parTransId="{1EEAA3D1-E6B8-4283-9CC8-FCE0980CCC49}" sibTransId="{CAE51AFD-8AD8-4387-B3FA-4D20CD4AF805}"/>
    <dgm:cxn modelId="{98344138-C25E-4284-BCD2-758240CE57D2}" type="presOf" srcId="{5B8AA8AE-00E5-4DA9-A3D4-15BEDEF51174}" destId="{7AEAE689-2A40-4E87-B4D2-A36580C30972}" srcOrd="0" destOrd="0" presId="urn:microsoft.com/office/officeart/2005/8/layout/hProcess9"/>
    <dgm:cxn modelId="{311F4518-0C41-4E14-A7F4-A4676162DC47}" type="presParOf" srcId="{7AEAE689-2A40-4E87-B4D2-A36580C30972}" destId="{E8B48104-AFD5-4CD9-9E93-819799F897AA}" srcOrd="0" destOrd="0" presId="urn:microsoft.com/office/officeart/2005/8/layout/hProcess9"/>
    <dgm:cxn modelId="{5382E21A-2BC7-47C7-A2D0-8769AB409F75}" type="presParOf" srcId="{7AEAE689-2A40-4E87-B4D2-A36580C30972}" destId="{14EE16B3-95A6-4DAA-93D4-9EED00453AC8}" srcOrd="1" destOrd="0" presId="urn:microsoft.com/office/officeart/2005/8/layout/hProcess9"/>
    <dgm:cxn modelId="{F42E3FAC-29F5-495D-A8B2-9BEF6A0F8EF7}" type="presParOf" srcId="{14EE16B3-95A6-4DAA-93D4-9EED00453AC8}" destId="{6718A53A-A3FC-4E88-9C6A-500D7AC58C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AA8AE-00E5-4DA9-A3D4-15BEDEF511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E4621A7-A680-4010-A21D-A24F48132A28}">
      <dgm:prSet custT="1"/>
      <dgm:spPr/>
      <dgm:t>
        <a:bodyPr/>
        <a:lstStyle/>
        <a:p>
          <a:pPr rtl="0"/>
          <a:r>
            <a:rPr lang="fr-FR" sz="1800" b="1" dirty="0" smtClean="0"/>
            <a:t> GOUVERNANCES</a:t>
          </a:r>
        </a:p>
        <a:p>
          <a:pPr rtl="0"/>
          <a:r>
            <a:rPr lang="fr-FR" sz="1800" b="1" dirty="0" smtClean="0"/>
            <a:t>INTER-TERRITORIALES</a:t>
          </a:r>
          <a:endParaRPr lang="en-GB" sz="1800" dirty="0"/>
        </a:p>
      </dgm:t>
    </dgm:pt>
    <dgm:pt modelId="{1EEAA3D1-E6B8-4283-9CC8-FCE0980CCC49}" type="parTrans" cxnId="{43EFEEEC-D7FC-436D-9622-729EE8BC6B78}">
      <dgm:prSet/>
      <dgm:spPr/>
      <dgm:t>
        <a:bodyPr/>
        <a:lstStyle/>
        <a:p>
          <a:endParaRPr lang="en-GB"/>
        </a:p>
      </dgm:t>
    </dgm:pt>
    <dgm:pt modelId="{CAE51AFD-8AD8-4387-B3FA-4D20CD4AF805}" type="sibTrans" cxnId="{43EFEEEC-D7FC-436D-9622-729EE8BC6B78}">
      <dgm:prSet/>
      <dgm:spPr/>
      <dgm:t>
        <a:bodyPr/>
        <a:lstStyle/>
        <a:p>
          <a:endParaRPr lang="en-GB"/>
        </a:p>
      </dgm:t>
    </dgm:pt>
    <dgm:pt modelId="{7AEAE689-2A40-4E87-B4D2-A36580C30972}" type="pres">
      <dgm:prSet presAssocID="{5B8AA8AE-00E5-4DA9-A3D4-15BEDEF511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B48104-AFD5-4CD9-9E93-819799F897AA}" type="pres">
      <dgm:prSet presAssocID="{5B8AA8AE-00E5-4DA9-A3D4-15BEDEF51174}" presName="arrow" presStyleLbl="bgShp" presStyleIdx="0" presStyleCnt="1" custScaleX="117647" custLinFactNeighborX="8906"/>
      <dgm:spPr/>
    </dgm:pt>
    <dgm:pt modelId="{14EE16B3-95A6-4DAA-93D4-9EED00453AC8}" type="pres">
      <dgm:prSet presAssocID="{5B8AA8AE-00E5-4DA9-A3D4-15BEDEF51174}" presName="linearProcess" presStyleCnt="0"/>
      <dgm:spPr/>
    </dgm:pt>
    <dgm:pt modelId="{6718A53A-A3FC-4E88-9C6A-500D7AC58CD4}" type="pres">
      <dgm:prSet presAssocID="{AE4621A7-A680-4010-A21D-A24F48132A28}" presName="textNode" presStyleLbl="node1" presStyleIdx="0" presStyleCnt="1" custScaleX="152162" custScaleY="100000" custLinFactNeighborX="-16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EFEEEC-D7FC-436D-9622-729EE8BC6B78}" srcId="{5B8AA8AE-00E5-4DA9-A3D4-15BEDEF51174}" destId="{AE4621A7-A680-4010-A21D-A24F48132A28}" srcOrd="0" destOrd="0" parTransId="{1EEAA3D1-E6B8-4283-9CC8-FCE0980CCC49}" sibTransId="{CAE51AFD-8AD8-4387-B3FA-4D20CD4AF805}"/>
    <dgm:cxn modelId="{255B011B-25E7-488B-B6C0-25518EDC57DE}" type="presOf" srcId="{AE4621A7-A680-4010-A21D-A24F48132A28}" destId="{6718A53A-A3FC-4E88-9C6A-500D7AC58CD4}" srcOrd="0" destOrd="0" presId="urn:microsoft.com/office/officeart/2005/8/layout/hProcess9"/>
    <dgm:cxn modelId="{E8E60FFE-B51C-4839-8B42-AF6E7F23FC8C}" type="presOf" srcId="{5B8AA8AE-00E5-4DA9-A3D4-15BEDEF51174}" destId="{7AEAE689-2A40-4E87-B4D2-A36580C30972}" srcOrd="0" destOrd="0" presId="urn:microsoft.com/office/officeart/2005/8/layout/hProcess9"/>
    <dgm:cxn modelId="{3A081463-212D-42D5-A031-8CA78F3FD011}" type="presParOf" srcId="{7AEAE689-2A40-4E87-B4D2-A36580C30972}" destId="{E8B48104-AFD5-4CD9-9E93-819799F897AA}" srcOrd="0" destOrd="0" presId="urn:microsoft.com/office/officeart/2005/8/layout/hProcess9"/>
    <dgm:cxn modelId="{F13E81C0-A1E3-4C7F-9F9D-E9753F7820DA}" type="presParOf" srcId="{7AEAE689-2A40-4E87-B4D2-A36580C30972}" destId="{14EE16B3-95A6-4DAA-93D4-9EED00453AC8}" srcOrd="1" destOrd="0" presId="urn:microsoft.com/office/officeart/2005/8/layout/hProcess9"/>
    <dgm:cxn modelId="{C7BF2777-5A3B-4F3E-A41D-0E4225E0F3D2}" type="presParOf" srcId="{14EE16B3-95A6-4DAA-93D4-9EED00453AC8}" destId="{6718A53A-A3FC-4E88-9C6A-500D7AC58C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8104-AFD5-4CD9-9E93-819799F897AA}">
      <dsp:nvSpPr>
        <dsp:cNvPr id="0" name=""/>
        <dsp:cNvSpPr/>
      </dsp:nvSpPr>
      <dsp:spPr>
        <a:xfrm>
          <a:off x="322693" y="0"/>
          <a:ext cx="3650158" cy="16561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A53A-A3FC-4E88-9C6A-500D7AC58CD4}">
      <dsp:nvSpPr>
        <dsp:cNvPr id="0" name=""/>
        <dsp:cNvSpPr/>
      </dsp:nvSpPr>
      <dsp:spPr>
        <a:xfrm>
          <a:off x="360049" y="504056"/>
          <a:ext cx="3167049" cy="662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VALORISATION de la MULTIFONCTIONNALITE des forêts</a:t>
          </a:r>
          <a:endParaRPr lang="en-GB" sz="1600" kern="1200" dirty="0"/>
        </a:p>
      </dsp:txBody>
      <dsp:txXfrm>
        <a:off x="392388" y="536395"/>
        <a:ext cx="3102371" cy="5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8104-AFD5-4CD9-9E93-819799F897AA}">
      <dsp:nvSpPr>
        <dsp:cNvPr id="0" name=""/>
        <dsp:cNvSpPr/>
      </dsp:nvSpPr>
      <dsp:spPr>
        <a:xfrm>
          <a:off x="330071" y="0"/>
          <a:ext cx="3733614" cy="17281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A53A-A3FC-4E88-9C6A-500D7AC58CD4}">
      <dsp:nvSpPr>
        <dsp:cNvPr id="0" name=""/>
        <dsp:cNvSpPr/>
      </dsp:nvSpPr>
      <dsp:spPr>
        <a:xfrm>
          <a:off x="504048" y="518457"/>
          <a:ext cx="2662945" cy="691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PARTENARIATS de projets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multi-acteurs</a:t>
          </a:r>
          <a:endParaRPr lang="en-GB" sz="1800" kern="1200" dirty="0"/>
        </a:p>
      </dsp:txBody>
      <dsp:txXfrm>
        <a:off x="537793" y="552202"/>
        <a:ext cx="2595455" cy="623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8104-AFD5-4CD9-9E93-819799F897AA}">
      <dsp:nvSpPr>
        <dsp:cNvPr id="0" name=""/>
        <dsp:cNvSpPr/>
      </dsp:nvSpPr>
      <dsp:spPr>
        <a:xfrm>
          <a:off x="2" y="0"/>
          <a:ext cx="4483241" cy="26642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A53A-A3FC-4E88-9C6A-500D7AC58CD4}">
      <dsp:nvSpPr>
        <dsp:cNvPr id="0" name=""/>
        <dsp:cNvSpPr/>
      </dsp:nvSpPr>
      <dsp:spPr>
        <a:xfrm>
          <a:off x="162758" y="687558"/>
          <a:ext cx="3208321" cy="1289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GOUVERNANCE  intégrée </a:t>
          </a:r>
          <a:r>
            <a:rPr lang="fr-FR" sz="1800" b="1" u="sng" kern="1200" dirty="0" smtClean="0"/>
            <a:t>dans</a:t>
          </a:r>
          <a:r>
            <a:rPr lang="fr-FR" sz="1800" b="1" kern="1200" dirty="0" smtClean="0"/>
            <a:t> COMPETENCES RENFORCEES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des collectivités</a:t>
          </a:r>
          <a:endParaRPr lang="en-GB" sz="1800" kern="1200" dirty="0"/>
        </a:p>
      </dsp:txBody>
      <dsp:txXfrm>
        <a:off x="225690" y="750490"/>
        <a:ext cx="3082457" cy="1163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8104-AFD5-4CD9-9E93-819799F897AA}">
      <dsp:nvSpPr>
        <dsp:cNvPr id="0" name=""/>
        <dsp:cNvSpPr/>
      </dsp:nvSpPr>
      <dsp:spPr>
        <a:xfrm>
          <a:off x="2" y="0"/>
          <a:ext cx="4123201" cy="288031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A53A-A3FC-4E88-9C6A-500D7AC58CD4}">
      <dsp:nvSpPr>
        <dsp:cNvPr id="0" name=""/>
        <dsp:cNvSpPr/>
      </dsp:nvSpPr>
      <dsp:spPr>
        <a:xfrm>
          <a:off x="244269" y="864095"/>
          <a:ext cx="2980126" cy="11521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 GOUVERNANCES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INTER-TERRITORIALES</a:t>
          </a:r>
          <a:endParaRPr lang="en-GB" sz="1800" kern="1200" dirty="0"/>
        </a:p>
      </dsp:txBody>
      <dsp:txXfrm>
        <a:off x="300511" y="920337"/>
        <a:ext cx="2867642" cy="103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77C5B-6F3D-4984-9D6D-822D5566598F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D15B-73AA-4DCD-BE2F-82ED97DFD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2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FFD6-9806-43A1-B986-99BE6B4AAD47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B158-E544-42D2-9F4D-C34ADAB50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6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71551"/>
            <a:ext cx="7772400" cy="110251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6769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4402832" cy="2738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smtClean="0"/>
              <a:t>Congrès national des Communes forestières – 16 et 17 juin 2016 - Troyes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23A2-AE71-48DC-A9F4-6503A5485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8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468000" y="-92547"/>
            <a:ext cx="10080000" cy="720000"/>
          </a:xfrm>
          <a:prstGeom prst="rect">
            <a:avLst/>
          </a:prstGeom>
          <a:solidFill>
            <a:srgbClr val="A9C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504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67694"/>
            <a:ext cx="8229600" cy="252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A9CB72"/>
                </a:solidFill>
              </a:defRPr>
            </a:lvl1pPr>
          </a:lstStyle>
          <a:p>
            <a:r>
              <a:rPr lang="fr-FR" dirty="0" smtClean="0"/>
              <a:t>Congrès national des Communes forestières – 16 et 17 juin 2016 - Troyes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278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8004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4767264"/>
            <a:ext cx="5864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23A2-AE71-48DC-A9F4-6503A5485CE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3852000" y="-164554"/>
            <a:ext cx="1440000" cy="1152128"/>
            <a:chOff x="3852000" y="-236562"/>
            <a:chExt cx="1440000" cy="1152128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52000" y="-236562"/>
              <a:ext cx="144000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79"/>
            <a:stretch/>
          </p:blipFill>
          <p:spPr>
            <a:xfrm>
              <a:off x="4122000" y="6537"/>
              <a:ext cx="900000" cy="817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5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800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B8004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A9CB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877A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chartes.communesforestier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chartes.communesforestier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563638"/>
            <a:ext cx="8738354" cy="144016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736357"/>
                </a:solidFill>
              </a:rPr>
              <a:t>La </a:t>
            </a:r>
            <a:r>
              <a:rPr lang="fr-FR" sz="3600" b="1" dirty="0">
                <a:solidFill>
                  <a:srgbClr val="736357"/>
                </a:solidFill>
              </a:rPr>
              <a:t>gouvernance territoriale :</a:t>
            </a:r>
            <a:br>
              <a:rPr lang="fr-FR" sz="3600" b="1" dirty="0">
                <a:solidFill>
                  <a:srgbClr val="736357"/>
                </a:solidFill>
              </a:rPr>
            </a:br>
            <a:r>
              <a:rPr lang="fr-FR" sz="3600" b="1" dirty="0">
                <a:solidFill>
                  <a:srgbClr val="736357"/>
                </a:solidFill>
              </a:rPr>
              <a:t>le choix </a:t>
            </a:r>
            <a:r>
              <a:rPr lang="fr-FR" sz="3600" b="1" dirty="0" smtClean="0">
                <a:solidFill>
                  <a:srgbClr val="736357"/>
                </a:solidFill>
              </a:rPr>
              <a:t>innovant</a:t>
            </a:r>
            <a:br>
              <a:rPr lang="fr-FR" sz="3600" b="1" dirty="0" smtClean="0">
                <a:solidFill>
                  <a:srgbClr val="736357"/>
                </a:solidFill>
              </a:rPr>
            </a:br>
            <a:r>
              <a:rPr lang="fr-FR" sz="3600" b="1" dirty="0" smtClean="0">
                <a:solidFill>
                  <a:srgbClr val="736357"/>
                </a:solidFill>
              </a:rPr>
              <a:t>des </a:t>
            </a:r>
            <a:r>
              <a:rPr lang="fr-FR" sz="3600" b="1" dirty="0">
                <a:solidFill>
                  <a:srgbClr val="736357"/>
                </a:solidFill>
              </a:rPr>
              <a:t>communes </a:t>
            </a:r>
            <a:r>
              <a:rPr lang="fr-FR" sz="3600" b="1" dirty="0" smtClean="0">
                <a:solidFill>
                  <a:srgbClr val="736357"/>
                </a:solidFill>
              </a:rPr>
              <a:t>forestières</a:t>
            </a:r>
            <a:endParaRPr lang="fr-FR" sz="3600" b="1" dirty="0">
              <a:solidFill>
                <a:srgbClr val="736357"/>
              </a:solidFill>
            </a:endParaRP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56301" y="3795886"/>
            <a:ext cx="6984776" cy="1152128"/>
          </a:xfrm>
        </p:spPr>
        <p:txBody>
          <a:bodyPr/>
          <a:lstStyle/>
          <a:p>
            <a:r>
              <a:rPr lang="fr-FR" sz="2000" dirty="0" smtClean="0"/>
              <a:t>Colloque RSEHS-ECOFOR</a:t>
            </a:r>
          </a:p>
          <a:p>
            <a:r>
              <a:rPr lang="fr-FR" sz="2000" dirty="0" smtClean="0"/>
              <a:t>Approches territorialisées des usages de la forêt, 12/01/2017</a:t>
            </a:r>
          </a:p>
          <a:p>
            <a:r>
              <a:rPr lang="fr-FR" sz="2000" dirty="0" smtClean="0"/>
              <a:t>Anne GALIBERT, mission politiques territoriales et européennes</a:t>
            </a:r>
          </a:p>
        </p:txBody>
      </p:sp>
    </p:spTree>
    <p:extLst>
      <p:ext uri="{BB962C8B-B14F-4D97-AF65-F5344CB8AC3E}">
        <p14:creationId xmlns:p14="http://schemas.microsoft.com/office/powerpoint/2010/main" val="41850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58" y="1419622"/>
            <a:ext cx="7615238" cy="28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01" y="1419622"/>
            <a:ext cx="4996323" cy="320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5606"/>
            <a:ext cx="3558128" cy="3271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560" y="413792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françaises</a:t>
            </a:r>
            <a:endParaRPr lang="de-DE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 M ha</a:t>
            </a:r>
            <a:endParaRPr lang="de-DE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</a:t>
            </a: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endParaRPr lang="de-DE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Mm</a:t>
            </a:r>
            <a:r>
              <a:rPr lang="de-DE" sz="1400" b="1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</a:t>
            </a: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récolté</a:t>
            </a:r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an</a:t>
            </a:r>
            <a:endParaRPr lang="de-DE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35496" y="843558"/>
            <a:ext cx="9073008" cy="57606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736357"/>
                </a:solidFill>
              </a:rPr>
              <a:t>Les Communes forestières</a:t>
            </a:r>
            <a:endParaRPr lang="fr-FR" sz="3200" b="1" dirty="0">
              <a:solidFill>
                <a:srgbClr val="73635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15356"/>
            <a:ext cx="3016462" cy="34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3650"/>
            <a:ext cx="4936764" cy="34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325"/>
            <a:ext cx="2617642" cy="1722192"/>
          </a:xfrm>
          <a:prstGeom prst="rect">
            <a:avLst/>
          </a:prstGeom>
        </p:spPr>
      </p:pic>
      <p:pic>
        <p:nvPicPr>
          <p:cNvPr id="10" name="Picture 3" descr="C:\Users\ALRIC\Desktop\Selection-Quebec\bois-energi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30" y="3147814"/>
            <a:ext cx="233920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9517"/>
            <a:ext cx="2556662" cy="16980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3" y="1399731"/>
            <a:ext cx="2330307" cy="174808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05" y="501022"/>
            <a:ext cx="1603598" cy="91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34" y="4069346"/>
            <a:ext cx="1550670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7616"/>
            <a:ext cx="4968552" cy="372641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496" y="771550"/>
            <a:ext cx="90730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00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736357"/>
                </a:solidFill>
              </a:rPr>
              <a:t>La gouvernance </a:t>
            </a:r>
            <a:r>
              <a:rPr lang="fr-FR" sz="3200" b="1" dirty="0">
                <a:solidFill>
                  <a:srgbClr val="736357"/>
                </a:solidFill>
              </a:rPr>
              <a:t>forestière </a:t>
            </a:r>
            <a:r>
              <a:rPr lang="fr-FR" sz="3200" b="1" dirty="0" smtClean="0">
                <a:solidFill>
                  <a:srgbClr val="736357"/>
                </a:solidFill>
              </a:rPr>
              <a:t>territoriale ?</a:t>
            </a:r>
            <a:endParaRPr lang="fr-FR" sz="3200" b="1" dirty="0">
              <a:solidFill>
                <a:srgbClr val="73635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9621" y="1707654"/>
            <a:ext cx="3316275" cy="3075807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C00000"/>
                </a:solidFill>
              </a:rPr>
              <a:t>Espace de rencontre, dialogue, concertation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 acteurs forestiers, population, usagers…</a:t>
            </a:r>
            <a:b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b="1" dirty="0" smtClean="0">
                <a:solidFill>
                  <a:srgbClr val="C00000"/>
                </a:solidFill>
              </a:rPr>
              <a:t>organisé par les collectivités locales</a:t>
            </a:r>
            <a:br>
              <a:rPr lang="fr-FR" sz="2400" b="1" dirty="0" smtClean="0">
                <a:solidFill>
                  <a:srgbClr val="C00000"/>
                </a:solidFill>
              </a:rPr>
            </a:b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construire et piloter la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valorisation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la forêt et du bois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territoire.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473238"/>
            <a:ext cx="3985953" cy="563727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41321" y="1597943"/>
            <a:ext cx="1960385" cy="1944216"/>
            <a:chOff x="1278551" y="118953"/>
            <a:chExt cx="1190247" cy="1188391"/>
          </a:xfrm>
          <a:solidFill>
            <a:schemeClr val="accent1">
              <a:lumMod val="75000"/>
            </a:schemeClr>
          </a:solidFill>
        </p:grpSpPr>
        <p:sp>
          <p:nvSpPr>
            <p:cNvPr id="17" name="Forme 16"/>
            <p:cNvSpPr/>
            <p:nvPr/>
          </p:nvSpPr>
          <p:spPr>
            <a:xfrm rot="20700000">
              <a:off x="1278551" y="118953"/>
              <a:ext cx="1190247" cy="1188391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e 4"/>
            <p:cNvSpPr/>
            <p:nvPr/>
          </p:nvSpPr>
          <p:spPr>
            <a:xfrm>
              <a:off x="1496967" y="363193"/>
              <a:ext cx="766006" cy="6673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/>
                <a:t>Chartes forestières de territoire</a:t>
              </a:r>
              <a:endParaRPr lang="en-GB" sz="1400" b="1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 rot="21133559">
            <a:off x="203131" y="3282552"/>
            <a:ext cx="1944864" cy="1902708"/>
            <a:chOff x="592827" y="847749"/>
            <a:chExt cx="1281441" cy="1281441"/>
          </a:xfrm>
        </p:grpSpPr>
        <p:sp>
          <p:nvSpPr>
            <p:cNvPr id="20" name="Forme 19"/>
            <p:cNvSpPr/>
            <p:nvPr/>
          </p:nvSpPr>
          <p:spPr>
            <a:xfrm>
              <a:off x="592827" y="847749"/>
              <a:ext cx="1281441" cy="1281441"/>
            </a:xfrm>
            <a:prstGeom prst="gear6">
              <a:avLst/>
            </a:prstGeom>
            <a:solidFill>
              <a:srgbClr val="7363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e 4"/>
            <p:cNvSpPr/>
            <p:nvPr/>
          </p:nvSpPr>
          <p:spPr>
            <a:xfrm>
              <a:off x="889794" y="1172305"/>
              <a:ext cx="766448" cy="632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Plans d’</a:t>
              </a:r>
              <a:r>
                <a:rPr lang="fr-FR" sz="1400" b="1" kern="1200" dirty="0" err="1" smtClean="0"/>
                <a:t>approvision</a:t>
              </a:r>
              <a:endParaRPr lang="fr-FR" sz="14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err="1" smtClean="0"/>
                <a:t>nement</a:t>
              </a:r>
              <a:r>
                <a:rPr lang="fr-FR" sz="1400" b="1" kern="1200" dirty="0" smtClean="0"/>
                <a:t> territorial </a:t>
              </a:r>
              <a:endParaRPr lang="en-GB" sz="1400" b="1" kern="1200" dirty="0"/>
            </a:p>
          </p:txBody>
        </p:sp>
      </p:grp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35496" y="627534"/>
            <a:ext cx="4824536" cy="864096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736357"/>
                </a:solidFill>
              </a:rPr>
              <a:t>Les approches territoriales fondées sur la GOUVERNANCE</a:t>
            </a:r>
            <a:endParaRPr lang="fr-FR" sz="2800" b="1" dirty="0">
              <a:solidFill>
                <a:srgbClr val="736357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87796"/>
              </p:ext>
            </p:extLst>
          </p:nvPr>
        </p:nvGraphicFramePr>
        <p:xfrm>
          <a:off x="2244080" y="1828790"/>
          <a:ext cx="2831976" cy="304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1976"/>
              </a:tblGrid>
              <a:tr h="158417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140 CFT</a:t>
                      </a:r>
                    </a:p>
                    <a:p>
                      <a:r>
                        <a:rPr lang="fr-FR" dirty="0" smtClean="0"/>
                        <a:t>23%</a:t>
                      </a:r>
                      <a:r>
                        <a:rPr lang="fr-FR" baseline="0" dirty="0" smtClean="0"/>
                        <a:t> territoire métropolitain</a:t>
                      </a:r>
                    </a:p>
                    <a:p>
                      <a:r>
                        <a:rPr lang="fr-FR" baseline="0" dirty="0" smtClean="0"/>
                        <a:t>32 % forêt métropole</a:t>
                      </a:r>
                    </a:p>
                    <a:p>
                      <a:r>
                        <a:rPr lang="fr-FR" baseline="0" dirty="0" smtClean="0"/>
                        <a:t>6 800 communes</a:t>
                      </a:r>
                      <a:endParaRPr lang="en-GB" b="1" dirty="0">
                        <a:solidFill>
                          <a:srgbClr val="736357"/>
                        </a:solidFill>
                      </a:endParaRPr>
                    </a:p>
                  </a:txBody>
                  <a:tcPr/>
                </a:tc>
              </a:tr>
              <a:tr h="106528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52 PAT</a:t>
                      </a:r>
                    </a:p>
                    <a:p>
                      <a:r>
                        <a:rPr lang="fr-FR" dirty="0" smtClean="0"/>
                        <a:t>13% territoire</a:t>
                      </a:r>
                      <a:r>
                        <a:rPr lang="fr-FR" baseline="0" dirty="0" smtClean="0"/>
                        <a:t> métropolitain</a:t>
                      </a:r>
                    </a:p>
                    <a:p>
                      <a:r>
                        <a:rPr lang="fr-FR" baseline="0" dirty="0" smtClean="0"/>
                        <a:t>20% forêt métropole</a:t>
                      </a:r>
                    </a:p>
                    <a:p>
                      <a:r>
                        <a:rPr lang="fr-FR" baseline="0" dirty="0" smtClean="0"/>
                        <a:t>4 500 communes</a:t>
                      </a:r>
                    </a:p>
                    <a:p>
                      <a:endParaRPr lang="fr-FR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-36512" y="699542"/>
            <a:ext cx="4176464" cy="864096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736357"/>
                </a:solidFill>
              </a:rPr>
              <a:t>Quelles INNOVATIONS apportées par la gouvernance ?</a:t>
            </a:r>
            <a:endParaRPr lang="fr-FR" sz="2400" b="1" dirty="0">
              <a:solidFill>
                <a:srgbClr val="736357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3579862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THEMES DES ACTIONS des CFT</a:t>
            </a:r>
          </a:p>
          <a:p>
            <a:r>
              <a:rPr lang="fr-FR" sz="1400" b="1" dirty="0" smtClean="0"/>
              <a:t>(%/nombre total d’actions)</a:t>
            </a:r>
          </a:p>
          <a:p>
            <a:endParaRPr lang="fr-FR" sz="1400" b="1" dirty="0" smtClean="0"/>
          </a:p>
          <a:p>
            <a:r>
              <a:rPr lang="fr-FR" sz="1400" dirty="0" smtClean="0"/>
              <a:t>Source : EVAL CFT, 63 </a:t>
            </a:r>
            <a:r>
              <a:rPr lang="fr-FR" sz="1400" dirty="0"/>
              <a:t>% </a:t>
            </a:r>
            <a:r>
              <a:rPr lang="fr-FR" sz="1400" dirty="0" smtClean="0"/>
              <a:t>CFT </a:t>
            </a:r>
            <a:r>
              <a:rPr lang="fr-FR" sz="1400" dirty="0"/>
              <a:t>recensées (140 en 2016)</a:t>
            </a:r>
            <a:endParaRPr lang="en-GB" sz="1400" dirty="0"/>
          </a:p>
          <a:p>
            <a:r>
              <a:rPr lang="fr-FR" sz="1200" dirty="0" smtClean="0"/>
              <a:t>Réseau des CFT / communes forestières</a:t>
            </a:r>
          </a:p>
          <a:p>
            <a:r>
              <a:rPr lang="en-GB" sz="1200" dirty="0">
                <a:hlinkClick r:id="rId2"/>
              </a:rPr>
              <a:t>http://www.chartes.communesforestieres.org</a:t>
            </a:r>
            <a:r>
              <a:rPr lang="en-GB" sz="1200" dirty="0" smtClean="0">
                <a:hlinkClick r:id="rId2"/>
              </a:rPr>
              <a:t>/</a:t>
            </a:r>
            <a:endParaRPr lang="en-GB" sz="12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0" y="627534"/>
            <a:ext cx="4857750" cy="5100638"/>
          </a:xfrm>
          <a:prstGeom prst="rect">
            <a:avLst/>
          </a:prstGeom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14856099"/>
              </p:ext>
            </p:extLst>
          </p:nvPr>
        </p:nvGraphicFramePr>
        <p:xfrm>
          <a:off x="-180528" y="1851670"/>
          <a:ext cx="42943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44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3651870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MAITRES D’OUVRAGES DES ACTIONS</a:t>
            </a:r>
          </a:p>
          <a:p>
            <a:r>
              <a:rPr lang="fr-FR" sz="1400" b="1" dirty="0" smtClean="0"/>
              <a:t>(% / nombre d’actions)</a:t>
            </a:r>
          </a:p>
          <a:p>
            <a:endParaRPr lang="fr-FR" sz="1400" b="1" dirty="0" smtClean="0"/>
          </a:p>
          <a:p>
            <a:r>
              <a:rPr lang="fr-FR" sz="1400" dirty="0" smtClean="0"/>
              <a:t>Source : EVAL CFT, 63 </a:t>
            </a:r>
            <a:r>
              <a:rPr lang="fr-FR" sz="1400" dirty="0"/>
              <a:t>% </a:t>
            </a:r>
            <a:r>
              <a:rPr lang="fr-FR" sz="1400" dirty="0" smtClean="0"/>
              <a:t>CFT </a:t>
            </a:r>
            <a:r>
              <a:rPr lang="fr-FR" sz="1400" dirty="0"/>
              <a:t>recensées (140 en 2016)</a:t>
            </a:r>
            <a:endParaRPr lang="en-GB" sz="1400" dirty="0"/>
          </a:p>
          <a:p>
            <a:r>
              <a:rPr lang="fr-FR" sz="1200" dirty="0" smtClean="0"/>
              <a:t>Réseau des CFT / communes forestières</a:t>
            </a:r>
          </a:p>
          <a:p>
            <a:r>
              <a:rPr lang="en-GB" sz="1200" dirty="0">
                <a:hlinkClick r:id="rId2"/>
              </a:rPr>
              <a:t>http://www.chartes.communesforestieres.org</a:t>
            </a:r>
            <a:r>
              <a:rPr lang="en-GB" sz="1200" dirty="0" smtClean="0">
                <a:hlinkClick r:id="rId2"/>
              </a:rPr>
              <a:t>/</a:t>
            </a:r>
            <a:endParaRPr lang="en-GB" sz="1200" dirty="0" smtClean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436403329"/>
              </p:ext>
            </p:extLst>
          </p:nvPr>
        </p:nvGraphicFramePr>
        <p:xfrm>
          <a:off x="-180528" y="1779662"/>
          <a:ext cx="439248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236562"/>
            <a:ext cx="5086350" cy="534066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-36512" y="699542"/>
            <a:ext cx="4176464" cy="864096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736357"/>
                </a:solidFill>
              </a:rPr>
              <a:t>Quelles INNOVATIONS apportées par la gouvernance ?</a:t>
            </a:r>
            <a:endParaRPr lang="fr-FR" sz="2400" b="1" dirty="0">
              <a:solidFill>
                <a:srgbClr val="73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096021058"/>
              </p:ext>
            </p:extLst>
          </p:nvPr>
        </p:nvGraphicFramePr>
        <p:xfrm>
          <a:off x="88756" y="1563638"/>
          <a:ext cx="44832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644008" y="1448653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TRANSITION ECONOMIE BAS CARBONE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Politiques climat </a:t>
            </a:r>
            <a:r>
              <a:rPr lang="fr-FR" dirty="0"/>
              <a:t>/ énergies </a:t>
            </a:r>
            <a:r>
              <a:rPr lang="fr-FR" dirty="0" smtClean="0"/>
              <a:t>renouvelables</a:t>
            </a:r>
            <a:endParaRPr lang="fr-FR" dirty="0"/>
          </a:p>
          <a:p>
            <a:r>
              <a:rPr lang="fr-FR" dirty="0" smtClean="0"/>
              <a:t>Plans </a:t>
            </a:r>
            <a:r>
              <a:rPr lang="fr-FR" dirty="0"/>
              <a:t>climat air énergie </a:t>
            </a:r>
            <a:r>
              <a:rPr lang="fr-FR" dirty="0" smtClean="0"/>
              <a:t>territoriaux (PCAET) obligatoires </a:t>
            </a:r>
            <a:r>
              <a:rPr lang="fr-FR" dirty="0"/>
              <a:t>pour </a:t>
            </a:r>
            <a:r>
              <a:rPr lang="fr-FR" dirty="0" smtClean="0"/>
              <a:t>EPCI </a:t>
            </a:r>
            <a:r>
              <a:rPr lang="fr-FR" dirty="0"/>
              <a:t>&gt; 20 000 habitants (</a:t>
            </a:r>
            <a:r>
              <a:rPr lang="fr-FR" dirty="0" smtClean="0"/>
              <a:t>LTECV juillet 2015)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AMENAGEMENT ET </a:t>
            </a:r>
            <a:r>
              <a:rPr lang="fr-FR" b="1" dirty="0" smtClean="0"/>
              <a:t>URBANISME DURABLES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Politiques stratégiques et prescriptives </a:t>
            </a:r>
            <a:endParaRPr lang="fr-FR" dirty="0"/>
          </a:p>
          <a:p>
            <a:r>
              <a:rPr lang="fr-FR" dirty="0" smtClean="0"/>
              <a:t>Schémas de cohérence territoriale (</a:t>
            </a:r>
            <a:r>
              <a:rPr lang="fr-FR" dirty="0" err="1" smtClean="0"/>
              <a:t>SCoT</a:t>
            </a:r>
            <a:r>
              <a:rPr lang="fr-FR" dirty="0"/>
              <a:t>)</a:t>
            </a:r>
            <a:endParaRPr lang="fr-FR" dirty="0" smtClean="0"/>
          </a:p>
          <a:p>
            <a:r>
              <a:rPr lang="fr-FR" dirty="0" smtClean="0"/>
              <a:t>Plans locaux d’urbanisme intercommunaux (</a:t>
            </a:r>
            <a:r>
              <a:rPr lang="fr-FR" dirty="0" err="1" smtClean="0"/>
              <a:t>PLUi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79512" y="771550"/>
            <a:ext cx="5256584" cy="864096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736357"/>
                </a:solidFill>
              </a:rPr>
              <a:t>Quelles INNOVATIONS demain ?</a:t>
            </a:r>
            <a:endParaRPr lang="fr-FR" sz="2800" b="1" dirty="0">
              <a:solidFill>
                <a:srgbClr val="73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211960" y="4876006"/>
            <a:ext cx="4932040" cy="267494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Colloque RSEHS-ECOFOR, Approches territorialisées des usages de la forêt », 12/01/2017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17934472"/>
              </p:ext>
            </p:extLst>
          </p:nvPr>
        </p:nvGraphicFramePr>
        <p:xfrm>
          <a:off x="88756" y="1563639"/>
          <a:ext cx="4123204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79512" y="771550"/>
            <a:ext cx="5256584" cy="864096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736357"/>
                </a:solidFill>
              </a:rPr>
              <a:t>Quelles INNOVATIONS demain ?</a:t>
            </a:r>
            <a:endParaRPr lang="fr-FR" sz="2800" b="1" dirty="0">
              <a:solidFill>
                <a:srgbClr val="73635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0" y="149163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Recompositions URBAIN / RURAL </a:t>
            </a:r>
          </a:p>
          <a:p>
            <a:r>
              <a:rPr lang="fr-FR" dirty="0" smtClean="0"/>
              <a:t>Contrats de réciprocité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Structuration </a:t>
            </a:r>
          </a:p>
          <a:p>
            <a:r>
              <a:rPr lang="fr-FR" b="1" dirty="0" smtClean="0"/>
              <a:t>FILIERES BOIS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Amélioration POLITIQUES</a:t>
            </a:r>
          </a:p>
          <a:p>
            <a:r>
              <a:rPr lang="fr-FR" dirty="0" smtClean="0"/>
              <a:t>Coopérations européenne</a:t>
            </a:r>
          </a:p>
          <a:p>
            <a:r>
              <a:rPr lang="fr-FR" dirty="0" smtClean="0"/>
              <a:t>internationale</a:t>
            </a:r>
          </a:p>
          <a:p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08" y="2181467"/>
            <a:ext cx="1365656" cy="1361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41" y="3651870"/>
            <a:ext cx="1479665" cy="10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338</Words>
  <Application>Microsoft Office PowerPoint</Application>
  <PresentationFormat>Affichage à l'écran (16:9)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La gouvernance territoriale : le choix innovant des communes forestières</vt:lpstr>
      <vt:lpstr>Les Communes forestières</vt:lpstr>
      <vt:lpstr>Présentation PowerPoint</vt:lpstr>
      <vt:lpstr>Espace de rencontre, dialogue, concertation entre acteurs forestiers, population, usagers… organisé par les collectivités locales pour construire et piloter la valorisation de la forêt et du bois du territoire.</vt:lpstr>
      <vt:lpstr>Les approches territoriales fondées sur la GOUVERNANCE</vt:lpstr>
      <vt:lpstr>Quelles INNOVATIONS apportées par la gouvernance ?</vt:lpstr>
      <vt:lpstr>Quelles INNOVATIONS apportées par la gouvernance ?</vt:lpstr>
      <vt:lpstr>Quelles INNOVATIONS demain ?</vt:lpstr>
      <vt:lpstr>Quelles INNOVATIONS demain ?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HYVERNAT</dc:creator>
  <cp:lastModifiedBy>Anne GALIBERT</cp:lastModifiedBy>
  <cp:revision>145</cp:revision>
  <dcterms:created xsi:type="dcterms:W3CDTF">2015-09-29T10:08:10Z</dcterms:created>
  <dcterms:modified xsi:type="dcterms:W3CDTF">2017-01-12T12:04:27Z</dcterms:modified>
</cp:coreProperties>
</file>