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1" r:id="rId3"/>
    <p:sldId id="282" r:id="rId4"/>
    <p:sldId id="293" r:id="rId5"/>
    <p:sldId id="283" r:id="rId6"/>
    <p:sldId id="290" r:id="rId7"/>
    <p:sldId id="338" r:id="rId8"/>
    <p:sldId id="286" r:id="rId9"/>
    <p:sldId id="312" r:id="rId10"/>
    <p:sldId id="335" r:id="rId11"/>
    <p:sldId id="337" r:id="rId12"/>
    <p:sldId id="336" r:id="rId13"/>
    <p:sldId id="285" r:id="rId14"/>
    <p:sldId id="334" r:id="rId15"/>
    <p:sldId id="308" r:id="rId16"/>
    <p:sldId id="294" r:id="rId17"/>
    <p:sldId id="295" r:id="rId18"/>
    <p:sldId id="296" r:id="rId19"/>
    <p:sldId id="298" r:id="rId20"/>
    <p:sldId id="301" r:id="rId21"/>
    <p:sldId id="306" r:id="rId22"/>
    <p:sldId id="299" r:id="rId23"/>
    <p:sldId id="307" r:id="rId24"/>
    <p:sldId id="303" r:id="rId25"/>
    <p:sldId id="309" r:id="rId26"/>
    <p:sldId id="300" r:id="rId27"/>
    <p:sldId id="297" r:id="rId28"/>
    <p:sldId id="314" r:id="rId29"/>
    <p:sldId id="302" r:id="rId30"/>
    <p:sldId id="275" r:id="rId31"/>
    <p:sldId id="310" r:id="rId32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7CD2-BFE6-46BF-929B-FFAB251B6266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4970F-EED9-4969-AE16-76BC9C8956C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2215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A684F-0CE2-4718-ABDD-8C2D52CFA4E8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EDC5-87FF-48CE-A35C-10377734A0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905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886BC4-EDAB-4CC4-AFAB-9F179DBBAAB8}" type="slidenum">
              <a:rPr lang="fr-FR" altLang="fr-FR" smtClean="0"/>
              <a:pPr eaLnBrk="1" hangingPunct="1"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689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515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461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007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00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02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7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33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18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8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576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1E14-9FAC-43A8-A395-DC904282766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46F7-BCEC-468A-93A8-AE4B034A58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84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ean-marc.callois@irstea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7" y="2895079"/>
            <a:ext cx="8496975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Des </a:t>
            </a:r>
            <a:r>
              <a:rPr lang="en-US" dirty="0" err="1" smtClean="0">
                <a:solidFill>
                  <a:srgbClr val="FFC000"/>
                </a:solidFill>
              </a:rPr>
              <a:t>chaufferies</a:t>
            </a:r>
            <a:r>
              <a:rPr lang="en-US" dirty="0" smtClean="0">
                <a:solidFill>
                  <a:srgbClr val="FFC000"/>
                </a:solidFill>
              </a:rPr>
              <a:t>-bois collectives aux </a:t>
            </a:r>
            <a:r>
              <a:rPr lang="en-US" dirty="0" err="1" smtClean="0">
                <a:solidFill>
                  <a:srgbClr val="FFC000"/>
                </a:solidFill>
              </a:rPr>
              <a:t>bioraffineries</a:t>
            </a:r>
            <a:r>
              <a:rPr lang="en-US" dirty="0" smtClean="0">
                <a:solidFill>
                  <a:srgbClr val="FFC000"/>
                </a:solidFill>
              </a:rPr>
              <a:t> : </a:t>
            </a:r>
            <a:r>
              <a:rPr lang="en-US" dirty="0" err="1" smtClean="0">
                <a:solidFill>
                  <a:srgbClr val="FFC000"/>
                </a:solidFill>
              </a:rPr>
              <a:t>quelle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territorialisation</a:t>
            </a:r>
            <a:r>
              <a:rPr lang="en-US" dirty="0" smtClean="0">
                <a:solidFill>
                  <a:srgbClr val="FFC000"/>
                </a:solidFill>
              </a:rPr>
              <a:t> de la </a:t>
            </a:r>
            <a:r>
              <a:rPr lang="en-US" dirty="0" err="1" smtClean="0">
                <a:solidFill>
                  <a:srgbClr val="FFC000"/>
                </a:solidFill>
              </a:rPr>
              <a:t>bioéconomie</a:t>
            </a:r>
            <a:r>
              <a:rPr lang="en-US" dirty="0" smtClean="0">
                <a:solidFill>
                  <a:srgbClr val="FFC000"/>
                </a:solidFill>
              </a:rPr>
              <a:t>?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86409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dirty="0" smtClean="0"/>
              <a:t>Jean-Marc Callois, IRSTEA </a:t>
            </a:r>
          </a:p>
          <a:p>
            <a:pPr lvl="0"/>
            <a:r>
              <a:rPr lang="fr-FR" dirty="0" smtClean="0">
                <a:hlinkClick r:id="rId2"/>
              </a:rPr>
              <a:t>jean-marc.callois@irstea.fr</a:t>
            </a:r>
            <a:r>
              <a:rPr lang="fr-FR" dirty="0" smtClean="0"/>
              <a:t> </a:t>
            </a:r>
          </a:p>
          <a:p>
            <a:pPr lvl="0"/>
            <a:endParaRPr lang="fr-FR" dirty="0" smtClean="0"/>
          </a:p>
        </p:txBody>
      </p:sp>
      <p:pic>
        <p:nvPicPr>
          <p:cNvPr id="4" name="Picture 11" descr="P:\Private\01_Institutions\01_Irstea\04_Communication\IRSTEA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24329" y="5165972"/>
            <a:ext cx="1619672" cy="15753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501676" y="188640"/>
            <a:ext cx="6022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Colloque du réseau SEHS </a:t>
            </a:r>
          </a:p>
          <a:p>
            <a:pPr algn="ctr"/>
            <a:r>
              <a:rPr lang="fr-FR" sz="3200" dirty="0"/>
              <a:t>« </a:t>
            </a:r>
            <a:r>
              <a:rPr lang="fr-FR" sz="3200" dirty="0" smtClean="0"/>
              <a:t>Approches territorialisées des usages de la forêt</a:t>
            </a:r>
            <a:r>
              <a:rPr lang="fr-FR" sz="3200" dirty="0"/>
              <a:t> »</a:t>
            </a:r>
          </a:p>
          <a:p>
            <a:pPr algn="ctr"/>
            <a:r>
              <a:rPr lang="fr-FR" sz="3200" dirty="0" smtClean="0"/>
              <a:t>12 </a:t>
            </a:r>
            <a:r>
              <a:rPr lang="fr-FR" sz="3200" dirty="0"/>
              <a:t>janvier </a:t>
            </a:r>
            <a:r>
              <a:rPr lang="fr-FR" sz="3200" dirty="0" smtClean="0"/>
              <a:t>2017</a:t>
            </a:r>
            <a:endParaRPr 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7232"/>
            <a:ext cx="1668016" cy="10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50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déterminants invoqués habituellement pour expliquer la difficulté à mobiliser la ressource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353711"/>
            <a:ext cx="8229600" cy="3307538"/>
          </a:xfrm>
        </p:spPr>
        <p:txBody>
          <a:bodyPr/>
          <a:lstStyle/>
          <a:p>
            <a:r>
              <a:rPr lang="fr-FR" dirty="0" smtClean="0"/>
              <a:t>Présence de la ressource</a:t>
            </a:r>
          </a:p>
          <a:p>
            <a:r>
              <a:rPr lang="fr-FR" dirty="0" smtClean="0"/>
              <a:t>Structure de propriété</a:t>
            </a:r>
          </a:p>
          <a:p>
            <a:r>
              <a:rPr lang="fr-FR" dirty="0" smtClean="0"/>
              <a:t>Difficulté d’accès</a:t>
            </a:r>
          </a:p>
          <a:p>
            <a:r>
              <a:rPr lang="fr-FR" dirty="0" smtClean="0"/>
              <a:t>Capacité d’organisation et volonté de coupe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24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indicateur de la capacité de mobilisation  : la part de surface forestière privée sous PDM</a:t>
            </a:r>
            <a:endParaRPr lang="en-US" dirty="0"/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/>
          <a:srcRect l="12599" t="23012" r="52951" b="15600"/>
          <a:stretch/>
        </p:blipFill>
        <p:spPr bwMode="auto">
          <a:xfrm>
            <a:off x="1547664" y="2091680"/>
            <a:ext cx="3800191" cy="3929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2" cstate="print"/>
          <a:srcRect l="49183" t="32974" r="37629" b="56421"/>
          <a:stretch/>
        </p:blipFill>
        <p:spPr bwMode="auto">
          <a:xfrm>
            <a:off x="5735782" y="2881744"/>
            <a:ext cx="2148586" cy="1174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4300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Déterminants de l’implantation</a:t>
            </a:r>
            <a:br>
              <a:rPr lang="fr-FR" dirty="0" smtClean="0"/>
            </a:br>
            <a:r>
              <a:rPr lang="fr-FR" dirty="0" smtClean="0"/>
              <a:t>des chaufferies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3537696"/>
              </p:ext>
            </p:extLst>
          </p:nvPr>
        </p:nvGraphicFramePr>
        <p:xfrm>
          <a:off x="1410866" y="1628800"/>
          <a:ext cx="6113462" cy="2313432"/>
        </p:xfrm>
        <a:graphic>
          <a:graphicData uri="http://schemas.openxmlformats.org/drawingml/2006/table">
            <a:tbl>
              <a:tblPr firstRow="1" firstCol="1" bandRow="1"/>
              <a:tblGrid>
                <a:gridCol w="1328986"/>
                <a:gridCol w="810218"/>
                <a:gridCol w="809583"/>
                <a:gridCol w="723862"/>
                <a:gridCol w="810218"/>
                <a:gridCol w="810218"/>
                <a:gridCol w="820377"/>
              </a:tblGrid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Variable expliquée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Nombre de chaufferies/pop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Puissance installée/pop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Densité de pop.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 de forêt privée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Parcelle moyenne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 expl. difficile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Production/surface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 de forêt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Cohésion sociale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Dissimilarité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 surface PDM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R²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95536" y="4365103"/>
            <a:ext cx="8229600" cy="249289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Les indicateurs physiques et structurels sont peu explicatifs</a:t>
            </a:r>
          </a:p>
          <a:p>
            <a:r>
              <a:rPr lang="fr-FR" dirty="0" smtClean="0"/>
              <a:t>Des indicateurs de vie sociale sont reliés positivement au nombre de projets</a:t>
            </a:r>
          </a:p>
          <a:p>
            <a:r>
              <a:rPr lang="fr-FR" dirty="0" smtClean="0"/>
              <a:t>L’indicateur de coopération forestière est relié positivement à la puissance totale</a:t>
            </a:r>
          </a:p>
        </p:txBody>
      </p:sp>
    </p:spTree>
    <p:extLst>
      <p:ext uri="{BB962C8B-B14F-4D97-AF65-F5344CB8AC3E}">
        <p14:creationId xmlns="" xmlns:p14="http://schemas.microsoft.com/office/powerpoint/2010/main" val="38271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129064" cy="437133"/>
          </a:xfrm>
        </p:spPr>
        <p:txBody>
          <a:bodyPr>
            <a:normAutofit fontScale="90000"/>
          </a:bodyPr>
          <a:lstStyle/>
          <a:p>
            <a:r>
              <a:rPr lang="fr-FR" altLang="en-US" dirty="0" smtClean="0"/>
              <a:t>Quels modèles industriels?</a:t>
            </a:r>
            <a:br>
              <a:rPr lang="fr-FR" altLang="en-US" dirty="0" smtClean="0"/>
            </a:br>
            <a:r>
              <a:rPr lang="fr-FR" altLang="en-US" dirty="0" smtClean="0"/>
              <a:t>La question  cruciale de l’échelle pertinente</a:t>
            </a:r>
            <a:endParaRPr lang="en-US" altLang="en-US" dirty="0" smtClean="0"/>
          </a:p>
        </p:txBody>
      </p:sp>
      <p:pic>
        <p:nvPicPr>
          <p:cNvPr id="9219" name="Image 3" descr="ratiodep offredeman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20988"/>
            <a:ext cx="32353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4" descr="ratioBV offredemande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86063"/>
            <a:ext cx="33289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ZoneTexte 5"/>
          <p:cNvSpPr txBox="1">
            <a:spLocks noChangeArrowheads="1"/>
          </p:cNvSpPr>
          <p:nvPr/>
        </p:nvSpPr>
        <p:spPr bwMode="auto">
          <a:xfrm>
            <a:off x="684213" y="2438400"/>
            <a:ext cx="590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/>
              <a:t>Exemple de l’autonomie territoriale théorique en énergie</a:t>
            </a:r>
            <a:endParaRPr lang="en-US" altLang="en-US" dirty="0"/>
          </a:p>
        </p:txBody>
      </p:sp>
      <p:sp>
        <p:nvSpPr>
          <p:cNvPr id="9222" name="ZoneTexte 6"/>
          <p:cNvSpPr txBox="1">
            <a:spLocks noChangeArrowheads="1"/>
          </p:cNvSpPr>
          <p:nvPr/>
        </p:nvSpPr>
        <p:spPr bwMode="auto">
          <a:xfrm>
            <a:off x="539750" y="5148263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Niveau département</a:t>
            </a:r>
            <a:endParaRPr lang="en-US" altLang="en-US"/>
          </a:p>
        </p:txBody>
      </p:sp>
      <p:sp>
        <p:nvSpPr>
          <p:cNvPr id="9223" name="ZoneTexte 7"/>
          <p:cNvSpPr txBox="1">
            <a:spLocks noChangeArrowheads="1"/>
          </p:cNvSpPr>
          <p:nvPr/>
        </p:nvSpPr>
        <p:spPr bwMode="auto">
          <a:xfrm>
            <a:off x="5364163" y="5126038"/>
            <a:ext cx="259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Niveau bassin de vie</a:t>
            </a: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632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50716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bassins d’approvisionnement vastes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24" b="11279"/>
          <a:stretch>
            <a:fillRect/>
          </a:stretch>
        </p:blipFill>
        <p:spPr bwMode="auto">
          <a:xfrm>
            <a:off x="0" y="1016506"/>
            <a:ext cx="4823917" cy="586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51636" y="2893991"/>
            <a:ext cx="39608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/>
              <a:t>Bassins d’approvisionnement théoriques des projets de cogénération 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Auvergne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23917" y="3965913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/>
              <a:t>Tabourdeau, 2014</a:t>
            </a:r>
            <a:endParaRPr lang="en-US" altLang="en-US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5292080" y="5013176"/>
            <a:ext cx="38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=&gt; Des compétitions d’usage à prévoir</a:t>
            </a:r>
            <a:r>
              <a:rPr lang="fr-FR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014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modes d’organisation observés sont très divers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fr-FR" dirty="0" smtClean="0"/>
              <a:t>Contractualisation directe par des énergéticiens </a:t>
            </a:r>
          </a:p>
          <a:p>
            <a:r>
              <a:rPr lang="fr-FR" dirty="0" smtClean="0"/>
              <a:t>Création de filiales pour l’approvisionnement</a:t>
            </a:r>
          </a:p>
          <a:p>
            <a:r>
              <a:rPr lang="fr-FR" dirty="0" smtClean="0"/>
              <a:t>Coopératives, groupements de propriétaires</a:t>
            </a:r>
          </a:p>
          <a:p>
            <a:r>
              <a:rPr lang="fr-FR" dirty="0" smtClean="0"/>
              <a:t>Diversification d’entreprises d’autres secteurs (BTP…)</a:t>
            </a:r>
          </a:p>
          <a:p>
            <a:pPr marL="0" indent="0" algn="ctr">
              <a:buNone/>
            </a:pPr>
            <a:r>
              <a:rPr lang="fr-FR" dirty="0" smtClean="0"/>
              <a:t>Quelle explication de cette diversité?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18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 modèle des choix industriels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3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Principales caractéristiques du modèle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Opposition entre deux modèles : chaufferie bois avec réseau de chaleur, et </a:t>
            </a:r>
            <a:r>
              <a:rPr lang="fr-FR" dirty="0" err="1" smtClean="0"/>
              <a:t>bioraffinerie</a:t>
            </a:r>
            <a:endParaRPr lang="fr-FR" dirty="0" smtClean="0"/>
          </a:p>
          <a:p>
            <a:r>
              <a:rPr lang="fr-FR" dirty="0" smtClean="0"/>
              <a:t>Hypothèse que le facteur déterminant de décision de l’entreprise est l’accès à la ressource (critère décisif pour 50% des projets de bois-énergie)</a:t>
            </a:r>
          </a:p>
          <a:p>
            <a:r>
              <a:rPr lang="fr-FR" dirty="0" smtClean="0"/>
              <a:t>Hypothèse de concentration de la demande locale en chaleur (villes)</a:t>
            </a:r>
          </a:p>
          <a:p>
            <a:r>
              <a:rPr lang="fr-FR" dirty="0" smtClean="0"/>
              <a:t>Propriété de la biomasse plus ou moins éclatée (propriété moyenne entre 1 et 7 ha selon les régions)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72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Structure du modèle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00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Produit unique énergie (</a:t>
            </a:r>
            <a:r>
              <a:rPr lang="fr-FR" i="1" dirty="0" smtClean="0"/>
              <a:t>y</a:t>
            </a:r>
            <a:r>
              <a:rPr lang="fr-FR" dirty="0" smtClean="0"/>
              <a:t>), au prix (</a:t>
            </a:r>
            <a:r>
              <a:rPr lang="fr-FR" i="1" dirty="0" smtClean="0"/>
              <a:t>p</a:t>
            </a:r>
            <a:r>
              <a:rPr lang="fr-FR" dirty="0" smtClean="0"/>
              <a:t>) contrôlé par l’autorité publique</a:t>
            </a:r>
          </a:p>
          <a:p>
            <a:r>
              <a:rPr lang="fr-FR" dirty="0" smtClean="0"/>
              <a:t>Fonction de coût : </a:t>
            </a:r>
            <a:r>
              <a:rPr lang="fr-FR" i="1" dirty="0" smtClean="0"/>
              <a:t>C</a:t>
            </a:r>
            <a:r>
              <a:rPr lang="fr-FR" dirty="0" smtClean="0"/>
              <a:t>(</a:t>
            </a:r>
            <a:r>
              <a:rPr lang="fr-FR" i="1" dirty="0" smtClean="0"/>
              <a:t>y</a:t>
            </a:r>
            <a:r>
              <a:rPr lang="fr-FR" dirty="0" smtClean="0"/>
              <a:t>)=</a:t>
            </a:r>
            <a:r>
              <a:rPr lang="fr-FR" i="1" dirty="0" smtClean="0"/>
              <a:t>F</a:t>
            </a:r>
            <a:r>
              <a:rPr lang="fr-FR" dirty="0" smtClean="0"/>
              <a:t>+</a:t>
            </a:r>
            <a:r>
              <a:rPr lang="fr-FR" i="1" dirty="0" smtClean="0"/>
              <a:t>vy</a:t>
            </a:r>
            <a:r>
              <a:rPr lang="fr-FR" dirty="0" smtClean="0"/>
              <a:t>+</a:t>
            </a:r>
            <a:r>
              <a:rPr lang="fr-FR" i="1" dirty="0" smtClean="0"/>
              <a:t>cy</a:t>
            </a:r>
            <a:r>
              <a:rPr lang="fr-FR" dirty="0" smtClean="0"/>
              <a:t>+</a:t>
            </a:r>
            <a:r>
              <a:rPr lang="fr-FR" i="1" dirty="0" smtClean="0"/>
              <a:t>tn</a:t>
            </a:r>
            <a:r>
              <a:rPr lang="fr-FR" dirty="0" smtClean="0"/>
              <a:t>², avec</a:t>
            </a:r>
          </a:p>
          <a:p>
            <a:pPr lvl="1"/>
            <a:r>
              <a:rPr lang="fr-FR" i="1" dirty="0" smtClean="0"/>
              <a:t>F</a:t>
            </a:r>
            <a:r>
              <a:rPr lang="fr-FR" dirty="0" smtClean="0"/>
              <a:t> : coût fixe (exogène)</a:t>
            </a:r>
          </a:p>
          <a:p>
            <a:pPr lvl="1"/>
            <a:r>
              <a:rPr lang="fr-FR" i="1" dirty="0" smtClean="0"/>
              <a:t>v</a:t>
            </a:r>
            <a:r>
              <a:rPr lang="fr-FR" dirty="0" smtClean="0"/>
              <a:t> : coût variable </a:t>
            </a:r>
            <a:r>
              <a:rPr lang="fr-FR" dirty="0"/>
              <a:t>d’exploitation  (exogène)</a:t>
            </a:r>
            <a:endParaRPr lang="fr-FR" dirty="0" smtClean="0"/>
          </a:p>
          <a:p>
            <a:pPr lvl="1"/>
            <a:r>
              <a:rPr lang="fr-FR" i="1" dirty="0" smtClean="0"/>
              <a:t>c</a:t>
            </a:r>
            <a:r>
              <a:rPr lang="fr-FR" dirty="0" smtClean="0"/>
              <a:t> : coût de la biomasse (en équivalent énergétique)</a:t>
            </a:r>
          </a:p>
          <a:p>
            <a:pPr lvl="1"/>
            <a:r>
              <a:rPr lang="fr-FR" i="1" dirty="0" smtClean="0"/>
              <a:t>n</a:t>
            </a:r>
            <a:r>
              <a:rPr lang="fr-FR" dirty="0" smtClean="0"/>
              <a:t> : nombre de fournisseurs</a:t>
            </a:r>
          </a:p>
          <a:p>
            <a:pPr lvl="1"/>
            <a:r>
              <a:rPr lang="fr-FR" i="1" dirty="0" smtClean="0"/>
              <a:t>t</a:t>
            </a:r>
            <a:r>
              <a:rPr lang="fr-FR" dirty="0" smtClean="0"/>
              <a:t> : coût de </a:t>
            </a:r>
            <a:r>
              <a:rPr lang="fr-FR" dirty="0"/>
              <a:t>transaction  (exogène)</a:t>
            </a:r>
            <a:endParaRPr lang="fr-FR" dirty="0" smtClean="0"/>
          </a:p>
          <a:p>
            <a:r>
              <a:rPr lang="fr-FR" dirty="0"/>
              <a:t>Deux </a:t>
            </a:r>
            <a:r>
              <a:rPr lang="fr-FR" dirty="0" smtClean="0"/>
              <a:t>technologies possibles </a:t>
            </a:r>
            <a:r>
              <a:rPr lang="fr-FR" dirty="0"/>
              <a:t>: à basse/haute économies </a:t>
            </a:r>
            <a:r>
              <a:rPr lang="fr-FR" dirty="0" smtClean="0"/>
              <a:t>d’échelle : </a:t>
            </a:r>
            <a:r>
              <a:rPr lang="fr-FR" i="1" dirty="0" err="1" smtClean="0"/>
              <a:t>F</a:t>
            </a:r>
            <a:r>
              <a:rPr lang="fr-FR" i="1" baseline="-25000" dirty="0" err="1"/>
              <a:t>b</a:t>
            </a:r>
            <a:r>
              <a:rPr lang="fr-FR" dirty="0" smtClean="0"/>
              <a:t>&lt;&lt;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h</a:t>
            </a:r>
            <a:r>
              <a:rPr lang="fr-FR" dirty="0" smtClean="0"/>
              <a:t> et </a:t>
            </a:r>
            <a:r>
              <a:rPr lang="fr-FR" i="1" dirty="0" err="1" smtClean="0"/>
              <a:t>v</a:t>
            </a:r>
            <a:r>
              <a:rPr lang="fr-FR" i="1" baseline="-25000" dirty="0" err="1" smtClean="0"/>
              <a:t>b</a:t>
            </a:r>
            <a:r>
              <a:rPr lang="fr-FR" dirty="0" smtClean="0"/>
              <a:t>&gt;&gt;</a:t>
            </a:r>
            <a:r>
              <a:rPr lang="fr-FR" i="1" dirty="0" err="1" smtClean="0"/>
              <a:t>v</a:t>
            </a:r>
            <a:r>
              <a:rPr lang="fr-FR" i="1" baseline="-25000" dirty="0" err="1" smtClean="0"/>
              <a:t>h</a:t>
            </a:r>
            <a:endParaRPr lang="fr-FR" i="1" dirty="0" smtClean="0"/>
          </a:p>
          <a:p>
            <a:r>
              <a:rPr lang="fr-FR" dirty="0" smtClean="0"/>
              <a:t>Propriétaires : surface </a:t>
            </a:r>
            <a:r>
              <a:rPr lang="fr-FR" i="1" dirty="0" smtClean="0"/>
              <a:t>s</a:t>
            </a:r>
            <a:r>
              <a:rPr lang="fr-FR" dirty="0" smtClean="0"/>
              <a:t> par propriétaire (</a:t>
            </a:r>
            <a:r>
              <a:rPr lang="fr-FR" dirty="0"/>
              <a:t>exogène</a:t>
            </a:r>
            <a:r>
              <a:rPr lang="fr-FR" dirty="0" smtClean="0"/>
              <a:t>) </a:t>
            </a:r>
            <a:br>
              <a:rPr lang="fr-FR" dirty="0" smtClean="0"/>
            </a:br>
            <a:r>
              <a:rPr lang="fr-FR" dirty="0" smtClean="0"/>
              <a:t>=&gt; </a:t>
            </a:r>
            <a:r>
              <a:rPr lang="fr-FR" i="1" dirty="0" smtClean="0"/>
              <a:t>n</a:t>
            </a:r>
            <a:r>
              <a:rPr lang="fr-FR" dirty="0" smtClean="0"/>
              <a:t>=</a:t>
            </a:r>
            <a:r>
              <a:rPr lang="fr-FR" i="1" dirty="0" smtClean="0"/>
              <a:t>y</a:t>
            </a:r>
            <a:r>
              <a:rPr lang="fr-FR" dirty="0" smtClean="0"/>
              <a:t>/</a:t>
            </a:r>
            <a:r>
              <a:rPr lang="fr-FR" i="1" dirty="0" smtClean="0"/>
              <a:t>s</a:t>
            </a:r>
            <a:r>
              <a:rPr lang="fr-FR" dirty="0" smtClean="0"/>
              <a:t> (rendement normalisé)</a:t>
            </a:r>
          </a:p>
          <a:p>
            <a:r>
              <a:rPr lang="fr-FR" dirty="0" smtClean="0"/>
              <a:t>Coût de coordination des propriétaires : </a:t>
            </a:r>
            <a:r>
              <a:rPr lang="fr-FR" i="1" dirty="0" smtClean="0"/>
              <a:t>t</a:t>
            </a:r>
            <a:r>
              <a:rPr lang="fr-FR" dirty="0" smtClean="0"/>
              <a:t>’</a:t>
            </a:r>
            <a:r>
              <a:rPr lang="fr-FR" i="1" dirty="0" smtClean="0"/>
              <a:t>n</a:t>
            </a:r>
            <a:r>
              <a:rPr lang="fr-FR" dirty="0" smtClean="0"/>
              <a:t>²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533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Modélisation du choix du mode d’organisation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les propriétaires vendent en direct : </a:t>
            </a:r>
          </a:p>
          <a:p>
            <a:pPr lvl="1"/>
            <a:r>
              <a:rPr lang="fr-FR" dirty="0" smtClean="0"/>
              <a:t>Ils reçoivent un prix </a:t>
            </a:r>
            <a:r>
              <a:rPr lang="fr-FR" i="1" dirty="0" smtClean="0"/>
              <a:t>u</a:t>
            </a:r>
            <a:r>
              <a:rPr lang="fr-FR" dirty="0" smtClean="0"/>
              <a:t> (utilité de réservation)</a:t>
            </a:r>
          </a:p>
          <a:p>
            <a:pPr lvl="1"/>
            <a:r>
              <a:rPr lang="fr-FR" dirty="0" smtClean="0"/>
              <a:t>Ils n’encourent pas de coût de transaction</a:t>
            </a:r>
          </a:p>
          <a:p>
            <a:r>
              <a:rPr lang="fr-FR" dirty="0" smtClean="0"/>
              <a:t>Si les propriétaires se regroupent :</a:t>
            </a:r>
          </a:p>
          <a:p>
            <a:pPr lvl="1"/>
            <a:r>
              <a:rPr lang="fr-FR" dirty="0" smtClean="0"/>
              <a:t>Ils encourent un coût de transaction </a:t>
            </a:r>
            <a:r>
              <a:rPr lang="fr-FR" i="1" dirty="0" smtClean="0"/>
              <a:t>t</a:t>
            </a:r>
            <a:r>
              <a:rPr lang="fr-FR" dirty="0" smtClean="0"/>
              <a:t>’</a:t>
            </a:r>
            <a:r>
              <a:rPr lang="fr-FR" i="1" dirty="0" smtClean="0"/>
              <a:t>n</a:t>
            </a:r>
            <a:r>
              <a:rPr lang="fr-FR" dirty="0" smtClean="0"/>
              <a:t>²</a:t>
            </a:r>
          </a:p>
          <a:p>
            <a:pPr lvl="1"/>
            <a:r>
              <a:rPr lang="fr-FR" dirty="0" smtClean="0"/>
              <a:t>Ils négocient un partage du bénéfice avec l’entreprise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96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en-US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Volonté de développement de la valorisation économique de la forêt</a:t>
            </a:r>
          </a:p>
          <a:p>
            <a:r>
              <a:rPr lang="fr-FR" dirty="0" smtClean="0"/>
              <a:t>Tensions sur la ressource, malgré un accroissement du stock sur pied</a:t>
            </a:r>
          </a:p>
          <a:p>
            <a:r>
              <a:rPr lang="fr-FR" dirty="0" smtClean="0"/>
              <a:t>Diversité de modes de valorisation possible</a:t>
            </a:r>
          </a:p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89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de la firme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Cas avec négociation directe : </a:t>
            </a:r>
          </a:p>
          <a:p>
            <a:pPr marL="0" indent="0">
              <a:buNone/>
            </a:pPr>
            <a:r>
              <a:rPr lang="fr-FR" dirty="0" smtClean="0"/>
              <a:t>	optimisation de 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dirty="0" smtClean="0"/>
              <a:t>=</a:t>
            </a:r>
            <a:r>
              <a:rPr lang="fr-FR" i="1" dirty="0" err="1" smtClean="0"/>
              <a:t>py</a:t>
            </a:r>
            <a:r>
              <a:rPr lang="fr-FR" dirty="0"/>
              <a:t> </a:t>
            </a:r>
            <a:r>
              <a:rPr lang="fr-FR" dirty="0" smtClean="0"/>
              <a:t>– (</a:t>
            </a:r>
            <a:r>
              <a:rPr lang="fr-FR" i="1" dirty="0" smtClean="0"/>
              <a:t>F</a:t>
            </a:r>
            <a:r>
              <a:rPr lang="fr-FR" dirty="0" smtClean="0"/>
              <a:t>+</a:t>
            </a:r>
            <a:r>
              <a:rPr lang="fr-FR" i="1" dirty="0" smtClean="0"/>
              <a:t>vy</a:t>
            </a:r>
            <a:r>
              <a:rPr lang="fr-FR" dirty="0" smtClean="0"/>
              <a:t>+</a:t>
            </a:r>
            <a:r>
              <a:rPr lang="fr-FR" i="1" dirty="0" smtClean="0"/>
              <a:t>cy</a:t>
            </a:r>
            <a:r>
              <a:rPr lang="fr-FR" dirty="0" smtClean="0"/>
              <a:t>+</a:t>
            </a:r>
            <a:r>
              <a:rPr lang="fr-FR" i="1" dirty="0" smtClean="0"/>
              <a:t>tn</a:t>
            </a:r>
            <a:r>
              <a:rPr lang="fr-FR" dirty="0" smtClean="0"/>
              <a:t>²)</a:t>
            </a:r>
          </a:p>
          <a:p>
            <a:pPr marL="0" indent="0">
              <a:buNone/>
            </a:pPr>
            <a:r>
              <a:rPr lang="fr-FR" dirty="0" smtClean="0"/>
              <a:t>avec </a:t>
            </a:r>
            <a:r>
              <a:rPr lang="fr-FR" i="1" dirty="0" smtClean="0"/>
              <a:t>c</a:t>
            </a:r>
            <a:r>
              <a:rPr lang="fr-FR" dirty="0" smtClean="0"/>
              <a:t>=</a:t>
            </a:r>
            <a:r>
              <a:rPr lang="fr-FR" i="1" dirty="0" smtClean="0"/>
              <a:t>u</a:t>
            </a:r>
            <a:r>
              <a:rPr lang="fr-FR" dirty="0" smtClean="0"/>
              <a:t>, </a:t>
            </a:r>
            <a:r>
              <a:rPr lang="fr-FR" i="1" dirty="0" smtClean="0"/>
              <a:t>n</a:t>
            </a:r>
            <a:r>
              <a:rPr lang="fr-FR" dirty="0" smtClean="0"/>
              <a:t>=</a:t>
            </a:r>
            <a:r>
              <a:rPr lang="fr-FR" i="1" dirty="0" smtClean="0"/>
              <a:t>y</a:t>
            </a:r>
            <a:r>
              <a:rPr lang="fr-FR" dirty="0" smtClean="0"/>
              <a:t>/</a:t>
            </a:r>
            <a:r>
              <a:rPr lang="fr-FR" i="1" dirty="0" smtClean="0"/>
              <a:t>s</a:t>
            </a:r>
          </a:p>
          <a:p>
            <a:pPr marL="0" indent="0">
              <a:buNone/>
            </a:pPr>
            <a:r>
              <a:rPr lang="fr-FR" dirty="0" smtClean="0"/>
              <a:t>D’où </a:t>
            </a:r>
            <a:r>
              <a:rPr lang="fr-FR" i="1" dirty="0" smtClean="0"/>
              <a:t>y</a:t>
            </a:r>
            <a:r>
              <a:rPr lang="fr-FR" dirty="0" smtClean="0"/>
              <a:t>*= </a:t>
            </a:r>
            <a:r>
              <a:rPr lang="fr-FR" i="1" dirty="0" smtClean="0"/>
              <a:t>s</a:t>
            </a:r>
            <a:r>
              <a:rPr lang="fr-FR" dirty="0" smtClean="0"/>
              <a:t>²(</a:t>
            </a:r>
            <a:r>
              <a:rPr lang="fr-FR" i="1" dirty="0" smtClean="0"/>
              <a:t>p</a:t>
            </a:r>
            <a:r>
              <a:rPr lang="fr-FR" dirty="0" smtClean="0"/>
              <a:t> – </a:t>
            </a:r>
            <a:r>
              <a:rPr lang="fr-FR" i="1" dirty="0" smtClean="0"/>
              <a:t>v</a:t>
            </a:r>
            <a:r>
              <a:rPr lang="fr-FR" dirty="0" smtClean="0"/>
              <a:t> – </a:t>
            </a:r>
            <a:r>
              <a:rPr lang="fr-FR" i="1" dirty="0" smtClean="0"/>
              <a:t>u</a:t>
            </a:r>
            <a:r>
              <a:rPr lang="fr-FR" dirty="0" smtClean="0"/>
              <a:t>)/2</a:t>
            </a:r>
            <a:r>
              <a:rPr lang="fr-FR" i="1" dirty="0" smtClean="0"/>
              <a:t>t</a:t>
            </a:r>
            <a:r>
              <a:rPr lang="fr-FR" dirty="0" smtClean="0"/>
              <a:t> et 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dirty="0" smtClean="0"/>
              <a:t>*= </a:t>
            </a:r>
            <a:r>
              <a:rPr lang="fr-FR" i="1" dirty="0"/>
              <a:t>s</a:t>
            </a:r>
            <a:r>
              <a:rPr lang="fr-FR" dirty="0"/>
              <a:t>²(</a:t>
            </a:r>
            <a:r>
              <a:rPr lang="fr-FR" i="1" dirty="0"/>
              <a:t>p</a:t>
            </a:r>
            <a:r>
              <a:rPr lang="fr-FR" dirty="0"/>
              <a:t> – </a:t>
            </a:r>
            <a:r>
              <a:rPr lang="fr-FR" i="1" dirty="0"/>
              <a:t>v</a:t>
            </a:r>
            <a:r>
              <a:rPr lang="fr-FR" dirty="0"/>
              <a:t> – </a:t>
            </a:r>
            <a:r>
              <a:rPr lang="fr-FR" i="1" dirty="0" smtClean="0"/>
              <a:t>u</a:t>
            </a:r>
            <a:r>
              <a:rPr lang="fr-FR" dirty="0" smtClean="0"/>
              <a:t>)²/4</a:t>
            </a:r>
            <a:r>
              <a:rPr lang="fr-FR" i="1" dirty="0" smtClean="0"/>
              <a:t>t</a:t>
            </a:r>
            <a:r>
              <a:rPr lang="fr-FR" dirty="0" smtClean="0"/>
              <a:t> – </a:t>
            </a:r>
            <a:r>
              <a:rPr lang="fr-FR" i="1" dirty="0" smtClean="0"/>
              <a:t>F</a:t>
            </a:r>
            <a:r>
              <a:rPr lang="fr-FR" dirty="0" smtClean="0"/>
              <a:t> </a:t>
            </a:r>
          </a:p>
          <a:p>
            <a:r>
              <a:rPr lang="fr-FR" dirty="0" smtClean="0"/>
              <a:t>Cas avec organisation des propriétaires : </a:t>
            </a:r>
            <a:r>
              <a:rPr lang="fr-FR" dirty="0"/>
              <a:t>optimisation de 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dirty="0" smtClean="0"/>
              <a:t>=(</a:t>
            </a:r>
            <a:r>
              <a:rPr lang="fr-FR" i="1" dirty="0" err="1" smtClean="0"/>
              <a:t>py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i="1" dirty="0" smtClean="0"/>
              <a:t>F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i="1" dirty="0" err="1" smtClean="0"/>
              <a:t>vy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i="1" dirty="0" err="1" smtClean="0"/>
              <a:t>uy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i="1" dirty="0" smtClean="0"/>
              <a:t>t</a:t>
            </a:r>
            <a:r>
              <a:rPr lang="fr-FR" dirty="0" smtClean="0"/>
              <a:t>’</a:t>
            </a:r>
            <a:r>
              <a:rPr lang="fr-FR" i="1" dirty="0" smtClean="0"/>
              <a:t>n</a:t>
            </a:r>
            <a:r>
              <a:rPr lang="fr-FR" dirty="0" smtClean="0"/>
              <a:t>²)/2</a:t>
            </a:r>
          </a:p>
          <a:p>
            <a:pPr marL="0" indent="0">
              <a:buNone/>
            </a:pPr>
            <a:r>
              <a:rPr lang="fr-FR" dirty="0" smtClean="0"/>
              <a:t>avec </a:t>
            </a:r>
            <a:r>
              <a:rPr lang="fr-FR" i="1" dirty="0" smtClean="0"/>
              <a:t>n</a:t>
            </a:r>
            <a:r>
              <a:rPr lang="fr-FR" dirty="0" smtClean="0"/>
              <a:t>=</a:t>
            </a:r>
            <a:r>
              <a:rPr lang="fr-FR" i="1" dirty="0" smtClean="0"/>
              <a:t>y</a:t>
            </a:r>
            <a:r>
              <a:rPr lang="fr-FR" dirty="0" smtClean="0"/>
              <a:t>/</a:t>
            </a:r>
            <a:r>
              <a:rPr lang="fr-FR" i="1" dirty="0" smtClean="0"/>
              <a:t>s</a:t>
            </a:r>
          </a:p>
          <a:p>
            <a:pPr marL="0" indent="0">
              <a:buNone/>
            </a:pPr>
            <a:r>
              <a:rPr lang="fr-FR" dirty="0"/>
              <a:t>D’où </a:t>
            </a:r>
            <a:r>
              <a:rPr lang="fr-FR" i="1" dirty="0"/>
              <a:t>y</a:t>
            </a:r>
            <a:r>
              <a:rPr lang="fr-FR" dirty="0"/>
              <a:t>*= </a:t>
            </a:r>
            <a:r>
              <a:rPr lang="fr-FR" i="1" dirty="0"/>
              <a:t>s</a:t>
            </a:r>
            <a:r>
              <a:rPr lang="fr-FR" dirty="0"/>
              <a:t>²(</a:t>
            </a:r>
            <a:r>
              <a:rPr lang="fr-FR" i="1" dirty="0"/>
              <a:t>p</a:t>
            </a:r>
            <a:r>
              <a:rPr lang="fr-FR" dirty="0"/>
              <a:t> – </a:t>
            </a:r>
            <a:r>
              <a:rPr lang="fr-FR" i="1" dirty="0"/>
              <a:t>v</a:t>
            </a:r>
            <a:r>
              <a:rPr lang="fr-FR" dirty="0"/>
              <a:t> – </a:t>
            </a:r>
            <a:r>
              <a:rPr lang="fr-FR" i="1" dirty="0"/>
              <a:t>u</a:t>
            </a:r>
            <a:r>
              <a:rPr lang="fr-FR" dirty="0"/>
              <a:t>)/</a:t>
            </a:r>
            <a:r>
              <a:rPr lang="fr-FR" dirty="0" smtClean="0"/>
              <a:t>2</a:t>
            </a:r>
            <a:r>
              <a:rPr lang="fr-FR" i="1" dirty="0" smtClean="0"/>
              <a:t>t</a:t>
            </a:r>
            <a:r>
              <a:rPr lang="fr-FR" dirty="0" smtClean="0"/>
              <a:t>’ </a:t>
            </a:r>
            <a:r>
              <a:rPr lang="fr-FR" dirty="0"/>
              <a:t>et 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dirty="0"/>
              <a:t>*= </a:t>
            </a:r>
            <a:r>
              <a:rPr lang="fr-FR" i="1" dirty="0"/>
              <a:t>s</a:t>
            </a:r>
            <a:r>
              <a:rPr lang="fr-FR" dirty="0"/>
              <a:t>²(</a:t>
            </a:r>
            <a:r>
              <a:rPr lang="fr-FR" i="1" dirty="0"/>
              <a:t>p</a:t>
            </a:r>
            <a:r>
              <a:rPr lang="fr-FR" dirty="0"/>
              <a:t> – </a:t>
            </a:r>
            <a:r>
              <a:rPr lang="fr-FR" i="1" dirty="0"/>
              <a:t>v</a:t>
            </a:r>
            <a:r>
              <a:rPr lang="fr-FR" dirty="0"/>
              <a:t> – </a:t>
            </a:r>
            <a:r>
              <a:rPr lang="fr-FR" i="1" dirty="0" smtClean="0"/>
              <a:t>u</a:t>
            </a:r>
            <a:r>
              <a:rPr lang="fr-FR" dirty="0" smtClean="0"/>
              <a:t>)²/8</a:t>
            </a:r>
            <a:r>
              <a:rPr lang="fr-FR" i="1" dirty="0" smtClean="0"/>
              <a:t>t</a:t>
            </a:r>
            <a:r>
              <a:rPr lang="fr-FR" dirty="0" smtClean="0"/>
              <a:t>’ </a:t>
            </a:r>
            <a:r>
              <a:rPr lang="fr-FR" dirty="0"/>
              <a:t>– </a:t>
            </a:r>
            <a:r>
              <a:rPr lang="fr-FR" i="1" dirty="0" smtClean="0"/>
              <a:t>F</a:t>
            </a:r>
            <a:r>
              <a:rPr lang="fr-FR" dirty="0" smtClean="0"/>
              <a:t>/2 </a:t>
            </a:r>
            <a:endParaRPr lang="fr-FR" dirty="0"/>
          </a:p>
          <a:p>
            <a:r>
              <a:rPr lang="fr-FR" dirty="0" smtClean="0"/>
              <a:t>Choix de l’organisation si :</a:t>
            </a:r>
          </a:p>
          <a:p>
            <a:pPr marL="0" indent="0" algn="ctr">
              <a:buNone/>
            </a:pPr>
            <a:r>
              <a:rPr lang="fr-FR" i="1" dirty="0"/>
              <a:t>s</a:t>
            </a:r>
            <a:r>
              <a:rPr lang="fr-FR" dirty="0"/>
              <a:t>²(</a:t>
            </a:r>
            <a:r>
              <a:rPr lang="fr-FR" i="1" dirty="0"/>
              <a:t>p</a:t>
            </a:r>
            <a:r>
              <a:rPr lang="fr-FR" dirty="0"/>
              <a:t> – </a:t>
            </a:r>
            <a:r>
              <a:rPr lang="fr-FR" i="1" dirty="0"/>
              <a:t>v</a:t>
            </a:r>
            <a:r>
              <a:rPr lang="fr-FR" dirty="0"/>
              <a:t> – </a:t>
            </a:r>
            <a:r>
              <a:rPr lang="fr-FR" i="1" dirty="0" smtClean="0"/>
              <a:t>u</a:t>
            </a:r>
            <a:r>
              <a:rPr lang="fr-FR" dirty="0" smtClean="0"/>
              <a:t>)²(2/</a:t>
            </a:r>
            <a:r>
              <a:rPr lang="fr-FR" i="1" dirty="0" smtClean="0"/>
              <a:t>t</a:t>
            </a:r>
            <a:r>
              <a:rPr lang="fr-FR" dirty="0" smtClean="0"/>
              <a:t> – 1/</a:t>
            </a:r>
            <a:r>
              <a:rPr lang="fr-FR" i="1" dirty="0" smtClean="0"/>
              <a:t>t</a:t>
            </a:r>
            <a:r>
              <a:rPr lang="fr-FR" dirty="0" smtClean="0"/>
              <a:t>’)&lt; </a:t>
            </a:r>
            <a:r>
              <a:rPr lang="fr-FR" i="1" dirty="0" smtClean="0"/>
              <a:t>F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2061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Basculement entre modes d’organisation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25144"/>
            <a:ext cx="8496944" cy="1833067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La baisse du coût de coordination des propriétaires favorise la rentabilité de l’équipement et l’organisation des propriétaires pour la vente de biomasse</a:t>
            </a:r>
          </a:p>
          <a:p>
            <a:r>
              <a:rPr lang="fr-FR" dirty="0" smtClean="0"/>
              <a:t>L’augmentation du prix de l’énergie favorise la négociation directe avec les propriétaires</a:t>
            </a:r>
            <a:endParaRPr lang="en-US" dirty="0"/>
          </a:p>
        </p:txBody>
      </p:sp>
      <p:grpSp>
        <p:nvGrpSpPr>
          <p:cNvPr id="59" name="Groupe 58"/>
          <p:cNvGrpSpPr/>
          <p:nvPr/>
        </p:nvGrpSpPr>
        <p:grpSpPr>
          <a:xfrm>
            <a:off x="4549755" y="1250133"/>
            <a:ext cx="4198709" cy="2766415"/>
            <a:chOff x="229275" y="1250133"/>
            <a:chExt cx="4198709" cy="2766415"/>
          </a:xfrm>
        </p:grpSpPr>
        <p:cxnSp>
          <p:nvCxnSpPr>
            <p:cNvPr id="33" name="Connecteur droit 32"/>
            <p:cNvCxnSpPr/>
            <p:nvPr/>
          </p:nvCxnSpPr>
          <p:spPr>
            <a:xfrm flipV="1">
              <a:off x="2917598" y="1453426"/>
              <a:ext cx="1222354" cy="1174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e 57"/>
            <p:cNvGrpSpPr/>
            <p:nvPr/>
          </p:nvGrpSpPr>
          <p:grpSpPr>
            <a:xfrm>
              <a:off x="229275" y="1250133"/>
              <a:ext cx="4198709" cy="2766415"/>
              <a:chOff x="229275" y="1250133"/>
              <a:chExt cx="4198709" cy="2766415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755576" y="1628800"/>
                <a:ext cx="3096344" cy="2016224"/>
                <a:chOff x="755576" y="1628800"/>
                <a:chExt cx="2664296" cy="2016224"/>
              </a:xfrm>
            </p:grpSpPr>
            <p:cxnSp>
              <p:nvCxnSpPr>
                <p:cNvPr id="5" name="Connecteur droit 4"/>
                <p:cNvCxnSpPr/>
                <p:nvPr/>
              </p:nvCxnSpPr>
              <p:spPr>
                <a:xfrm>
                  <a:off x="755576" y="1628800"/>
                  <a:ext cx="0" cy="20162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cteur droit 6"/>
                <p:cNvCxnSpPr/>
                <p:nvPr/>
              </p:nvCxnSpPr>
              <p:spPr>
                <a:xfrm>
                  <a:off x="755576" y="3645024"/>
                  <a:ext cx="266429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ZoneTexte 11"/>
              <p:cNvSpPr txBox="1"/>
              <p:nvPr/>
            </p:nvSpPr>
            <p:spPr>
              <a:xfrm>
                <a:off x="611560" y="1250133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/>
                  <a:t>y</a:t>
                </a:r>
                <a:endParaRPr lang="en-US" i="1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3851920" y="341970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/>
                  <a:t>p</a:t>
                </a:r>
                <a:endParaRPr lang="en-US" i="1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69326" y="363573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err="1" smtClean="0"/>
                  <a:t>v</a:t>
                </a:r>
                <a:r>
                  <a:rPr lang="fr-FR" dirty="0" err="1" smtClean="0"/>
                  <a:t>+</a:t>
                </a:r>
                <a:r>
                  <a:rPr lang="fr-FR" i="1" dirty="0" err="1" smtClean="0"/>
                  <a:t>u</a:t>
                </a:r>
                <a:endParaRPr lang="en-US" i="1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1619672" y="364721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/>
                  <a:t>p</a:t>
                </a:r>
                <a:r>
                  <a:rPr lang="fr-FR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699792" y="364502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/>
                  <a:t>p</a:t>
                </a:r>
                <a:r>
                  <a:rPr lang="fr-FR" baseline="-25000" dirty="0" smtClean="0"/>
                  <a:t>2</a:t>
                </a:r>
                <a:endParaRPr lang="en-US" baseline="-25000" dirty="0"/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229275" y="2791005"/>
                    <a:ext cx="480101" cy="63799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>
                              <a:latin typeface="Cambria Math"/>
                            </a:rPr>
                            <m:t>𝑠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latin typeface="Cambria Math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rad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275" y="2791005"/>
                    <a:ext cx="480101" cy="637995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Connecteur droit 22"/>
              <p:cNvCxnSpPr/>
              <p:nvPr/>
            </p:nvCxnSpPr>
            <p:spPr>
              <a:xfrm flipV="1">
                <a:off x="781384" y="3140968"/>
                <a:ext cx="1054312" cy="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V="1">
                <a:off x="1837478" y="2636912"/>
                <a:ext cx="1078338" cy="4947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flipV="1">
                <a:off x="1835696" y="1619465"/>
                <a:ext cx="1782" cy="201626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>
                <a:off x="781384" y="3224009"/>
                <a:ext cx="10063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non rentable</a:t>
                </a:r>
                <a:endParaRPr lang="en-US" sz="1200" dirty="0"/>
              </a:p>
            </p:txBody>
          </p:sp>
          <p:cxnSp>
            <p:nvCxnSpPr>
              <p:cNvPr id="41" name="Connecteur droit 40"/>
              <p:cNvCxnSpPr/>
              <p:nvPr/>
            </p:nvCxnSpPr>
            <p:spPr>
              <a:xfrm flipV="1">
                <a:off x="2914034" y="1628800"/>
                <a:ext cx="1782" cy="201626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/>
              <p:cNvSpPr txBox="1"/>
              <p:nvPr/>
            </p:nvSpPr>
            <p:spPr>
              <a:xfrm>
                <a:off x="1873482" y="3111351"/>
                <a:ext cx="1006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organisation  propriétaires</a:t>
                </a:r>
                <a:endParaRPr lang="en-US" sz="1200" dirty="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2989606" y="3111351"/>
                <a:ext cx="1006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négociation directe</a:t>
                </a:r>
                <a:endParaRPr lang="en-US" sz="1200" dirty="0"/>
              </a:p>
            </p:txBody>
          </p:sp>
        </p:grpSp>
      </p:grpSp>
      <p:grpSp>
        <p:nvGrpSpPr>
          <p:cNvPr id="57" name="Groupe 56"/>
          <p:cNvGrpSpPr/>
          <p:nvPr/>
        </p:nvGrpSpPr>
        <p:grpSpPr>
          <a:xfrm>
            <a:off x="-972616" y="188640"/>
            <a:ext cx="5400600" cy="3825716"/>
            <a:chOff x="3347864" y="188640"/>
            <a:chExt cx="5400600" cy="3825716"/>
          </a:xfrm>
        </p:grpSpPr>
        <p:sp>
          <p:nvSpPr>
            <p:cNvPr id="44" name="ZoneTexte 43"/>
            <p:cNvSpPr txBox="1"/>
            <p:nvPr/>
          </p:nvSpPr>
          <p:spPr>
            <a:xfrm>
              <a:off x="4860032" y="129517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/>
                <a:t>t</a:t>
              </a:r>
              <a:r>
                <a:rPr lang="fr-FR" dirty="0" smtClean="0"/>
                <a:t>’</a:t>
              </a:r>
              <a:endParaRPr lang="en-US" dirty="0"/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3347864" y="188640"/>
              <a:ext cx="5400600" cy="3825716"/>
              <a:chOff x="3347864" y="188640"/>
              <a:chExt cx="5400600" cy="3825716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4716016" y="170080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/>
                  <a:t>t</a:t>
                </a:r>
                <a:endParaRPr lang="en-US" i="1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4572000" y="262762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/>
                  <a:t>t</a:t>
                </a:r>
                <a:r>
                  <a:rPr lang="fr-FR" dirty="0" smtClean="0"/>
                  <a:t>/2</a:t>
                </a:r>
                <a:endParaRPr lang="en-US" dirty="0"/>
              </a:p>
            </p:txBody>
          </p:sp>
          <p:grpSp>
            <p:nvGrpSpPr>
              <p:cNvPr id="55" name="Groupe 54"/>
              <p:cNvGrpSpPr/>
              <p:nvPr/>
            </p:nvGrpSpPr>
            <p:grpSpPr>
              <a:xfrm>
                <a:off x="3347864" y="188640"/>
                <a:ext cx="5400600" cy="3825716"/>
                <a:chOff x="3347864" y="188640"/>
                <a:chExt cx="5400600" cy="3825716"/>
              </a:xfrm>
            </p:grpSpPr>
            <p:grpSp>
              <p:nvGrpSpPr>
                <p:cNvPr id="9" name="Groupe 8"/>
                <p:cNvGrpSpPr/>
                <p:nvPr/>
              </p:nvGrpSpPr>
              <p:grpSpPr>
                <a:xfrm>
                  <a:off x="5004048" y="1628800"/>
                  <a:ext cx="3168352" cy="2016224"/>
                  <a:chOff x="755576" y="1628800"/>
                  <a:chExt cx="2664296" cy="2016224"/>
                </a:xfrm>
              </p:grpSpPr>
              <p:cxnSp>
                <p:nvCxnSpPr>
                  <p:cNvPr id="10" name="Connecteur droit 9"/>
                  <p:cNvCxnSpPr/>
                  <p:nvPr/>
                </p:nvCxnSpPr>
                <p:spPr>
                  <a:xfrm>
                    <a:off x="755576" y="1628800"/>
                    <a:ext cx="0" cy="20162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Connecteur droit 10"/>
                  <p:cNvCxnSpPr/>
                  <p:nvPr/>
                </p:nvCxnSpPr>
                <p:spPr>
                  <a:xfrm>
                    <a:off x="755576" y="3645024"/>
                    <a:ext cx="266429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ZoneTexte 13"/>
                <p:cNvSpPr txBox="1"/>
                <p:nvPr/>
              </p:nvSpPr>
              <p:spPr>
                <a:xfrm>
                  <a:off x="8172400" y="3460358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/>
                    <a:t>p</a:t>
                  </a:r>
                  <a:endParaRPr lang="en-US" i="1" dirty="0"/>
                </a:p>
              </p:txBody>
            </p:sp>
            <p:cxnSp>
              <p:nvCxnSpPr>
                <p:cNvPr id="46" name="Connecteur droit 45"/>
                <p:cNvCxnSpPr/>
                <p:nvPr/>
              </p:nvCxnSpPr>
              <p:spPr>
                <a:xfrm flipV="1">
                  <a:off x="5029856" y="1916832"/>
                  <a:ext cx="3235009" cy="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/>
                <p:cNvCxnSpPr/>
                <p:nvPr/>
              </p:nvCxnSpPr>
              <p:spPr>
                <a:xfrm flipV="1">
                  <a:off x="5004048" y="2780928"/>
                  <a:ext cx="3235009" cy="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ZoneTexte 48"/>
                <p:cNvSpPr txBox="1"/>
                <p:nvPr/>
              </p:nvSpPr>
              <p:spPr>
                <a:xfrm>
                  <a:off x="4716016" y="3645024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err="1" smtClean="0"/>
                    <a:t>v</a:t>
                  </a:r>
                  <a:r>
                    <a:rPr lang="fr-FR" dirty="0" err="1" smtClean="0"/>
                    <a:t>+</a:t>
                  </a:r>
                  <a:r>
                    <a:rPr lang="fr-FR" i="1" dirty="0" err="1" smtClean="0"/>
                    <a:t>u</a:t>
                  </a:r>
                  <a:endParaRPr lang="en-US" i="1" dirty="0"/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 flipV="1">
                  <a:off x="3347864" y="188640"/>
                  <a:ext cx="3312368" cy="3456384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>
                <a:xfrm>
                  <a:off x="5221854" y="2431921"/>
                  <a:ext cx="100633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non rentable</a:t>
                  </a:r>
                  <a:endParaRPr lang="en-US" sz="1200" dirty="0"/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6445990" y="3140968"/>
                  <a:ext cx="10063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organisation  propriétaires</a:t>
                  </a:r>
                  <a:endParaRPr lang="en-US" sz="1200" dirty="0"/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>
                <a:xfrm>
                  <a:off x="7094062" y="2060848"/>
                  <a:ext cx="10063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négociation directe</a:t>
                  </a:r>
                  <a:endParaRPr lang="en-US" sz="1200" dirty="0"/>
                </a:p>
              </p:txBody>
            </p:sp>
          </p:grpSp>
          <p:sp>
            <p:nvSpPr>
              <p:cNvPr id="54" name="Forme libre 53"/>
              <p:cNvSpPr/>
              <p:nvPr/>
            </p:nvSpPr>
            <p:spPr>
              <a:xfrm>
                <a:off x="6617777" y="2299855"/>
                <a:ext cx="1842655" cy="471054"/>
              </a:xfrm>
              <a:custGeom>
                <a:avLst/>
                <a:gdLst>
                  <a:gd name="connsiteX0" fmla="*/ 0 w 1842655"/>
                  <a:gd name="connsiteY0" fmla="*/ 0 h 471054"/>
                  <a:gd name="connsiteX1" fmla="*/ 969819 w 1842655"/>
                  <a:gd name="connsiteY1" fmla="*/ 360218 h 471054"/>
                  <a:gd name="connsiteX2" fmla="*/ 1842655 w 1842655"/>
                  <a:gd name="connsiteY2" fmla="*/ 471054 h 471054"/>
                  <a:gd name="connsiteX3" fmla="*/ 1842655 w 1842655"/>
                  <a:gd name="connsiteY3" fmla="*/ 471054 h 47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2655" h="471054">
                    <a:moveTo>
                      <a:pt x="0" y="0"/>
                    </a:moveTo>
                    <a:cubicBezTo>
                      <a:pt x="331355" y="140854"/>
                      <a:pt x="662710" y="281709"/>
                      <a:pt x="969819" y="360218"/>
                    </a:cubicBezTo>
                    <a:cubicBezTo>
                      <a:pt x="1276928" y="438727"/>
                      <a:pt x="1842655" y="471054"/>
                      <a:pt x="1842655" y="471054"/>
                    </a:cubicBezTo>
                    <a:lnTo>
                      <a:pt x="1842655" y="4710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3750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Etude de la possibilité d’entrée d’une </a:t>
            </a:r>
            <a:r>
              <a:rPr lang="fr-FR" dirty="0" err="1" smtClean="0"/>
              <a:t>bioraffinerie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83357"/>
            <a:ext cx="8435280" cy="4525963"/>
          </a:xfrm>
        </p:spPr>
        <p:txBody>
          <a:bodyPr/>
          <a:lstStyle/>
          <a:p>
            <a:r>
              <a:rPr lang="fr-FR" dirty="0" smtClean="0"/>
              <a:t>Principe = une </a:t>
            </a:r>
            <a:r>
              <a:rPr lang="fr-FR" dirty="0" err="1" smtClean="0"/>
              <a:t>bioraffinerie</a:t>
            </a:r>
            <a:r>
              <a:rPr lang="fr-FR" dirty="0" smtClean="0"/>
              <a:t> peut s’implanter si elle dégage un profit supérieur à la somme des profits des chaufferies implantées sur la même zone de collecte</a:t>
            </a:r>
          </a:p>
          <a:p>
            <a:r>
              <a:rPr lang="fr-FR" dirty="0" smtClean="0"/>
              <a:t>Hypothèse d’une armature urbaine homogène : villes identiques équidistantes (</a:t>
            </a:r>
            <a:r>
              <a:rPr lang="fr-FR" i="1" dirty="0" smtClean="0"/>
              <a:t>d</a:t>
            </a:r>
            <a:r>
              <a:rPr lang="fr-FR" dirty="0" smtClean="0"/>
              <a:t>), consommatrices de chaleur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08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Bioraffinerie</a:t>
            </a:r>
            <a:r>
              <a:rPr lang="fr-FR" dirty="0" smtClean="0"/>
              <a:t> versus réseau de chaufferies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67544" y="486916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rganigramme : Connecteur 5"/>
          <p:cNvSpPr/>
          <p:nvPr/>
        </p:nvSpPr>
        <p:spPr>
          <a:xfrm>
            <a:off x="899592" y="4797152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rganigramme : Connecteur 7"/>
          <p:cNvSpPr/>
          <p:nvPr/>
        </p:nvSpPr>
        <p:spPr>
          <a:xfrm>
            <a:off x="2585492" y="4797152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rganigramme : Connecteur 9"/>
          <p:cNvSpPr/>
          <p:nvPr/>
        </p:nvSpPr>
        <p:spPr>
          <a:xfrm>
            <a:off x="4313684" y="4797152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rganigramme : Connecteur 11"/>
          <p:cNvSpPr/>
          <p:nvPr/>
        </p:nvSpPr>
        <p:spPr>
          <a:xfrm>
            <a:off x="7770068" y="4797152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rganigramme : Connecteur 12"/>
          <p:cNvSpPr/>
          <p:nvPr/>
        </p:nvSpPr>
        <p:spPr>
          <a:xfrm>
            <a:off x="6041876" y="4797152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916331" y="5013176"/>
            <a:ext cx="17834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619672" y="5085184"/>
            <a:ext cx="91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d</a:t>
            </a:r>
            <a:endParaRPr lang="en-US" i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3779912" y="4005064"/>
            <a:ext cx="1224136" cy="432048"/>
            <a:chOff x="3779912" y="4005064"/>
            <a:chExt cx="1224136" cy="432048"/>
          </a:xfrm>
        </p:grpSpPr>
        <p:cxnSp>
          <p:nvCxnSpPr>
            <p:cNvPr id="21" name="Connecteur droit avec flèche 20"/>
            <p:cNvCxnSpPr/>
            <p:nvPr/>
          </p:nvCxnSpPr>
          <p:spPr>
            <a:xfrm>
              <a:off x="3779912" y="4437112"/>
              <a:ext cx="12241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4139952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i="1" dirty="0" err="1" smtClean="0"/>
                <a:t>y</a:t>
              </a:r>
              <a:r>
                <a:rPr lang="fr-FR" i="1" baseline="-25000" dirty="0" err="1" smtClean="0"/>
                <a:t>b</a:t>
              </a:r>
              <a:endParaRPr lang="en-US" i="1" baseline="-250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051720" y="4005064"/>
            <a:ext cx="1224136" cy="432048"/>
            <a:chOff x="3779912" y="4005064"/>
            <a:chExt cx="1224136" cy="432048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3779912" y="4437112"/>
              <a:ext cx="12241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4139952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i="1" dirty="0" err="1" smtClean="0"/>
                <a:t>y</a:t>
              </a:r>
              <a:r>
                <a:rPr lang="fr-FR" i="1" baseline="-25000" dirty="0" err="1" smtClean="0"/>
                <a:t>b</a:t>
              </a:r>
              <a:endParaRPr lang="en-US" i="1" baseline="-25000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23528" y="4005064"/>
            <a:ext cx="1224136" cy="432048"/>
            <a:chOff x="3779912" y="4005064"/>
            <a:chExt cx="1224136" cy="432048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3779912" y="4437112"/>
              <a:ext cx="12241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4139952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i="1" dirty="0" err="1" smtClean="0"/>
                <a:t>y</a:t>
              </a:r>
              <a:r>
                <a:rPr lang="fr-FR" i="1" baseline="-25000" dirty="0" err="1" smtClean="0"/>
                <a:t>b</a:t>
              </a:r>
              <a:endParaRPr lang="en-US" i="1" baseline="-25000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508104" y="4005064"/>
            <a:ext cx="1224136" cy="432048"/>
            <a:chOff x="3779912" y="4005064"/>
            <a:chExt cx="1224136" cy="432048"/>
          </a:xfrm>
        </p:grpSpPr>
        <p:cxnSp>
          <p:nvCxnSpPr>
            <p:cNvPr id="31" name="Connecteur droit avec flèche 30"/>
            <p:cNvCxnSpPr/>
            <p:nvPr/>
          </p:nvCxnSpPr>
          <p:spPr>
            <a:xfrm>
              <a:off x="3779912" y="4437112"/>
              <a:ext cx="12241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4139952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i="1" dirty="0" err="1" smtClean="0"/>
                <a:t>y</a:t>
              </a:r>
              <a:r>
                <a:rPr lang="fr-FR" i="1" baseline="-25000" dirty="0" err="1" smtClean="0"/>
                <a:t>b</a:t>
              </a:r>
              <a:endParaRPr lang="en-US" i="1" baseline="-25000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7236296" y="4005064"/>
            <a:ext cx="1224136" cy="432048"/>
            <a:chOff x="3779912" y="4005064"/>
            <a:chExt cx="1224136" cy="432048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3779912" y="4437112"/>
              <a:ext cx="12241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4139952" y="40050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i="1" dirty="0" err="1" smtClean="0"/>
                <a:t>y</a:t>
              </a:r>
              <a:r>
                <a:rPr lang="fr-FR" i="1" baseline="-25000" dirty="0" err="1" smtClean="0"/>
                <a:t>b</a:t>
              </a:r>
              <a:endParaRPr lang="en-US" i="1" baseline="-25000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1331640" y="2996952"/>
            <a:ext cx="6264696" cy="432048"/>
            <a:chOff x="1331640" y="2996952"/>
            <a:chExt cx="6264696" cy="432048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1331640" y="3429000"/>
              <a:ext cx="626469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4139952" y="29969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i="1" dirty="0" err="1" smtClean="0"/>
                <a:t>y</a:t>
              </a:r>
              <a:r>
                <a:rPr lang="fr-FR" i="1" baseline="-25000" dirty="0" err="1" smtClean="0"/>
                <a:t>h</a:t>
              </a:r>
              <a:endParaRPr lang="en-US" i="1" baseline="-25000" dirty="0"/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4139952" y="36450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47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Condition d’implantation d’une </a:t>
            </a:r>
            <a:r>
              <a:rPr lang="fr-FR" dirty="0" err="1" smtClean="0"/>
              <a:t>bioraffinerie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Bioraffinerie</a:t>
            </a:r>
            <a:r>
              <a:rPr lang="fr-FR" dirty="0" smtClean="0"/>
              <a:t> en négociation directe :</a:t>
            </a:r>
          </a:p>
          <a:p>
            <a:pPr marL="0" indent="0">
              <a:buNone/>
            </a:pPr>
            <a:r>
              <a:rPr lang="fr-FR" dirty="0"/>
              <a:t>p</a:t>
            </a:r>
            <a:r>
              <a:rPr lang="fr-FR" dirty="0" smtClean="0"/>
              <a:t>rofit 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i="1" baseline="-25000" dirty="0" smtClean="0"/>
              <a:t>h</a:t>
            </a:r>
            <a:r>
              <a:rPr lang="fr-FR" dirty="0" smtClean="0"/>
              <a:t>*= </a:t>
            </a:r>
            <a:r>
              <a:rPr lang="fr-FR" i="1" dirty="0" smtClean="0"/>
              <a:t>s</a:t>
            </a:r>
            <a:r>
              <a:rPr lang="fr-FR" dirty="0" smtClean="0"/>
              <a:t>²(</a:t>
            </a:r>
            <a:r>
              <a:rPr lang="fr-FR" i="1" dirty="0" smtClean="0"/>
              <a:t>p</a:t>
            </a:r>
            <a:r>
              <a:rPr lang="fr-FR" i="1" baseline="-25000" dirty="0" smtClean="0"/>
              <a:t>h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i="1" dirty="0" err="1" smtClean="0"/>
              <a:t>v</a:t>
            </a:r>
            <a:r>
              <a:rPr lang="fr-FR" i="1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i="1" dirty="0"/>
              <a:t>u</a:t>
            </a:r>
            <a:r>
              <a:rPr lang="fr-FR" dirty="0"/>
              <a:t>)²/4</a:t>
            </a:r>
            <a:r>
              <a:rPr lang="fr-FR" i="1" dirty="0"/>
              <a:t>t</a:t>
            </a:r>
            <a:r>
              <a:rPr lang="fr-FR" dirty="0"/>
              <a:t> –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h</a:t>
            </a:r>
            <a:endParaRPr lang="fr-FR" i="1" dirty="0" smtClean="0"/>
          </a:p>
          <a:p>
            <a:pPr marL="0" indent="0">
              <a:buNone/>
            </a:pPr>
            <a:r>
              <a:rPr lang="fr-FR" dirty="0" smtClean="0"/>
              <a:t>surface de collecte </a:t>
            </a:r>
            <a:r>
              <a:rPr lang="fr-FR" i="1" dirty="0" err="1" smtClean="0"/>
              <a:t>y</a:t>
            </a:r>
            <a:r>
              <a:rPr lang="fr-FR" i="1" baseline="-25000" dirty="0" err="1" smtClean="0"/>
              <a:t>h</a:t>
            </a:r>
            <a:r>
              <a:rPr lang="fr-FR" dirty="0" smtClean="0"/>
              <a:t>*= </a:t>
            </a:r>
            <a:r>
              <a:rPr lang="fr-FR" i="1" dirty="0" smtClean="0"/>
              <a:t>s</a:t>
            </a:r>
            <a:r>
              <a:rPr lang="fr-FR" dirty="0" smtClean="0"/>
              <a:t>²(</a:t>
            </a:r>
            <a:r>
              <a:rPr lang="fr-FR" i="1" dirty="0" smtClean="0"/>
              <a:t>p</a:t>
            </a:r>
            <a:r>
              <a:rPr lang="fr-FR" i="1" baseline="-25000" dirty="0" smtClean="0"/>
              <a:t>h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i="1" dirty="0" err="1" smtClean="0"/>
              <a:t>v</a:t>
            </a:r>
            <a:r>
              <a:rPr lang="fr-FR" i="1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i="1" dirty="0"/>
              <a:t>u</a:t>
            </a:r>
            <a:r>
              <a:rPr lang="fr-FR" dirty="0"/>
              <a:t>)/2</a:t>
            </a:r>
            <a:r>
              <a:rPr lang="fr-FR" i="1" dirty="0"/>
              <a:t>t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 smtClean="0"/>
              <a:t>	=&gt; nombre de villes </a:t>
            </a:r>
            <a:r>
              <a:rPr lang="fr-FR" i="1" dirty="0" err="1" smtClean="0"/>
              <a:t>y</a:t>
            </a:r>
            <a:r>
              <a:rPr lang="fr-FR" i="1" baseline="-25000" dirty="0" err="1" smtClean="0"/>
              <a:t>h</a:t>
            </a:r>
            <a:r>
              <a:rPr lang="fr-FR" dirty="0" smtClean="0"/>
              <a:t>*/</a:t>
            </a:r>
            <a:r>
              <a:rPr lang="fr-FR" i="1" dirty="0" smtClean="0"/>
              <a:t>d</a:t>
            </a:r>
          </a:p>
          <a:p>
            <a:r>
              <a:rPr lang="fr-FR" dirty="0" smtClean="0"/>
              <a:t>Maillage de chaufferies :</a:t>
            </a:r>
          </a:p>
          <a:p>
            <a:pPr marL="0" indent="0">
              <a:buNone/>
            </a:pPr>
            <a:r>
              <a:rPr lang="fr-FR" dirty="0"/>
              <a:t>profit </a:t>
            </a:r>
            <a:r>
              <a:rPr lang="fr-FR" i="1" dirty="0" err="1" smtClean="0"/>
              <a:t>y</a:t>
            </a:r>
            <a:r>
              <a:rPr lang="fr-FR" i="1" baseline="-25000" dirty="0" err="1" smtClean="0"/>
              <a:t>h</a:t>
            </a:r>
            <a:r>
              <a:rPr lang="fr-FR" dirty="0" smtClean="0"/>
              <a:t>*.</a:t>
            </a:r>
            <a:r>
              <a:rPr lang="fr-FR" dirty="0" smtClean="0">
                <a:latin typeface="Symbol" panose="05050102010706020507" pitchFamily="18" charset="2"/>
              </a:rPr>
              <a:t>P</a:t>
            </a:r>
            <a:r>
              <a:rPr lang="fr-FR" i="1" baseline="-25000" dirty="0" smtClean="0"/>
              <a:t>b</a:t>
            </a:r>
            <a:r>
              <a:rPr lang="fr-FR" dirty="0" smtClean="0"/>
              <a:t>*/</a:t>
            </a:r>
            <a:r>
              <a:rPr lang="fr-FR" i="1" dirty="0"/>
              <a:t>d</a:t>
            </a:r>
            <a:r>
              <a:rPr lang="fr-FR" dirty="0"/>
              <a:t>= </a:t>
            </a:r>
            <a:r>
              <a:rPr lang="fr-FR" dirty="0" smtClean="0"/>
              <a:t>[</a:t>
            </a:r>
            <a:r>
              <a:rPr lang="fr-FR" i="1" dirty="0" smtClean="0"/>
              <a:t>s</a:t>
            </a:r>
            <a:r>
              <a:rPr lang="fr-FR" dirty="0" smtClean="0"/>
              <a:t>²(</a:t>
            </a:r>
            <a:r>
              <a:rPr lang="fr-FR" i="1" dirty="0" err="1" smtClean="0"/>
              <a:t>p</a:t>
            </a:r>
            <a:r>
              <a:rPr lang="fr-FR" i="1" baseline="-25000" dirty="0" err="1" smtClean="0"/>
              <a:t>b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i="1" dirty="0" err="1" smtClean="0"/>
              <a:t>v</a:t>
            </a:r>
            <a:r>
              <a:rPr lang="fr-FR" i="1" baseline="-25000" dirty="0" err="1" smtClean="0"/>
              <a:t>b</a:t>
            </a:r>
            <a:r>
              <a:rPr lang="fr-FR" dirty="0" smtClean="0"/>
              <a:t> </a:t>
            </a:r>
            <a:r>
              <a:rPr lang="fr-FR" dirty="0"/>
              <a:t>– </a:t>
            </a:r>
            <a:r>
              <a:rPr lang="fr-FR" i="1" dirty="0"/>
              <a:t>u</a:t>
            </a:r>
            <a:r>
              <a:rPr lang="fr-FR" dirty="0"/>
              <a:t>)²/4</a:t>
            </a:r>
            <a:r>
              <a:rPr lang="fr-FR" i="1" dirty="0"/>
              <a:t>t</a:t>
            </a:r>
            <a:r>
              <a:rPr lang="fr-FR" dirty="0"/>
              <a:t> –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b</a:t>
            </a:r>
            <a:r>
              <a:rPr lang="fr-FR" dirty="0" smtClean="0"/>
              <a:t>][</a:t>
            </a:r>
            <a:r>
              <a:rPr lang="fr-FR" i="1" dirty="0"/>
              <a:t>s</a:t>
            </a:r>
            <a:r>
              <a:rPr lang="fr-FR" dirty="0"/>
              <a:t>²(</a:t>
            </a:r>
            <a:r>
              <a:rPr lang="fr-FR" i="1" dirty="0"/>
              <a:t>p</a:t>
            </a:r>
            <a:r>
              <a:rPr lang="fr-FR" i="1" baseline="-25000" dirty="0"/>
              <a:t>h</a:t>
            </a:r>
            <a:r>
              <a:rPr lang="fr-FR" dirty="0"/>
              <a:t> – </a:t>
            </a:r>
            <a:r>
              <a:rPr lang="fr-FR" i="1" dirty="0" err="1"/>
              <a:t>v</a:t>
            </a:r>
            <a:r>
              <a:rPr lang="fr-FR" i="1" baseline="-25000" dirty="0" err="1"/>
              <a:t>h</a:t>
            </a:r>
            <a:r>
              <a:rPr lang="fr-FR" dirty="0"/>
              <a:t> – </a:t>
            </a:r>
            <a:r>
              <a:rPr lang="fr-FR" i="1" dirty="0"/>
              <a:t>u</a:t>
            </a:r>
            <a:r>
              <a:rPr lang="fr-FR" dirty="0"/>
              <a:t>)/2</a:t>
            </a:r>
            <a:r>
              <a:rPr lang="fr-FR" i="1" dirty="0"/>
              <a:t>t</a:t>
            </a:r>
            <a:r>
              <a:rPr lang="fr-FR" dirty="0"/>
              <a:t> </a:t>
            </a:r>
            <a:r>
              <a:rPr lang="fr-FR" i="1" dirty="0" smtClean="0"/>
              <a:t>d</a:t>
            </a:r>
            <a:r>
              <a:rPr lang="fr-FR" dirty="0" smtClean="0"/>
              <a:t>]</a:t>
            </a:r>
            <a:endParaRPr lang="fr-FR" dirty="0"/>
          </a:p>
          <a:p>
            <a:r>
              <a:rPr lang="fr-FR" dirty="0" smtClean="0"/>
              <a:t>Condition de remplacement par la </a:t>
            </a:r>
            <a:r>
              <a:rPr lang="fr-FR" dirty="0" err="1" smtClean="0"/>
              <a:t>bioraffinerie</a:t>
            </a:r>
            <a:endParaRPr lang="fr-FR" dirty="0" smtClean="0"/>
          </a:p>
          <a:p>
            <a:pPr marL="0" indent="0" algn="ctr">
              <a:buNone/>
            </a:pPr>
            <a:r>
              <a:rPr lang="fr-FR" i="1" dirty="0" smtClean="0"/>
              <a:t>d</a:t>
            </a:r>
            <a:r>
              <a:rPr lang="fr-FR" dirty="0" smtClean="0"/>
              <a:t>&gt;</a:t>
            </a:r>
            <a:r>
              <a:rPr lang="fr-FR" i="1" dirty="0" err="1"/>
              <a:t>y</a:t>
            </a:r>
            <a:r>
              <a:rPr lang="fr-FR" i="1" baseline="-25000" dirty="0" err="1"/>
              <a:t>h</a:t>
            </a:r>
            <a:r>
              <a:rPr lang="fr-FR" dirty="0"/>
              <a:t>*.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i="1" baseline="-25000" dirty="0"/>
              <a:t>b</a:t>
            </a:r>
            <a:r>
              <a:rPr lang="fr-FR" dirty="0" smtClean="0"/>
              <a:t>*/</a:t>
            </a: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i="1" baseline="-25000" dirty="0"/>
              <a:t>h</a:t>
            </a:r>
            <a:r>
              <a:rPr lang="fr-FR" dirty="0"/>
              <a:t>*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54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Rôle des paramètres locaux sur la technologie choisie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20269"/>
            <a:ext cx="8229600" cy="190507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L’effet de la capacité de coordination des propriétaires sur l’implantation d’une </a:t>
            </a:r>
            <a:r>
              <a:rPr lang="fr-FR" dirty="0" err="1" smtClean="0"/>
              <a:t>bioraffinerie</a:t>
            </a:r>
            <a:r>
              <a:rPr lang="fr-FR" dirty="0" smtClean="0"/>
              <a:t> dépend de la densité urbaine</a:t>
            </a:r>
          </a:p>
          <a:p>
            <a:r>
              <a:rPr lang="fr-FR" dirty="0" smtClean="0"/>
              <a:t>Il est ambigu quand la densité est faible</a:t>
            </a:r>
            <a:endParaRPr lang="en-US" dirty="0"/>
          </a:p>
        </p:txBody>
      </p:sp>
      <p:grpSp>
        <p:nvGrpSpPr>
          <p:cNvPr id="27" name="Groupe 26"/>
          <p:cNvGrpSpPr/>
          <p:nvPr/>
        </p:nvGrpSpPr>
        <p:grpSpPr>
          <a:xfrm>
            <a:off x="-828600" y="188640"/>
            <a:ext cx="5400600" cy="3825716"/>
            <a:chOff x="-972616" y="188640"/>
            <a:chExt cx="5400600" cy="3825716"/>
          </a:xfrm>
        </p:grpSpPr>
        <p:grpSp>
          <p:nvGrpSpPr>
            <p:cNvPr id="4" name="Groupe 3"/>
            <p:cNvGrpSpPr/>
            <p:nvPr/>
          </p:nvGrpSpPr>
          <p:grpSpPr>
            <a:xfrm>
              <a:off x="-972616" y="188640"/>
              <a:ext cx="5400600" cy="3825716"/>
              <a:chOff x="3347864" y="188640"/>
              <a:chExt cx="5400600" cy="3825716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4860032" y="1295173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/>
                  <a:t>t</a:t>
                </a:r>
                <a:r>
                  <a:rPr lang="fr-FR" dirty="0" smtClean="0"/>
                  <a:t>’</a:t>
                </a:r>
                <a:endParaRPr lang="en-US" dirty="0"/>
              </a:p>
            </p:txBody>
          </p:sp>
          <p:grpSp>
            <p:nvGrpSpPr>
              <p:cNvPr id="6" name="Groupe 5"/>
              <p:cNvGrpSpPr/>
              <p:nvPr/>
            </p:nvGrpSpPr>
            <p:grpSpPr>
              <a:xfrm>
                <a:off x="3347864" y="188640"/>
                <a:ext cx="5400600" cy="3825716"/>
                <a:chOff x="3347864" y="188640"/>
                <a:chExt cx="5400600" cy="3825716"/>
              </a:xfrm>
            </p:grpSpPr>
            <p:sp>
              <p:nvSpPr>
                <p:cNvPr id="7" name="ZoneTexte 6"/>
                <p:cNvSpPr txBox="1"/>
                <p:nvPr/>
              </p:nvSpPr>
              <p:spPr>
                <a:xfrm>
                  <a:off x="4716016" y="1700808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/>
                    <a:t>t</a:t>
                  </a:r>
                  <a:endParaRPr lang="en-US" i="1" dirty="0"/>
                </a:p>
              </p:txBody>
            </p:sp>
            <p:grpSp>
              <p:nvGrpSpPr>
                <p:cNvPr id="9" name="Groupe 8"/>
                <p:cNvGrpSpPr/>
                <p:nvPr/>
              </p:nvGrpSpPr>
              <p:grpSpPr>
                <a:xfrm>
                  <a:off x="3347864" y="188640"/>
                  <a:ext cx="5400600" cy="3825716"/>
                  <a:chOff x="3347864" y="188640"/>
                  <a:chExt cx="5400600" cy="3825716"/>
                </a:xfrm>
              </p:grpSpPr>
              <p:grpSp>
                <p:nvGrpSpPr>
                  <p:cNvPr id="11" name="Groupe 10"/>
                  <p:cNvGrpSpPr/>
                  <p:nvPr/>
                </p:nvGrpSpPr>
                <p:grpSpPr>
                  <a:xfrm>
                    <a:off x="5004048" y="1628800"/>
                    <a:ext cx="3168352" cy="2016224"/>
                    <a:chOff x="755576" y="1628800"/>
                    <a:chExt cx="2664296" cy="2016224"/>
                  </a:xfrm>
                </p:grpSpPr>
                <p:cxnSp>
                  <p:nvCxnSpPr>
                    <p:cNvPr id="20" name="Connecteur droit 19"/>
                    <p:cNvCxnSpPr/>
                    <p:nvPr/>
                  </p:nvCxnSpPr>
                  <p:spPr>
                    <a:xfrm>
                      <a:off x="755576" y="1628800"/>
                      <a:ext cx="0" cy="201622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necteur droit 20"/>
                    <p:cNvCxnSpPr/>
                    <p:nvPr/>
                  </p:nvCxnSpPr>
                  <p:spPr>
                    <a:xfrm>
                      <a:off x="755576" y="3645024"/>
                      <a:ext cx="266429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ZoneTexte 11"/>
                  <p:cNvSpPr txBox="1"/>
                  <p:nvPr/>
                </p:nvSpPr>
                <p:spPr>
                  <a:xfrm>
                    <a:off x="8172400" y="3460358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i="1" dirty="0" err="1" smtClean="0"/>
                      <a:t>p</a:t>
                    </a:r>
                    <a:r>
                      <a:rPr lang="fr-FR" sz="1100" i="1" dirty="0" err="1" smtClean="0"/>
                      <a:t>b</a:t>
                    </a:r>
                    <a:endParaRPr lang="en-US" sz="1100" i="1" dirty="0"/>
                  </a:p>
                </p:txBody>
              </p:sp>
              <p:cxnSp>
                <p:nvCxnSpPr>
                  <p:cNvPr id="13" name="Connecteur droit 12"/>
                  <p:cNvCxnSpPr/>
                  <p:nvPr/>
                </p:nvCxnSpPr>
                <p:spPr>
                  <a:xfrm flipV="1">
                    <a:off x="5029856" y="1916832"/>
                    <a:ext cx="3235009" cy="2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ZoneTexte 14"/>
                  <p:cNvSpPr txBox="1"/>
                  <p:nvPr/>
                </p:nvSpPr>
                <p:spPr>
                  <a:xfrm>
                    <a:off x="4716016" y="3645024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i="1" dirty="0" err="1" smtClean="0"/>
                      <a:t>v</a:t>
                    </a:r>
                    <a:r>
                      <a:rPr lang="fr-FR" dirty="0" err="1" smtClean="0"/>
                      <a:t>+</a:t>
                    </a:r>
                    <a:r>
                      <a:rPr lang="fr-FR" i="1" dirty="0" err="1" smtClean="0"/>
                      <a:t>u</a:t>
                    </a:r>
                    <a:endParaRPr lang="en-US" i="1" dirty="0"/>
                  </a:p>
                </p:txBody>
              </p:sp>
              <p:sp>
                <p:nvSpPr>
                  <p:cNvPr id="16" name="Arc 15"/>
                  <p:cNvSpPr/>
                  <p:nvPr/>
                </p:nvSpPr>
                <p:spPr>
                  <a:xfrm flipV="1">
                    <a:off x="3347864" y="188640"/>
                    <a:ext cx="3312368" cy="3456384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ZoneTexte 16"/>
                  <p:cNvSpPr txBox="1"/>
                  <p:nvPr/>
                </p:nvSpPr>
                <p:spPr>
                  <a:xfrm>
                    <a:off x="5274180" y="2016422"/>
                    <a:ext cx="10063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smtClean="0"/>
                      <a:t>non rentable</a:t>
                    </a:r>
                    <a:endParaRPr lang="en-US" sz="1200" dirty="0"/>
                  </a:p>
                </p:txBody>
              </p:sp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7020272" y="2775411"/>
                    <a:ext cx="10063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smtClean="0"/>
                      <a:t>chaufferies</a:t>
                    </a:r>
                    <a:endParaRPr lang="en-US" sz="1200" dirty="0"/>
                  </a:p>
                </p:txBody>
              </p:sp>
            </p:grpSp>
          </p:grpSp>
        </p:grpSp>
        <p:cxnSp>
          <p:nvCxnSpPr>
            <p:cNvPr id="23" name="Connecteur droit 22"/>
            <p:cNvCxnSpPr/>
            <p:nvPr/>
          </p:nvCxnSpPr>
          <p:spPr>
            <a:xfrm>
              <a:off x="683568" y="2293421"/>
              <a:ext cx="1643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889363" y="2650812"/>
              <a:ext cx="1006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bioraffinerie</a:t>
              </a:r>
              <a:endParaRPr lang="en-US" sz="1200" dirty="0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827584" y="3995772"/>
            <a:ext cx="318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</a:t>
            </a:r>
            <a:r>
              <a:rPr lang="fr-FR" dirty="0" smtClean="0"/>
              <a:t> faible (forte densité urbaine)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4986148" y="4005064"/>
            <a:ext cx="318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d</a:t>
            </a:r>
            <a:r>
              <a:rPr lang="fr-FR" dirty="0" smtClean="0"/>
              <a:t> élevé (faible densité urbaine)</a:t>
            </a:r>
            <a:endParaRPr lang="en-US" dirty="0"/>
          </a:p>
        </p:txBody>
      </p:sp>
      <p:grpSp>
        <p:nvGrpSpPr>
          <p:cNvPr id="28" name="Groupe 27"/>
          <p:cNvGrpSpPr/>
          <p:nvPr/>
        </p:nvGrpSpPr>
        <p:grpSpPr>
          <a:xfrm>
            <a:off x="4572000" y="1285881"/>
            <a:ext cx="4032448" cy="2719183"/>
            <a:chOff x="395536" y="1295173"/>
            <a:chExt cx="4032448" cy="2719183"/>
          </a:xfrm>
        </p:grpSpPr>
        <p:grpSp>
          <p:nvGrpSpPr>
            <p:cNvPr id="29" name="Groupe 28"/>
            <p:cNvGrpSpPr/>
            <p:nvPr/>
          </p:nvGrpSpPr>
          <p:grpSpPr>
            <a:xfrm>
              <a:off x="395536" y="1295173"/>
              <a:ext cx="4032448" cy="2719183"/>
              <a:chOff x="4716016" y="1295173"/>
              <a:chExt cx="4032448" cy="2719183"/>
            </a:xfrm>
          </p:grpSpPr>
          <p:sp>
            <p:nvSpPr>
              <p:cNvPr id="32" name="ZoneTexte 31"/>
              <p:cNvSpPr txBox="1"/>
              <p:nvPr/>
            </p:nvSpPr>
            <p:spPr>
              <a:xfrm>
                <a:off x="4860032" y="1295173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/>
                  <a:t>t</a:t>
                </a:r>
                <a:r>
                  <a:rPr lang="fr-FR" dirty="0" smtClean="0"/>
                  <a:t>’</a:t>
                </a:r>
                <a:endParaRPr lang="en-US" dirty="0"/>
              </a:p>
            </p:txBody>
          </p:sp>
          <p:grpSp>
            <p:nvGrpSpPr>
              <p:cNvPr id="33" name="Groupe 32"/>
              <p:cNvGrpSpPr/>
              <p:nvPr/>
            </p:nvGrpSpPr>
            <p:grpSpPr>
              <a:xfrm>
                <a:off x="4716016" y="1628800"/>
                <a:ext cx="4032448" cy="2385556"/>
                <a:chOff x="4716016" y="1628800"/>
                <a:chExt cx="4032448" cy="2385556"/>
              </a:xfrm>
            </p:grpSpPr>
            <p:sp>
              <p:nvSpPr>
                <p:cNvPr id="34" name="ZoneTexte 33"/>
                <p:cNvSpPr txBox="1"/>
                <p:nvPr/>
              </p:nvSpPr>
              <p:spPr>
                <a:xfrm>
                  <a:off x="4716016" y="1700808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i="1" dirty="0" smtClean="0"/>
                    <a:t>t</a:t>
                  </a:r>
                  <a:endParaRPr lang="en-US" i="1" dirty="0"/>
                </a:p>
              </p:txBody>
            </p:sp>
            <p:grpSp>
              <p:nvGrpSpPr>
                <p:cNvPr id="35" name="Groupe 34"/>
                <p:cNvGrpSpPr/>
                <p:nvPr/>
              </p:nvGrpSpPr>
              <p:grpSpPr>
                <a:xfrm>
                  <a:off x="4716016" y="1628800"/>
                  <a:ext cx="4032448" cy="2385556"/>
                  <a:chOff x="4716016" y="1628800"/>
                  <a:chExt cx="4032448" cy="2385556"/>
                </a:xfrm>
              </p:grpSpPr>
              <p:grpSp>
                <p:nvGrpSpPr>
                  <p:cNvPr id="36" name="Groupe 35"/>
                  <p:cNvGrpSpPr/>
                  <p:nvPr/>
                </p:nvGrpSpPr>
                <p:grpSpPr>
                  <a:xfrm>
                    <a:off x="5004048" y="1628800"/>
                    <a:ext cx="3168352" cy="2016224"/>
                    <a:chOff x="755576" y="1628800"/>
                    <a:chExt cx="2664296" cy="2016224"/>
                  </a:xfrm>
                </p:grpSpPr>
                <p:cxnSp>
                  <p:nvCxnSpPr>
                    <p:cNvPr id="43" name="Connecteur droit 42"/>
                    <p:cNvCxnSpPr/>
                    <p:nvPr/>
                  </p:nvCxnSpPr>
                  <p:spPr>
                    <a:xfrm>
                      <a:off x="755576" y="1628800"/>
                      <a:ext cx="0" cy="201622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onnecteur droit 43"/>
                    <p:cNvCxnSpPr/>
                    <p:nvPr/>
                  </p:nvCxnSpPr>
                  <p:spPr>
                    <a:xfrm>
                      <a:off x="755576" y="3645024"/>
                      <a:ext cx="266429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7" name="ZoneTexte 36"/>
                  <p:cNvSpPr txBox="1"/>
                  <p:nvPr/>
                </p:nvSpPr>
                <p:spPr>
                  <a:xfrm>
                    <a:off x="8172400" y="3460358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i="1" dirty="0" err="1" smtClean="0"/>
                      <a:t>p</a:t>
                    </a:r>
                    <a:r>
                      <a:rPr lang="fr-FR" sz="1100" i="1" dirty="0" err="1" smtClean="0"/>
                      <a:t>b</a:t>
                    </a:r>
                    <a:endParaRPr lang="en-US" sz="1100" i="1" dirty="0"/>
                  </a:p>
                </p:txBody>
              </p:sp>
              <p:cxnSp>
                <p:nvCxnSpPr>
                  <p:cNvPr id="38" name="Connecteur droit 37"/>
                  <p:cNvCxnSpPr/>
                  <p:nvPr/>
                </p:nvCxnSpPr>
                <p:spPr>
                  <a:xfrm flipV="1">
                    <a:off x="5029856" y="1916832"/>
                    <a:ext cx="3235009" cy="2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ZoneTexte 38"/>
                  <p:cNvSpPr txBox="1"/>
                  <p:nvPr/>
                </p:nvSpPr>
                <p:spPr>
                  <a:xfrm>
                    <a:off x="4716016" y="3645024"/>
                    <a:ext cx="57606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i="1" dirty="0" err="1" smtClean="0"/>
                      <a:t>v</a:t>
                    </a:r>
                    <a:r>
                      <a:rPr lang="fr-FR" dirty="0" err="1" smtClean="0"/>
                      <a:t>+</a:t>
                    </a:r>
                    <a:r>
                      <a:rPr lang="fr-FR" i="1" dirty="0" err="1" smtClean="0"/>
                      <a:t>u</a:t>
                    </a:r>
                    <a:endParaRPr lang="en-US" i="1" dirty="0"/>
                  </a:p>
                </p:txBody>
              </p: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5274180" y="2016422"/>
                    <a:ext cx="10063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smtClean="0"/>
                      <a:t>non rentable</a:t>
                    </a:r>
                    <a:endParaRPr lang="en-US" sz="1200" dirty="0"/>
                  </a:p>
                </p:txBody>
              </p:sp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7020272" y="2775411"/>
                    <a:ext cx="10063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smtClean="0"/>
                      <a:t>chaufferies</a:t>
                    </a:r>
                    <a:endParaRPr lang="en-US" sz="1200" dirty="0"/>
                  </a:p>
                </p:txBody>
              </p:sp>
            </p:grpSp>
          </p:grpSp>
        </p:grpSp>
        <p:cxnSp>
          <p:nvCxnSpPr>
            <p:cNvPr id="30" name="Connecteur droit 29"/>
            <p:cNvCxnSpPr/>
            <p:nvPr/>
          </p:nvCxnSpPr>
          <p:spPr>
            <a:xfrm>
              <a:off x="683568" y="2293421"/>
              <a:ext cx="1368152" cy="9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889363" y="2650812"/>
              <a:ext cx="1006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/>
                <a:t>bioraffinerie</a:t>
              </a:r>
              <a:endParaRPr lang="en-US" sz="1200" dirty="0"/>
            </a:p>
          </p:txBody>
        </p:sp>
      </p:grpSp>
      <p:sp>
        <p:nvSpPr>
          <p:cNvPr id="47" name="Forme libre 46"/>
          <p:cNvSpPr/>
          <p:nvPr/>
        </p:nvSpPr>
        <p:spPr>
          <a:xfrm>
            <a:off x="4876800" y="1911927"/>
            <a:ext cx="1939700" cy="1717964"/>
          </a:xfrm>
          <a:custGeom>
            <a:avLst/>
            <a:gdLst>
              <a:gd name="connsiteX0" fmla="*/ 0 w 1939700"/>
              <a:gd name="connsiteY0" fmla="*/ 1717964 h 1717964"/>
              <a:gd name="connsiteX1" fmla="*/ 1066800 w 1939700"/>
              <a:gd name="connsiteY1" fmla="*/ 1565564 h 1717964"/>
              <a:gd name="connsiteX2" fmla="*/ 1939636 w 1939700"/>
              <a:gd name="connsiteY2" fmla="*/ 1149928 h 1717964"/>
              <a:gd name="connsiteX3" fmla="*/ 1025236 w 1939700"/>
              <a:gd name="connsiteY3" fmla="*/ 0 h 1717964"/>
              <a:gd name="connsiteX4" fmla="*/ 1025236 w 1939700"/>
              <a:gd name="connsiteY4" fmla="*/ 0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00" h="1717964">
                <a:moveTo>
                  <a:pt x="0" y="1717964"/>
                </a:moveTo>
                <a:cubicBezTo>
                  <a:pt x="371763" y="1689100"/>
                  <a:pt x="743527" y="1660237"/>
                  <a:pt x="1066800" y="1565564"/>
                </a:cubicBezTo>
                <a:cubicBezTo>
                  <a:pt x="1390073" y="1470891"/>
                  <a:pt x="1946563" y="1410855"/>
                  <a:pt x="1939636" y="1149928"/>
                </a:cubicBezTo>
                <a:cubicBezTo>
                  <a:pt x="1932709" y="889001"/>
                  <a:pt x="1025236" y="0"/>
                  <a:pt x="1025236" y="0"/>
                </a:cubicBezTo>
                <a:lnTo>
                  <a:pt x="102523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17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de vue de la collectivité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Objectifs de la collectivité : optimiser la valeur générée sur le territoire :</a:t>
            </a:r>
          </a:p>
          <a:p>
            <a:pPr lvl="1"/>
            <a:r>
              <a:rPr lang="fr-FR" dirty="0" smtClean="0"/>
              <a:t>Rémunération des propriétaires </a:t>
            </a:r>
          </a:p>
          <a:p>
            <a:pPr lvl="1"/>
            <a:r>
              <a:rPr lang="fr-FR" dirty="0" smtClean="0"/>
              <a:t>Coût d’exploitation (inclut emplois locaux)</a:t>
            </a:r>
          </a:p>
          <a:p>
            <a:r>
              <a:rPr lang="fr-FR" dirty="0" smtClean="0"/>
              <a:t>Possibilité de moduler le prix de vente de la chaleur : l’augmentation du prix favorise l’emploi local mais baisse le revenu des ménages et peut défavoriser la rémunération des propriétaires</a:t>
            </a:r>
          </a:p>
          <a:p>
            <a:pPr marL="457200" lvl="1" indent="0">
              <a:buNone/>
            </a:pPr>
            <a:r>
              <a:rPr lang="fr-FR" dirty="0" smtClean="0"/>
              <a:t>=&gt; Débat entre intérêts divergents</a:t>
            </a:r>
          </a:p>
          <a:p>
            <a:r>
              <a:rPr lang="fr-FR" dirty="0" smtClean="0"/>
              <a:t>Arbitrage entre optimisation globale de la biomasse et retombées locales : biomasse faiblement prélevée si l’armature urbaine est lâche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05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3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Application à l’analyse de la diversité des </a:t>
            </a:r>
            <a:r>
              <a:rPr lang="fr-FR" dirty="0" smtClean="0"/>
              <a:t>situations observées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capacité d’organisation des propriétaires et les prix sont les principaux facteurs explicatifs des différents modes d’organisation et de la taille des unités industrielles qui émergent</a:t>
            </a:r>
          </a:p>
          <a:p>
            <a:r>
              <a:rPr lang="fr-FR" dirty="0" smtClean="0"/>
              <a:t>Les zones à fort boisement et faible développement du bois-énergie peuvent s’expliquer par une faible </a:t>
            </a:r>
            <a:r>
              <a:rPr lang="fr-FR" smtClean="0"/>
              <a:t>capacité de coordination</a:t>
            </a: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5581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Implications pour les </a:t>
            </a:r>
            <a:r>
              <a:rPr lang="fr-FR" smtClean="0"/>
              <a:t>politiques publiques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Importance d’un cadrage national </a:t>
            </a:r>
            <a:r>
              <a:rPr lang="fr-FR" b="1" dirty="0" smtClean="0"/>
              <a:t>et</a:t>
            </a:r>
            <a:r>
              <a:rPr lang="fr-FR" dirty="0" smtClean="0"/>
              <a:t> d’une animation locale</a:t>
            </a:r>
          </a:p>
          <a:p>
            <a:r>
              <a:rPr lang="fr-FR" dirty="0" smtClean="0"/>
              <a:t>Intérêts divergents entre ménages, demandeurs d’emplois et propriétaires de la biomasse</a:t>
            </a:r>
          </a:p>
          <a:p>
            <a:r>
              <a:rPr lang="fr-FR" dirty="0" smtClean="0"/>
              <a:t>Effet différent des politiques de soutien au prix de la chaleur sur les différentes catégories d’acteurs</a:t>
            </a:r>
          </a:p>
          <a:p>
            <a:r>
              <a:rPr lang="fr-FR" dirty="0" smtClean="0"/>
              <a:t>Plus grande efficacité à renforcer la capacité de coopération entre propriétaires que de soutenir les prix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64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travail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Étudier l’arbitrage entre </a:t>
            </a:r>
            <a:r>
              <a:rPr lang="fr-FR" dirty="0" err="1" smtClean="0"/>
              <a:t>bioéconomie</a:t>
            </a:r>
            <a:r>
              <a:rPr lang="fr-FR" dirty="0" smtClean="0"/>
              <a:t> basée sur un maillage territorial des unités de production et </a:t>
            </a:r>
            <a:r>
              <a:rPr lang="fr-FR" dirty="0" err="1" smtClean="0"/>
              <a:t>bioraffineries</a:t>
            </a:r>
            <a:r>
              <a:rPr lang="fr-FR" dirty="0" smtClean="0"/>
              <a:t> à fortes économies d’échelle</a:t>
            </a:r>
          </a:p>
          <a:p>
            <a:r>
              <a:rPr lang="fr-FR" dirty="0" smtClean="0"/>
              <a:t>Comprendre les explication de la diversité des modes d’organisation observés, notamment </a:t>
            </a:r>
          </a:p>
          <a:p>
            <a:pPr lvl="1"/>
            <a:r>
              <a:rPr lang="fr-FR" dirty="0"/>
              <a:t>Rôle des groupements de propriétaires de la biomasse</a:t>
            </a:r>
            <a:endParaRPr lang="en-US" dirty="0"/>
          </a:p>
          <a:p>
            <a:pPr lvl="1"/>
            <a:r>
              <a:rPr lang="fr-FR" dirty="0" smtClean="0"/>
              <a:t>Rôle de l’intervention publique sur les prix d’achat</a:t>
            </a:r>
          </a:p>
          <a:p>
            <a:pPr lvl="1"/>
            <a:r>
              <a:rPr lang="fr-FR" dirty="0" smtClean="0"/>
              <a:t>Rôle </a:t>
            </a:r>
            <a:r>
              <a:rPr lang="fr-FR" dirty="0"/>
              <a:t>de la densité urbaine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59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4906962" cy="365125"/>
          </a:xfrm>
        </p:spPr>
        <p:txBody>
          <a:bodyPr>
            <a:normAutofit fontScale="90000"/>
          </a:bodyPr>
          <a:lstStyle/>
          <a:p>
            <a:r>
              <a:rPr lang="fr-FR" altLang="en-US" dirty="0" smtClean="0"/>
              <a:t>Conclusion</a:t>
            </a:r>
            <a:endParaRPr lang="en-US" altLang="en-US" dirty="0" smtClean="0"/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569913" y="1484784"/>
            <a:ext cx="8116887" cy="5112567"/>
          </a:xfrm>
        </p:spPr>
        <p:txBody>
          <a:bodyPr>
            <a:normAutofit fontScale="85000" lnSpcReduction="20000"/>
          </a:bodyPr>
          <a:lstStyle/>
          <a:p>
            <a:r>
              <a:rPr lang="fr-FR" altLang="en-US" dirty="0" smtClean="0"/>
              <a:t>Corrobore l’importance de la concertation locale dans le développement des bioénergies</a:t>
            </a:r>
          </a:p>
          <a:p>
            <a:r>
              <a:rPr lang="fr-FR" altLang="en-US" dirty="0" smtClean="0"/>
              <a:t>Effets complexes des politiques de soutien aux prix</a:t>
            </a:r>
          </a:p>
          <a:p>
            <a:r>
              <a:rPr lang="fr-FR" altLang="en-US" dirty="0" smtClean="0"/>
              <a:t>Rôle essentiel de la capacité d’organisation des propriétaires</a:t>
            </a:r>
          </a:p>
          <a:p>
            <a:r>
              <a:rPr lang="fr-FR" altLang="en-US" dirty="0" smtClean="0"/>
              <a:t>Approfondissements possibles du modèle : </a:t>
            </a:r>
          </a:p>
          <a:p>
            <a:pPr lvl="1"/>
            <a:r>
              <a:rPr lang="fr-FR" altLang="en-US" dirty="0" smtClean="0"/>
              <a:t>introduction d’un continuum de tailles</a:t>
            </a:r>
          </a:p>
          <a:p>
            <a:pPr lvl="1"/>
            <a:r>
              <a:rPr lang="fr-FR" altLang="en-US" dirty="0"/>
              <a:t>approfondissement de la négociation </a:t>
            </a:r>
            <a:r>
              <a:rPr lang="fr-FR" altLang="en-US" dirty="0" smtClean="0"/>
              <a:t>propriétaires-industriel </a:t>
            </a:r>
          </a:p>
          <a:p>
            <a:pPr lvl="1"/>
            <a:r>
              <a:rPr lang="fr-FR" altLang="en-US" dirty="0" smtClean="0"/>
              <a:t>explicitation de la demande locale</a:t>
            </a:r>
          </a:p>
          <a:p>
            <a:r>
              <a:rPr lang="fr-FR" altLang="en-US" dirty="0" smtClean="0"/>
              <a:t>Test empirique à approfondir, en prenant en compte les différents modes de valorisation =&gt; besoin de données appropriées</a:t>
            </a:r>
          </a:p>
        </p:txBody>
      </p:sp>
    </p:spTree>
    <p:extLst>
      <p:ext uri="{BB962C8B-B14F-4D97-AF65-F5344CB8AC3E}">
        <p14:creationId xmlns="" xmlns:p14="http://schemas.microsoft.com/office/powerpoint/2010/main" val="33961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8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Bioéconomie</a:t>
            </a:r>
            <a:r>
              <a:rPr lang="fr-FR" dirty="0" smtClean="0"/>
              <a:t> forestière </a:t>
            </a:r>
            <a:br>
              <a:rPr lang="fr-FR" dirty="0" smtClean="0"/>
            </a:br>
            <a:r>
              <a:rPr lang="fr-FR" dirty="0" smtClean="0"/>
              <a:t>et développement territorial : </a:t>
            </a:r>
            <a:br>
              <a:rPr lang="fr-FR" dirty="0" smtClean="0"/>
            </a:br>
            <a:r>
              <a:rPr lang="fr-FR" dirty="0" smtClean="0"/>
              <a:t>principaux enjeux </a:t>
            </a:r>
            <a:br>
              <a:rPr lang="fr-FR" dirty="0" smtClean="0"/>
            </a:br>
            <a:r>
              <a:rPr lang="fr-FR" dirty="0" smtClean="0"/>
              <a:t>et premiers éléments empiriques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0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Rappel de quelques données de cadrage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Accroissement naturel : 110 Mm3 de bois fort, dont environ la </a:t>
            </a:r>
            <a:r>
              <a:rPr lang="fr-FR" dirty="0" err="1" smtClean="0"/>
              <a:t>motié</a:t>
            </a:r>
            <a:r>
              <a:rPr lang="fr-FR" dirty="0" smtClean="0"/>
              <a:t> prélevés</a:t>
            </a:r>
          </a:p>
          <a:p>
            <a:r>
              <a:rPr lang="fr-FR" dirty="0" smtClean="0"/>
              <a:t>Production forestière : 0,14 </a:t>
            </a:r>
            <a:r>
              <a:rPr lang="fr-FR" dirty="0" err="1" smtClean="0"/>
              <a:t>Memplois</a:t>
            </a:r>
            <a:r>
              <a:rPr lang="fr-FR" dirty="0" smtClean="0"/>
              <a:t>, 9,5 G€ de VA pour une superficie de 16 </a:t>
            </a:r>
            <a:r>
              <a:rPr lang="fr-FR" dirty="0" err="1" smtClean="0"/>
              <a:t>Mha</a:t>
            </a:r>
            <a:endParaRPr lang="fr-FR" dirty="0" smtClean="0"/>
          </a:p>
          <a:p>
            <a:r>
              <a:rPr lang="fr-FR" dirty="0" smtClean="0"/>
              <a:t>Bioénergies : ~10 </a:t>
            </a:r>
            <a:r>
              <a:rPr lang="fr-FR" dirty="0" err="1" smtClean="0"/>
              <a:t>Mtep</a:t>
            </a:r>
            <a:r>
              <a:rPr lang="fr-FR" dirty="0" smtClean="0"/>
              <a:t> de bois-énergie, 2,4 </a:t>
            </a:r>
            <a:r>
              <a:rPr lang="fr-FR" dirty="0" err="1" smtClean="0"/>
              <a:t>Mtep</a:t>
            </a:r>
            <a:r>
              <a:rPr lang="fr-FR" dirty="0" smtClean="0"/>
              <a:t> de biocarburants, 0,4 </a:t>
            </a:r>
            <a:r>
              <a:rPr lang="fr-FR" dirty="0" err="1" smtClean="0"/>
              <a:t>Mtep</a:t>
            </a:r>
            <a:r>
              <a:rPr lang="fr-FR" dirty="0" smtClean="0"/>
              <a:t> de biogaz</a:t>
            </a:r>
          </a:p>
          <a:p>
            <a:r>
              <a:rPr lang="fr-FR" dirty="0" smtClean="0"/>
              <a:t>Consommation finale d’énergie : 150 </a:t>
            </a:r>
            <a:r>
              <a:rPr lang="fr-FR" dirty="0" err="1" smtClean="0"/>
              <a:t>Mtep</a:t>
            </a:r>
            <a:r>
              <a:rPr lang="fr-FR" dirty="0" smtClean="0"/>
              <a:t> (dont 50% pour de la chaleur)</a:t>
            </a:r>
          </a:p>
          <a:p>
            <a:r>
              <a:rPr lang="fr-FR" dirty="0" smtClean="0"/>
              <a:t>Potentiel d’environ 1 emploi direct / 140 tep</a:t>
            </a:r>
          </a:p>
          <a:p>
            <a:pPr marL="0" indent="0">
              <a:buNone/>
            </a:pPr>
            <a:r>
              <a:rPr lang="fr-FR" dirty="0" smtClean="0"/>
              <a:t>=&gt; « sur le papier », un potentiel important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43808" y="642086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JRC, Ministère de l’environnement, rapport CGAAER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14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8116887" cy="4464496"/>
          </a:xfrm>
        </p:spPr>
        <p:txBody>
          <a:bodyPr>
            <a:normAutofit/>
          </a:bodyPr>
          <a:lstStyle/>
          <a:p>
            <a:r>
              <a:rPr lang="fr-FR" altLang="en-US" sz="2000" dirty="0" smtClean="0">
                <a:solidFill>
                  <a:schemeClr val="tx1"/>
                </a:solidFill>
              </a:rPr>
              <a:t>La </a:t>
            </a:r>
            <a:r>
              <a:rPr lang="fr-FR" altLang="en-US" sz="2000" dirty="0" err="1" smtClean="0">
                <a:solidFill>
                  <a:schemeClr val="tx1"/>
                </a:solidFill>
              </a:rPr>
              <a:t>bioéconomie</a:t>
            </a:r>
            <a:r>
              <a:rPr lang="fr-FR" altLang="en-US" sz="2000" dirty="0" smtClean="0">
                <a:solidFill>
                  <a:schemeClr val="tx1"/>
                </a:solidFill>
              </a:rPr>
              <a:t> nécessite une approche intégrative (recherche de bouclage des cycles)</a:t>
            </a:r>
          </a:p>
          <a:p>
            <a:r>
              <a:rPr lang="fr-FR" altLang="en-US" sz="2000" dirty="0" smtClean="0"/>
              <a:t>Prise </a:t>
            </a:r>
            <a:r>
              <a:rPr lang="fr-FR" altLang="en-US" sz="2000" dirty="0"/>
              <a:t>en compte des synergies entre dimensions de la durabilité</a:t>
            </a:r>
          </a:p>
          <a:p>
            <a:r>
              <a:rPr lang="fr-FR" altLang="en-US" sz="2000" dirty="0" smtClean="0">
                <a:solidFill>
                  <a:schemeClr val="tx1"/>
                </a:solidFill>
              </a:rPr>
              <a:t>Des modifications potentiellement profondes des organisations productives et des modes de coordination (ressources et </a:t>
            </a:r>
            <a:r>
              <a:rPr lang="fr-FR" altLang="en-US" sz="2000" dirty="0" err="1" smtClean="0">
                <a:solidFill>
                  <a:schemeClr val="tx1"/>
                </a:solidFill>
              </a:rPr>
              <a:t>process</a:t>
            </a:r>
            <a:r>
              <a:rPr lang="fr-FR" altLang="en-US" sz="2000" dirty="0" smtClean="0">
                <a:solidFill>
                  <a:schemeClr val="tx1"/>
                </a:solidFill>
              </a:rPr>
              <a:t> hétérogènes…), en vue d’une </a:t>
            </a:r>
            <a:r>
              <a:rPr lang="fr-FR" altLang="en-US" sz="2000" dirty="0"/>
              <a:t>o</a:t>
            </a:r>
            <a:r>
              <a:rPr lang="fr-FR" altLang="en-US" sz="2000" dirty="0" smtClean="0"/>
              <a:t>ptimisation </a:t>
            </a:r>
            <a:r>
              <a:rPr lang="fr-FR" altLang="en-US" sz="2000" dirty="0"/>
              <a:t>fine du potentiel économique </a:t>
            </a:r>
            <a:endParaRPr lang="fr-FR" altLang="en-US" sz="2000" dirty="0" smtClean="0"/>
          </a:p>
          <a:p>
            <a:r>
              <a:rPr lang="fr-FR" altLang="en-US" sz="2000" dirty="0" smtClean="0"/>
              <a:t>Lien </a:t>
            </a:r>
            <a:r>
              <a:rPr lang="fr-FR" altLang="en-US" sz="2000" dirty="0"/>
              <a:t>avec les politiques </a:t>
            </a:r>
            <a:r>
              <a:rPr lang="fr-FR" altLang="en-US" sz="2000" dirty="0" smtClean="0"/>
              <a:t>d’aménagement (infrastructures), de formation…</a:t>
            </a:r>
            <a:endParaRPr lang="en-US" altLang="en-US" sz="2000" dirty="0"/>
          </a:p>
          <a:p>
            <a:r>
              <a:rPr lang="fr-FR" altLang="en-US" sz="2000" dirty="0" smtClean="0"/>
              <a:t>Opportunités d’emploi à tous niveaux de qualification (près </a:t>
            </a:r>
            <a:r>
              <a:rPr lang="fr-FR" altLang="en-US" sz="2000" dirty="0"/>
              <a:t>de la moitié des </a:t>
            </a:r>
            <a:r>
              <a:rPr lang="fr-FR" altLang="en-US" sz="2000" dirty="0" smtClean="0"/>
              <a:t>60.000 emplois </a:t>
            </a:r>
            <a:r>
              <a:rPr lang="fr-FR" altLang="en-US" sz="2000" dirty="0"/>
              <a:t>du </a:t>
            </a:r>
            <a:r>
              <a:rPr lang="fr-FR" altLang="en-US" sz="2000" dirty="0" smtClean="0"/>
              <a:t>bois-énergie en France </a:t>
            </a:r>
            <a:r>
              <a:rPr lang="fr-FR" altLang="en-US" sz="2000" dirty="0"/>
              <a:t>= lié à la collecte)</a:t>
            </a:r>
          </a:p>
          <a:p>
            <a:r>
              <a:rPr lang="fr-FR" altLang="en-US" sz="2000" dirty="0" smtClean="0">
                <a:solidFill>
                  <a:schemeClr val="tx1"/>
                </a:solidFill>
              </a:rPr>
              <a:t>Des visions du monde très différentes autour de l’idée de </a:t>
            </a:r>
            <a:r>
              <a:rPr lang="fr-FR" altLang="en-US" sz="2000" dirty="0" err="1" smtClean="0">
                <a:solidFill>
                  <a:schemeClr val="tx1"/>
                </a:solidFill>
              </a:rPr>
              <a:t>bioéconomie</a:t>
            </a:r>
            <a:r>
              <a:rPr lang="fr-FR" altLang="en-US" sz="2000" dirty="0" smtClean="0">
                <a:solidFill>
                  <a:schemeClr val="tx1"/>
                </a:solidFill>
              </a:rPr>
              <a:t> : nécessité d’un débat public sur la vision su développement</a:t>
            </a:r>
          </a:p>
          <a:p>
            <a:endParaRPr lang="en-US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827584" y="548680"/>
            <a:ext cx="75608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 l’importance d’une prise en compte de l’aspect territorial en </a:t>
            </a:r>
            <a:r>
              <a:rPr lang="fr-FR" altLang="en-US" sz="36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bioéconomie</a:t>
            </a:r>
            <a:r>
              <a:rPr lang="fr-FR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980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diversité de modèles possibles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 type de biomasse mobiliser (menus bois, rémanents, connexes… bois d’œuvre?)</a:t>
            </a:r>
          </a:p>
          <a:p>
            <a:r>
              <a:rPr lang="fr-FR" dirty="0" smtClean="0"/>
              <a:t>Quel type de valorisations nouvelles (chaleur, biocarburant, molécules plateformes?)</a:t>
            </a:r>
          </a:p>
          <a:p>
            <a:r>
              <a:rPr lang="fr-FR" dirty="0" smtClean="0"/>
              <a:t>Quelles synergies ou concurrences avec d’autres activités?</a:t>
            </a:r>
          </a:p>
          <a:p>
            <a:r>
              <a:rPr lang="fr-FR" dirty="0" smtClean="0"/>
              <a:t>Quels facteurs de résistance? Quels leviers de mobilisation?</a:t>
            </a:r>
          </a:p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483768" y="602128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=&gt; Quels impacts sur les territoires?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1825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altLang="en-US" dirty="0" smtClean="0"/>
              <a:t>Une grande hétérogénéité spatiale </a:t>
            </a:r>
            <a:br>
              <a:rPr lang="fr-FR" altLang="en-US" dirty="0" smtClean="0"/>
            </a:br>
            <a:r>
              <a:rPr lang="fr-FR" altLang="en-US" dirty="0" smtClean="0"/>
              <a:t>du potentiel de production</a:t>
            </a:r>
            <a:endParaRPr lang="en-US" altLang="en-US" dirty="0" smtClean="0"/>
          </a:p>
        </p:txBody>
      </p:sp>
      <p:pic>
        <p:nvPicPr>
          <p:cNvPr id="5123" name="Image 3" descr="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2967038"/>
            <a:ext cx="2819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4" descr="mét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67038"/>
            <a:ext cx="28511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ZoneTexte 5"/>
          <p:cNvSpPr txBox="1">
            <a:spLocks noChangeArrowheads="1"/>
          </p:cNvSpPr>
          <p:nvPr/>
        </p:nvSpPr>
        <p:spPr bwMode="auto">
          <a:xfrm>
            <a:off x="1043608" y="5205413"/>
            <a:ext cx="309659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dirty="0"/>
              <a:t>Potentiel biomasse bois</a:t>
            </a:r>
            <a:endParaRPr lang="en-US" altLang="en-US" dirty="0"/>
          </a:p>
        </p:txBody>
      </p:sp>
      <p:sp>
        <p:nvSpPr>
          <p:cNvPr id="5126" name="ZoneTexte 6"/>
          <p:cNvSpPr txBox="1">
            <a:spLocks noChangeArrowheads="1"/>
          </p:cNvSpPr>
          <p:nvPr/>
        </p:nvSpPr>
        <p:spPr bwMode="auto">
          <a:xfrm>
            <a:off x="5795963" y="52197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/>
              <a:t>Potentiel biogaz</a:t>
            </a:r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876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Pas de relation évidente entre taux de boisement et développement du bois-énergie</a:t>
            </a:r>
            <a:endParaRPr lang="en-US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86086"/>
            <a:ext cx="5184576" cy="4739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73853"/>
            <a:ext cx="4067944" cy="45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660232" y="65253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CIBE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1350</Words>
  <Application>Microsoft Office PowerPoint</Application>
  <PresentationFormat>Affichage à l'écran (4:3)</PresentationFormat>
  <Paragraphs>262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Des chaufferies-bois collectives aux bioraffineries : quelle territorialisation de la bioéconomie?</vt:lpstr>
      <vt:lpstr>Contexte</vt:lpstr>
      <vt:lpstr>Objectifs du travail</vt:lpstr>
      <vt:lpstr>Bioéconomie forestière  et développement territorial :  principaux enjeux  et premiers éléments empiriques</vt:lpstr>
      <vt:lpstr>Rappel de quelques données de cadrage</vt:lpstr>
      <vt:lpstr>Diapositive 6</vt:lpstr>
      <vt:lpstr>Une diversité de modèles possibles</vt:lpstr>
      <vt:lpstr>Une grande hétérogénéité spatiale  du potentiel de production</vt:lpstr>
      <vt:lpstr>Pas de relation évidente entre taux de boisement et développement du bois-énergie</vt:lpstr>
      <vt:lpstr>Les déterminants invoqués habituellement pour expliquer la difficulté à mobiliser la ressource</vt:lpstr>
      <vt:lpstr>Un indicateur de la capacité de mobilisation  : la part de surface forestière privée sous PDM</vt:lpstr>
      <vt:lpstr>Déterminants de l’implantation des chaufferies</vt:lpstr>
      <vt:lpstr>Quels modèles industriels? La question  cruciale de l’échelle pertinente</vt:lpstr>
      <vt:lpstr>Des bassins d’approvisionnement vastes</vt:lpstr>
      <vt:lpstr>Les modes d’organisation observés sont très divers</vt:lpstr>
      <vt:lpstr>Un modèle des choix industriels</vt:lpstr>
      <vt:lpstr>Principales caractéristiques du modèle</vt:lpstr>
      <vt:lpstr>Structure du modèle</vt:lpstr>
      <vt:lpstr>Modélisation du choix du mode d’organisation</vt:lpstr>
      <vt:lpstr>Choix de la firme</vt:lpstr>
      <vt:lpstr>Basculement entre modes d’organisation</vt:lpstr>
      <vt:lpstr>Etude de la possibilité d’entrée d’une bioraffinerie</vt:lpstr>
      <vt:lpstr>Bioraffinerie versus réseau de chaufferies</vt:lpstr>
      <vt:lpstr>Condition d’implantation d’une bioraffinerie</vt:lpstr>
      <vt:lpstr>Rôle des paramètres locaux sur la technologie choisie</vt:lpstr>
      <vt:lpstr>Point de vue de la collectivité</vt:lpstr>
      <vt:lpstr>Discussion</vt:lpstr>
      <vt:lpstr>Application à l’analyse de la diversité des situations observées</vt:lpstr>
      <vt:lpstr>Implications pour les politiques publiques</vt:lpstr>
      <vt:lpstr>Conclusion</vt:lpstr>
      <vt:lpstr>Merci de votre attention</vt:lpstr>
    </vt:vector>
  </TitlesOfParts>
  <Company>Irstea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Callois Jean-Marc</dc:creator>
  <cp:lastModifiedBy>Julie Dorioz</cp:lastModifiedBy>
  <cp:revision>471</cp:revision>
  <cp:lastPrinted>2016-06-17T12:40:40Z</cp:lastPrinted>
  <dcterms:created xsi:type="dcterms:W3CDTF">2016-03-29T08:32:40Z</dcterms:created>
  <dcterms:modified xsi:type="dcterms:W3CDTF">2017-01-16T15:31:55Z</dcterms:modified>
</cp:coreProperties>
</file>