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61" r:id="rId5"/>
    <p:sldId id="262" r:id="rId6"/>
    <p:sldId id="265" r:id="rId7"/>
    <p:sldId id="269" r:id="rId8"/>
    <p:sldId id="263" r:id="rId9"/>
    <p:sldId id="276" r:id="rId10"/>
    <p:sldId id="264" r:id="rId11"/>
    <p:sldId id="278" r:id="rId12"/>
    <p:sldId id="274" r:id="rId13"/>
    <p:sldId id="27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18" autoAdjust="0"/>
  </p:normalViewPr>
  <p:slideViewPr>
    <p:cSldViewPr>
      <p:cViewPr>
        <p:scale>
          <a:sx n="60" d="100"/>
          <a:sy n="60" d="100"/>
        </p:scale>
        <p:origin x="-216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6CF8-E51F-4E9D-9F22-1AD3D8D38ADB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B207-55AC-4969-A527-69FA1954E795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346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3503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1398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125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139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125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Industrialiser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2304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L¿agave</a:t>
            </a:r>
            <a:r>
              <a:rPr lang="es-MX" dirty="0" smtClean="0"/>
              <a:t> </a:t>
            </a:r>
            <a:r>
              <a:rPr lang="es-MX" dirty="0" err="1" smtClean="0"/>
              <a:t>devient</a:t>
            </a:r>
            <a:r>
              <a:rPr lang="es-MX" dirty="0" smtClean="0"/>
              <a:t> un </a:t>
            </a:r>
            <a:r>
              <a:rPr lang="es-MX" dirty="0" err="1" smtClean="0"/>
              <a:t>produit</a:t>
            </a:r>
            <a:r>
              <a:rPr lang="es-MX" dirty="0" smtClean="0"/>
              <a:t> </a:t>
            </a:r>
            <a:r>
              <a:rPr lang="es-MX" dirty="0" err="1" smtClean="0"/>
              <a:t>agricole</a:t>
            </a:r>
            <a:r>
              <a:rPr lang="es-MX" dirty="0" smtClean="0"/>
              <a:t>: </a:t>
            </a:r>
            <a:r>
              <a:rPr lang="es-MX" dirty="0" err="1" smtClean="0"/>
              <a:t>desherber</a:t>
            </a:r>
            <a:r>
              <a:rPr lang="es-MX" dirty="0" smtClean="0"/>
              <a:t>,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application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d’engrains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chiiques</a:t>
            </a:r>
            <a:endParaRPr lang="es-MX" baseline="0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8642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B207-55AC-4969-A527-69FA1954E795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139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975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497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0387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761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4620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674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3534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968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390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308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5322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CFCF-13DF-4719-8719-0E27A038D412}" type="datetimeFigureOut">
              <a:rPr lang="es-MX" smtClean="0"/>
              <a:pPr/>
              <a:t>11/01/2017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2DF7-3322-4931-9F0F-83AD7D0200A8}" type="slidenum">
              <a:rPr lang="es-MX" smtClean="0"/>
              <a:pPr/>
              <a:t>‹N°›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46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06988" y="347387"/>
            <a:ext cx="3982374" cy="259228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Négocier le territoire de la forêt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2" y="3135318"/>
            <a:ext cx="3923928" cy="230425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distillé d’agave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Raicilla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l’ouest mexicain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20072" y="5442228"/>
            <a:ext cx="3707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Anouck Bessy </a:t>
            </a:r>
          </a:p>
          <a:p>
            <a:endParaRPr lang="es-MX" sz="1400" dirty="0" smtClean="0"/>
          </a:p>
          <a:p>
            <a:r>
              <a:rPr lang="es-MX" sz="1400" dirty="0" smtClean="0"/>
              <a:t>MNHN- UMR 7206 Eco-</a:t>
            </a:r>
            <a:r>
              <a:rPr lang="es-MX" sz="1400" dirty="0" err="1" smtClean="0"/>
              <a:t>anthropologie</a:t>
            </a:r>
            <a:r>
              <a:rPr lang="es-MX" sz="1400" dirty="0" smtClean="0"/>
              <a:t> et </a:t>
            </a:r>
            <a:r>
              <a:rPr lang="es-MX" sz="1400" dirty="0" err="1" smtClean="0"/>
              <a:t>ethnobiologie</a:t>
            </a:r>
            <a:endParaRPr lang="es-MX" sz="1400" dirty="0" smtClean="0"/>
          </a:p>
          <a:p>
            <a:r>
              <a:rPr lang="es-MX" sz="1400" dirty="0" smtClean="0"/>
              <a:t>Centre </a:t>
            </a:r>
            <a:r>
              <a:rPr lang="es-MX" sz="1400" dirty="0" err="1" smtClean="0"/>
              <a:t>d’Etudes</a:t>
            </a:r>
            <a:r>
              <a:rPr lang="es-MX" sz="1400" dirty="0" smtClean="0"/>
              <a:t> </a:t>
            </a:r>
            <a:r>
              <a:rPr lang="es-MX" sz="1400" dirty="0" err="1" smtClean="0"/>
              <a:t>Mexicaines</a:t>
            </a:r>
            <a:r>
              <a:rPr lang="es-MX" sz="1400" dirty="0" smtClean="0"/>
              <a:t> et </a:t>
            </a:r>
            <a:r>
              <a:rPr lang="es-MX" sz="1400" dirty="0" err="1" smtClean="0"/>
              <a:t>Centraméricaines</a:t>
            </a:r>
            <a:r>
              <a:rPr lang="es-MX" sz="1400" dirty="0" smtClean="0"/>
              <a:t>, </a:t>
            </a:r>
            <a:r>
              <a:rPr lang="es-MX" sz="1400" dirty="0" err="1" smtClean="0"/>
              <a:t>Mexico</a:t>
            </a:r>
            <a:r>
              <a:rPr lang="es-MX" sz="1400" dirty="0" smtClean="0"/>
              <a:t> D.F.</a:t>
            </a:r>
            <a:endParaRPr lang="es-MX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0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définition double du “sauvage”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843758" y="1151620"/>
            <a:ext cx="2880320" cy="20882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Cultivé</a:t>
            </a:r>
          </a:p>
          <a:p>
            <a:pPr algn="ctr"/>
            <a:r>
              <a:rPr lang="es-MX" sz="2400" dirty="0" err="1" smtClean="0">
                <a:solidFill>
                  <a:schemeClr val="tx2"/>
                </a:solidFill>
              </a:rPr>
              <a:t>Champ</a:t>
            </a:r>
            <a:endParaRPr lang="es-MX" sz="2400" dirty="0" smtClean="0">
              <a:solidFill>
                <a:schemeClr val="tx2"/>
              </a:solidFill>
            </a:endParaRPr>
          </a:p>
          <a:p>
            <a:pPr algn="ctr"/>
            <a:r>
              <a:rPr lang="es-MX" sz="2400" b="1" dirty="0" smtClean="0"/>
              <a:t>DOMESTIQUE</a:t>
            </a:r>
            <a:endParaRPr lang="es-MX" sz="2400" b="1" dirty="0"/>
          </a:p>
        </p:txBody>
      </p:sp>
      <p:sp>
        <p:nvSpPr>
          <p:cNvPr id="5" name="4 Elipse"/>
          <p:cNvSpPr/>
          <p:nvPr/>
        </p:nvSpPr>
        <p:spPr>
          <a:xfrm>
            <a:off x="0" y="1124744"/>
            <a:ext cx="2808312" cy="208823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Non domestiqué</a:t>
            </a:r>
          </a:p>
          <a:p>
            <a:pPr algn="ctr"/>
            <a:r>
              <a:rPr lang="es-MX" sz="2400" dirty="0" err="1" smtClean="0">
                <a:solidFill>
                  <a:schemeClr val="tx2"/>
                </a:solidFill>
              </a:rPr>
              <a:t>Forêt</a:t>
            </a:r>
            <a:endParaRPr lang="es-MX" sz="2400" dirty="0" smtClean="0">
              <a:solidFill>
                <a:schemeClr val="tx2"/>
              </a:solidFill>
            </a:endParaRPr>
          </a:p>
          <a:p>
            <a:pPr algn="ctr"/>
            <a:r>
              <a:rPr lang="es-MX" sz="2400" b="1" dirty="0" smtClean="0"/>
              <a:t>SAUVAGE</a:t>
            </a:r>
            <a:endParaRPr lang="es-MX" sz="2400" b="1" dirty="0"/>
          </a:p>
        </p:txBody>
      </p:sp>
      <p:pic>
        <p:nvPicPr>
          <p:cNvPr id="6" name="Picture 4" descr="C:\MNHN\Photos terrains\Mexique mars-mai 2015\Parcela agavera 03.03.15\P30401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364494" cy="28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95936" y="42210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Une </a:t>
            </a:r>
            <a:r>
              <a:rPr lang="es-MX" sz="2400" b="1" dirty="0" err="1" smtClean="0"/>
              <a:t>domestication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accomplie</a:t>
            </a:r>
            <a:r>
              <a:rPr lang="es-MX" sz="2400" b="1" dirty="0" smtClean="0"/>
              <a:t>? </a:t>
            </a:r>
            <a:endParaRPr lang="es-MX" sz="2400" b="1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508104" y="1420295"/>
            <a:ext cx="362061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Intervention humaine sur la reproduction de l’</a:t>
            </a:r>
            <a:r>
              <a:rPr 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espèce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espace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d’appartenance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définition double du “sauvage”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508104" y="1420295"/>
            <a:ext cx="3620616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 humaine sur la reproduction de l’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espèce </a:t>
            </a:r>
          </a:p>
          <a:p>
            <a:pPr marL="0" indent="0" algn="ctr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indent="0" algn="ctr"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d’appartenance</a:t>
            </a:r>
          </a:p>
        </p:txBody>
      </p:sp>
      <p:sp>
        <p:nvSpPr>
          <p:cNvPr id="3" name="2 Elipse"/>
          <p:cNvSpPr/>
          <p:nvPr/>
        </p:nvSpPr>
        <p:spPr>
          <a:xfrm>
            <a:off x="2843758" y="1151620"/>
            <a:ext cx="2880320" cy="20882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Cultivé</a:t>
            </a:r>
          </a:p>
          <a:p>
            <a:pPr algn="ctr"/>
            <a:r>
              <a:rPr lang="es-MX" sz="2400" dirty="0" err="1" smtClean="0">
                <a:solidFill>
                  <a:schemeClr val="tx2"/>
                </a:solidFill>
              </a:rPr>
              <a:t>Champ</a:t>
            </a:r>
            <a:endParaRPr lang="es-MX" sz="2400" dirty="0" smtClean="0">
              <a:solidFill>
                <a:schemeClr val="tx2"/>
              </a:solidFill>
            </a:endParaRPr>
          </a:p>
          <a:p>
            <a:pPr algn="ctr"/>
            <a:r>
              <a:rPr lang="es-MX" sz="2400" dirty="0" smtClean="0"/>
              <a:t>DOMESTIQUE</a:t>
            </a:r>
            <a:endParaRPr lang="es-MX" sz="2400" dirty="0"/>
          </a:p>
        </p:txBody>
      </p:sp>
      <p:sp>
        <p:nvSpPr>
          <p:cNvPr id="5" name="4 Elipse"/>
          <p:cNvSpPr/>
          <p:nvPr/>
        </p:nvSpPr>
        <p:spPr>
          <a:xfrm>
            <a:off x="0" y="1124744"/>
            <a:ext cx="2808312" cy="2088232"/>
          </a:xfrm>
          <a:prstGeom prst="ellips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Non domestiqué</a:t>
            </a:r>
          </a:p>
          <a:p>
            <a:pPr algn="ctr"/>
            <a:r>
              <a:rPr lang="es-MX" sz="2400" b="1" dirty="0" err="1" smtClean="0">
                <a:solidFill>
                  <a:schemeClr val="tx2"/>
                </a:solidFill>
              </a:rPr>
              <a:t>Forêt</a:t>
            </a:r>
            <a:endParaRPr lang="es-MX" sz="2400" b="1" dirty="0" smtClean="0">
              <a:solidFill>
                <a:schemeClr val="tx2"/>
              </a:solidFill>
            </a:endParaRPr>
          </a:p>
          <a:p>
            <a:pPr algn="ctr"/>
            <a:r>
              <a:rPr lang="es-MX" sz="2400" b="1" dirty="0" smtClean="0"/>
              <a:t>SAUVAGE</a:t>
            </a:r>
            <a:endParaRPr lang="es-MX" sz="2400" b="1" dirty="0"/>
          </a:p>
        </p:txBody>
      </p:sp>
      <p:pic>
        <p:nvPicPr>
          <p:cNvPr id="6" name="Picture 4" descr="C:\MNHN\Photos terrains\Mexique mars-mai 2015\Parcela agavera 03.03.15\P30401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364494" cy="28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364494" y="3693894"/>
            <a:ext cx="584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Légalement, la 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lechugilla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 un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produit forestier non ligneux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permis d’extractions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Droit sur l’espèce: droit sur l’espace</a:t>
            </a:r>
          </a:p>
          <a:p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Reboiser les parcelles agricoles OU cultiver la forêt?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7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: négocier la forêt et ses limites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82655" y="2060848"/>
            <a:ext cx="493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Négociation du statut de la lechugilla: contrôle du produit et du territoire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paysannes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illégitimes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milieu forestier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Quelle identité forestière pour ce territoire?</a:t>
            </a:r>
          </a:p>
          <a:p>
            <a:pPr marL="109728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69" r="-1649"/>
          <a:stretch/>
        </p:blipFill>
        <p:spPr>
          <a:xfrm>
            <a:off x="31304" y="1124744"/>
            <a:ext cx="3678528" cy="27735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078" y="4114324"/>
            <a:ext cx="2051291" cy="27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168484"/>
            <a:ext cx="4614705" cy="34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6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Sierra Occidental du Jalisco: territoire de production de la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raicilla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11074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3" y="2564904"/>
            <a:ext cx="21109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611560" y="3717032"/>
            <a:ext cx="576064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3" y="4797152"/>
            <a:ext cx="2110972" cy="145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hotos\2014-2015\Mexique mars-mai 2015\Mission Delphine &amp; co - du 20 au 26.04.2015\mi sierra 0-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6120680" cy="27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699792" y="485153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Région rurale – populations paysannes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Couvert forestier tempéré dominant</a:t>
            </a:r>
          </a:p>
        </p:txBody>
      </p:sp>
    </p:spTree>
    <p:extLst>
      <p:ext uri="{BB962C8B-B14F-4D97-AF65-F5344CB8AC3E}">
        <p14:creationId xmlns:p14="http://schemas.microsoft.com/office/powerpoint/2010/main" xmlns="" val="27059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Raicilla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une production artisanale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124744"/>
            <a:ext cx="837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Deux espèces: 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Agave maximiliana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A. inaequidens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lechugilla »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39951" y="5517232"/>
            <a:ext cx="2119829" cy="15264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3808626"/>
            <a:ext cx="2119828" cy="158987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0115" y="4948705"/>
            <a:ext cx="2545763" cy="1909322"/>
          </a:xfrm>
          <a:prstGeom prst="rect">
            <a:avLst/>
          </a:prstGeom>
        </p:spPr>
      </p:pic>
      <p:pic>
        <p:nvPicPr>
          <p:cNvPr id="13" name="Picture 2" descr="C:\MNHN\Photos terrains\Mexique marsjuin14\Terrain mai 2014\YerbaBuena et Navidad 20052014\P520003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-488208" y="2607051"/>
            <a:ext cx="4739184" cy="37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MNHN\Photos terrains\Mexique mars-mai 2015\Navidad 09 au 19.04.2015\Salida al cerro 16.04.2015\IMG_040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94964" y="1869584"/>
            <a:ext cx="1598101" cy="21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MNHN\Photos terrains\Mexique mars-mai 2015\Mascota- Divers\IMG_059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6446958" y="2190045"/>
            <a:ext cx="2676469" cy="25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2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marché croissant des boissons distillées d’agaves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56612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69054" y="2152888"/>
            <a:ext cx="4351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diversité des produits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de leurs noms: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Tequila, Mezcal, </a:t>
            </a:r>
            <a:r>
              <a:rPr lang="fr-F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Bacanora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Raicilla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Valorisation commerciale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IGP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IMGP623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861048"/>
            <a:ext cx="4792718" cy="2774375"/>
          </a:xfrm>
          <a:prstGeom prst="rect">
            <a:avLst/>
          </a:prstGeom>
        </p:spPr>
      </p:pic>
      <p:pic>
        <p:nvPicPr>
          <p:cNvPr id="12" name="Picture 5" descr="P10606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6200000">
            <a:off x="3024528" y="1732818"/>
            <a:ext cx="1757862" cy="1778519"/>
          </a:xfrm>
          <a:prstGeom prst="rect">
            <a:avLst/>
          </a:prstGeom>
        </p:spPr>
      </p:pic>
      <p:pic>
        <p:nvPicPr>
          <p:cNvPr id="13" name="Picture 9" descr="P10507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219" y="1743149"/>
            <a:ext cx="2767694" cy="17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raicilla, objet d’investissements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980728"/>
            <a:ext cx="83517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En cours de valorisation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autour du Conseil Mexicain Promoteur de la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Raicilla: acteurs privés et publics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Enjeu: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ugmenter la production tout en préservant ses qualités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Quelles sont les ressources territoriales mobilisées dans la promotion de la </a:t>
            </a:r>
            <a:r>
              <a:rPr 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raicilla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ualité « sauvage » de sa matière première: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Qualité sur un marché à forte concurrence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Défaut pour en augmenter la production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négociations sur la nature de la matière première</a:t>
            </a:r>
          </a:p>
        </p:txBody>
      </p:sp>
    </p:spTree>
    <p:extLst>
      <p:ext uri="{BB962C8B-B14F-4D97-AF65-F5344CB8AC3E}">
        <p14:creationId xmlns:p14="http://schemas.microsoft.com/office/powerpoint/2010/main" xmlns="" val="27995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 Sauvage »: une plante spontanée  et non domestiquée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564416"/>
            <a:ext cx="4499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Reproduction par voie sexuée  - pas de multiplication végétative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Matière première en déclin: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Lenteur de la reproduction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Sélection difficile </a:t>
            </a:r>
          </a:p>
        </p:txBody>
      </p:sp>
      <p:pic>
        <p:nvPicPr>
          <p:cNvPr id="8" name="Content Placeholder 12" descr="P106086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7544" y="4572146"/>
            <a:ext cx="5658533" cy="1997314"/>
          </a:xfrm>
        </p:spPr>
      </p:pic>
      <p:pic>
        <p:nvPicPr>
          <p:cNvPr id="9" name="5 Marcador de contenido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4993440" y="2674925"/>
            <a:ext cx="5229179" cy="24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1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Domestiquer la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lechugilla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4320480" cy="24182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 de reproduction: 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Tentatives in vitro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Germinations en pépinières  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 manuelle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graines</a:t>
            </a:r>
          </a:p>
          <a:p>
            <a:pPr>
              <a:buFontTx/>
              <a:buChar char="-"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MNHN\Photos terrains\Mexique mars-mai 2015\Navidad - du 02 au 12.05.2015\Rancho del Cerillo - 08.05.2015\P5080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2848" y="1268760"/>
            <a:ext cx="3541441" cy="26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 Marcador de contenid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4149080"/>
            <a:ext cx="3448772" cy="2586187"/>
          </a:xfrm>
          <a:prstGeom prst="rect">
            <a:avLst/>
          </a:prstGeom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68144" y="4130438"/>
            <a:ext cx="2866144" cy="26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356955" y="4316790"/>
            <a:ext cx="1671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AUREOLES-RODRIGUEZ, F. et al.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Propagación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in vitro del 'Maguey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bruto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' (Agave inaequidens Koch)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especie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amenazada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. Chapingo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Ser.Hortic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[online]. 2008, vol.14, n.3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139952" y="4130438"/>
            <a:ext cx="4594336" cy="26597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274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 Sauvage »: l’appartenance de la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lechugilla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à la forêt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43538" y="2176369"/>
            <a:ext cx="3491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d’un manque de matière première: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accès limité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lieux peu productifs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1989" y="1556792"/>
            <a:ext cx="2612693" cy="508516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-106239" y="1663031"/>
            <a:ext cx="2919957" cy="270748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" y="4697016"/>
            <a:ext cx="2707482" cy="19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0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592" y="1959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Sortir la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lechugilla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forêt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6512" y="1528149"/>
            <a:ext cx="4773346" cy="3004402"/>
          </a:xfrm>
          <a:prstGeom prst="rect">
            <a:avLst/>
          </a:prstGeom>
        </p:spPr>
      </p:pic>
      <p:pic>
        <p:nvPicPr>
          <p:cNvPr id="1027" name="Picture 3" descr="C:\MNHN\Photos terrains\Mexique marsjuin14\Terrain mai 2014\YerbaBuena et Navidad 20052014\P5200040 - copi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40"/>
          <a:stretch/>
        </p:blipFill>
        <p:spPr bwMode="auto">
          <a:xfrm>
            <a:off x="-36512" y="4651300"/>
            <a:ext cx="4780361" cy="21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174698" y="1634416"/>
            <a:ext cx="3804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Facilité d’accès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Croissance rapide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Haute teneur en sucre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385</Words>
  <Application>Microsoft Office PowerPoint</Application>
  <PresentationFormat>Affichage à l'écran (4:3)</PresentationFormat>
  <Paragraphs>102</Paragraphs>
  <Slides>13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Tema de Office</vt:lpstr>
      <vt:lpstr>Négocier le territoire de la forêt</vt:lpstr>
      <vt:lpstr>La Sierra Occidental du Jalisco: territoire de production de la raicilla</vt:lpstr>
      <vt:lpstr>La Raicilla: une production artisanale</vt:lpstr>
      <vt:lpstr>Le marché croissant des boissons distillées d’agaves</vt:lpstr>
      <vt:lpstr>La raicilla, objet d’investissements</vt:lpstr>
      <vt:lpstr>« Sauvage »: une plante spontanée  et non domestiquée </vt:lpstr>
      <vt:lpstr>Domestiquer la lechugilla</vt:lpstr>
      <vt:lpstr>« Sauvage »: l’appartenance de la lechugilla  à la forêt</vt:lpstr>
      <vt:lpstr>Sortir la lechugilla de la forêt</vt:lpstr>
      <vt:lpstr>Une définition double du “sauvage”</vt:lpstr>
      <vt:lpstr>Une définition double du “sauvage”</vt:lpstr>
      <vt:lpstr>Conclusions : négocier la forêt et ses limites</vt:lpstr>
      <vt:lpstr>Merci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de la forêt un territoire</dc:title>
  <dc:creator>Anouck</dc:creator>
  <cp:lastModifiedBy>Julie Dorioz</cp:lastModifiedBy>
  <cp:revision>81</cp:revision>
  <dcterms:created xsi:type="dcterms:W3CDTF">2017-01-03T16:25:04Z</dcterms:created>
  <dcterms:modified xsi:type="dcterms:W3CDTF">2017-01-11T16:07:15Z</dcterms:modified>
</cp:coreProperties>
</file>