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diagrams/layout1.xml" ContentType="application/vnd.openxmlformats-officedocument.drawingml.diagramLayou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  <p:sldMasterId id="2147483665" r:id="rId2"/>
  </p:sldMasterIdLst>
  <p:notesMasterIdLst>
    <p:notesMasterId r:id="rId17"/>
  </p:notesMasterIdLst>
  <p:handoutMasterIdLst>
    <p:handoutMasterId r:id="rId18"/>
  </p:handoutMasterIdLst>
  <p:sldIdLst>
    <p:sldId id="266" r:id="rId3"/>
    <p:sldId id="297" r:id="rId4"/>
    <p:sldId id="281" r:id="rId5"/>
    <p:sldId id="274" r:id="rId6"/>
    <p:sldId id="280" r:id="rId7"/>
    <p:sldId id="273" r:id="rId8"/>
    <p:sldId id="293" r:id="rId9"/>
    <p:sldId id="291" r:id="rId10"/>
    <p:sldId id="288" r:id="rId11"/>
    <p:sldId id="283" r:id="rId12"/>
    <p:sldId id="292" r:id="rId13"/>
    <p:sldId id="290" r:id="rId14"/>
    <p:sldId id="285" r:id="rId15"/>
    <p:sldId id="295" r:id="rId16"/>
  </p:sldIdLst>
  <p:sldSz cx="9144000" cy="6858000" type="screen4x3"/>
  <p:notesSz cx="6799263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EE0"/>
    <a:srgbClr val="D20497"/>
    <a:srgbClr val="000000"/>
    <a:srgbClr val="8FBD33"/>
    <a:srgbClr val="9933FF"/>
    <a:srgbClr val="FFCC00"/>
    <a:srgbClr val="003A80"/>
    <a:srgbClr val="636473"/>
    <a:srgbClr val="9292A1"/>
    <a:srgbClr val="74758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8" autoAdjust="0"/>
    <p:restoredTop sz="99153" autoAdjust="0"/>
  </p:normalViewPr>
  <p:slideViewPr>
    <p:cSldViewPr snapToGrid="0" snapToObjects="1">
      <p:cViewPr>
        <p:scale>
          <a:sx n="124" d="100"/>
          <a:sy n="124" d="100"/>
        </p:scale>
        <p:origin x="-612" y="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-3552" y="-96"/>
      </p:cViewPr>
      <p:guideLst>
        <p:guide orient="horz" pos="3128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C5F667-629B-4F87-8ABF-F8066AC36A83}" type="doc">
      <dgm:prSet loTypeId="urn:microsoft.com/office/officeart/2005/8/layout/target3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3E5E4672-5E68-4B37-A779-90DF5A6E6FC9}">
      <dgm:prSet phldrT="[Texte]" custT="1"/>
      <dgm:spPr/>
      <dgm:t>
        <a:bodyPr/>
        <a:lstStyle/>
        <a:p>
          <a:r>
            <a:rPr lang="fr-FR" sz="1800" i="1" dirty="0"/>
            <a:t>Contexte macro économique</a:t>
          </a:r>
          <a:endParaRPr lang="en-US" sz="1800" i="1" dirty="0"/>
        </a:p>
      </dgm:t>
    </dgm:pt>
    <dgm:pt modelId="{40237EA0-2673-4171-A15C-26992976E0D3}" type="parTrans" cxnId="{4936A783-897E-4B7D-8C0E-DF04FD02C3DC}">
      <dgm:prSet/>
      <dgm:spPr/>
      <dgm:t>
        <a:bodyPr/>
        <a:lstStyle/>
        <a:p>
          <a:endParaRPr lang="en-US"/>
        </a:p>
      </dgm:t>
    </dgm:pt>
    <dgm:pt modelId="{63CC960D-B9E9-4450-820E-1B99FE39F4BD}" type="sibTrans" cxnId="{4936A783-897E-4B7D-8C0E-DF04FD02C3DC}">
      <dgm:prSet/>
      <dgm:spPr/>
      <dgm:t>
        <a:bodyPr/>
        <a:lstStyle/>
        <a:p>
          <a:endParaRPr lang="en-US"/>
        </a:p>
      </dgm:t>
    </dgm:pt>
    <dgm:pt modelId="{92E9D59D-D37E-42D9-9E87-2175E0F1ECFA}">
      <dgm:prSet phldrT="[Texte]"/>
      <dgm:spPr/>
      <dgm:t>
        <a:bodyPr/>
        <a:lstStyle/>
        <a:p>
          <a:r>
            <a:rPr lang="fr-FR" dirty="0"/>
            <a:t> Changement climatique</a:t>
          </a:r>
          <a:endParaRPr lang="en-US" dirty="0"/>
        </a:p>
      </dgm:t>
    </dgm:pt>
    <dgm:pt modelId="{C02C9B7A-CBEB-4226-8E82-096670F65437}" type="parTrans" cxnId="{7528249A-4F32-4E30-BA27-9E114D96E4D4}">
      <dgm:prSet/>
      <dgm:spPr/>
      <dgm:t>
        <a:bodyPr/>
        <a:lstStyle/>
        <a:p>
          <a:endParaRPr lang="en-US"/>
        </a:p>
      </dgm:t>
    </dgm:pt>
    <dgm:pt modelId="{88888AAC-0195-4ACA-B150-F30833C6DAC1}" type="sibTrans" cxnId="{7528249A-4F32-4E30-BA27-9E114D96E4D4}">
      <dgm:prSet/>
      <dgm:spPr/>
      <dgm:t>
        <a:bodyPr/>
        <a:lstStyle/>
        <a:p>
          <a:endParaRPr lang="en-US"/>
        </a:p>
      </dgm:t>
    </dgm:pt>
    <dgm:pt modelId="{A26EF804-7CF2-4E80-9F71-5002865EFF54}">
      <dgm:prSet phldrT="[Texte]" custT="1"/>
      <dgm:spPr/>
      <dgm:t>
        <a:bodyPr/>
        <a:lstStyle/>
        <a:p>
          <a:r>
            <a:rPr lang="fr-FR" sz="1800" i="1" dirty="0"/>
            <a:t>Échelle sectorielle</a:t>
          </a:r>
          <a:endParaRPr lang="en-US" sz="1800" i="1" dirty="0"/>
        </a:p>
      </dgm:t>
    </dgm:pt>
    <dgm:pt modelId="{3C788756-37C4-429D-BBB4-35E61F6682C3}" type="parTrans" cxnId="{05A2AD45-EFA8-4790-A8EA-A918E7572C5C}">
      <dgm:prSet/>
      <dgm:spPr/>
      <dgm:t>
        <a:bodyPr/>
        <a:lstStyle/>
        <a:p>
          <a:endParaRPr lang="en-US"/>
        </a:p>
      </dgm:t>
    </dgm:pt>
    <dgm:pt modelId="{37302E35-ED3B-424C-9ADD-B88474B050BA}" type="sibTrans" cxnId="{05A2AD45-EFA8-4790-A8EA-A918E7572C5C}">
      <dgm:prSet/>
      <dgm:spPr/>
      <dgm:t>
        <a:bodyPr/>
        <a:lstStyle/>
        <a:p>
          <a:endParaRPr lang="en-US"/>
        </a:p>
      </dgm:t>
    </dgm:pt>
    <dgm:pt modelId="{9C803D2D-C0A6-40F3-83FC-C9E79DE31814}">
      <dgm:prSet phldrT="[Texte]"/>
      <dgm:spPr/>
      <dgm:t>
        <a:bodyPr/>
        <a:lstStyle/>
        <a:p>
          <a:r>
            <a:rPr lang="fr-FR" dirty="0"/>
            <a:t> Chute de la demande en </a:t>
          </a:r>
          <a:r>
            <a:rPr lang="fr-FR" dirty="0" smtClean="0"/>
            <a:t>papier </a:t>
          </a:r>
          <a:endParaRPr lang="en-US" dirty="0"/>
        </a:p>
      </dgm:t>
    </dgm:pt>
    <dgm:pt modelId="{D9C5E9D9-70F5-4390-8344-2192907102AF}" type="parTrans" cxnId="{11DFAAAE-ACC4-4297-A198-F3F241CBDAAD}">
      <dgm:prSet/>
      <dgm:spPr/>
      <dgm:t>
        <a:bodyPr/>
        <a:lstStyle/>
        <a:p>
          <a:endParaRPr lang="en-US"/>
        </a:p>
      </dgm:t>
    </dgm:pt>
    <dgm:pt modelId="{C0BF79BC-368F-414F-8C7B-CED99D35F529}" type="sibTrans" cxnId="{11DFAAAE-ACC4-4297-A198-F3F241CBDAAD}">
      <dgm:prSet/>
      <dgm:spPr/>
      <dgm:t>
        <a:bodyPr/>
        <a:lstStyle/>
        <a:p>
          <a:endParaRPr lang="en-US"/>
        </a:p>
      </dgm:t>
    </dgm:pt>
    <dgm:pt modelId="{08D14479-7FEC-425A-903D-0A6C35B22768}">
      <dgm:prSet phldrT="[Texte]"/>
      <dgm:spPr/>
      <dgm:t>
        <a:bodyPr/>
        <a:lstStyle/>
        <a:p>
          <a:r>
            <a:rPr lang="fr-FR" dirty="0"/>
            <a:t> Tissu industriel territorialisé en mutation</a:t>
          </a:r>
          <a:endParaRPr lang="en-US" dirty="0"/>
        </a:p>
      </dgm:t>
    </dgm:pt>
    <dgm:pt modelId="{4B9BE81D-3171-4027-8D52-80E6E1BF7B77}" type="parTrans" cxnId="{86130B2B-C629-405F-B174-D4435BB48BE8}">
      <dgm:prSet/>
      <dgm:spPr/>
      <dgm:t>
        <a:bodyPr/>
        <a:lstStyle/>
        <a:p>
          <a:endParaRPr lang="en-US"/>
        </a:p>
      </dgm:t>
    </dgm:pt>
    <dgm:pt modelId="{8AADB965-6937-4EFE-8D7B-AE7AF645DC5B}" type="sibTrans" cxnId="{86130B2B-C629-405F-B174-D4435BB48BE8}">
      <dgm:prSet/>
      <dgm:spPr/>
      <dgm:t>
        <a:bodyPr/>
        <a:lstStyle/>
        <a:p>
          <a:endParaRPr lang="en-US"/>
        </a:p>
      </dgm:t>
    </dgm:pt>
    <dgm:pt modelId="{33EF6CA6-795E-4050-A455-712C214DA7D2}">
      <dgm:prSet phldrT="[Texte]" custT="1"/>
      <dgm:spPr/>
      <dgm:t>
        <a:bodyPr/>
        <a:lstStyle/>
        <a:p>
          <a:r>
            <a:rPr lang="fr-FR" sz="1800" i="1" dirty="0"/>
            <a:t>Échelle stratégique de la firme</a:t>
          </a:r>
          <a:endParaRPr lang="en-US" sz="1800" i="1" dirty="0"/>
        </a:p>
      </dgm:t>
    </dgm:pt>
    <dgm:pt modelId="{5123E956-2570-4C61-8C10-6D98DF32A764}" type="parTrans" cxnId="{C576CCCE-D70C-45DE-9664-FBBC39DC2AB8}">
      <dgm:prSet/>
      <dgm:spPr/>
      <dgm:t>
        <a:bodyPr/>
        <a:lstStyle/>
        <a:p>
          <a:endParaRPr lang="en-US"/>
        </a:p>
      </dgm:t>
    </dgm:pt>
    <dgm:pt modelId="{CE434CEF-F7E4-45EB-BF9B-7A5B6ACACE1C}" type="sibTrans" cxnId="{C576CCCE-D70C-45DE-9664-FBBC39DC2AB8}">
      <dgm:prSet/>
      <dgm:spPr/>
      <dgm:t>
        <a:bodyPr/>
        <a:lstStyle/>
        <a:p>
          <a:endParaRPr lang="en-US"/>
        </a:p>
      </dgm:t>
    </dgm:pt>
    <dgm:pt modelId="{C98D2567-6784-4490-8BBB-5D1584175B02}">
      <dgm:prSet phldrT="[Texte]"/>
      <dgm:spPr/>
      <dgm:t>
        <a:bodyPr/>
        <a:lstStyle/>
        <a:p>
          <a:r>
            <a:rPr lang="fr-FR" dirty="0"/>
            <a:t> Emergence de nouveaux marchés</a:t>
          </a:r>
          <a:endParaRPr lang="en-US" dirty="0"/>
        </a:p>
      </dgm:t>
    </dgm:pt>
    <dgm:pt modelId="{C5192FA2-97D1-4756-B7F7-4FE13F88DA4C}" type="parTrans" cxnId="{E1F4122E-0E16-4120-8E0F-581FFEE27771}">
      <dgm:prSet/>
      <dgm:spPr/>
      <dgm:t>
        <a:bodyPr/>
        <a:lstStyle/>
        <a:p>
          <a:endParaRPr lang="en-US"/>
        </a:p>
      </dgm:t>
    </dgm:pt>
    <dgm:pt modelId="{FAD11C3A-AEAF-4B91-8F47-6DE8182A3D69}" type="sibTrans" cxnId="{E1F4122E-0E16-4120-8E0F-581FFEE27771}">
      <dgm:prSet/>
      <dgm:spPr/>
      <dgm:t>
        <a:bodyPr/>
        <a:lstStyle/>
        <a:p>
          <a:endParaRPr lang="en-US"/>
        </a:p>
      </dgm:t>
    </dgm:pt>
    <dgm:pt modelId="{37495785-48BF-47A0-8476-C818C5D56908}">
      <dgm:prSet phldrT="[Texte]"/>
      <dgm:spPr/>
      <dgm:t>
        <a:bodyPr/>
        <a:lstStyle/>
        <a:p>
          <a:r>
            <a:rPr lang="fr-FR" dirty="0"/>
            <a:t> Transition écologique et énergétique</a:t>
          </a:r>
          <a:endParaRPr lang="en-US" dirty="0"/>
        </a:p>
      </dgm:t>
    </dgm:pt>
    <dgm:pt modelId="{B627DA34-EF43-42F8-9DC8-73DD70A3C6AB}" type="parTrans" cxnId="{F70D23D2-78FE-4789-B792-D525B98D28E9}">
      <dgm:prSet/>
      <dgm:spPr/>
      <dgm:t>
        <a:bodyPr/>
        <a:lstStyle/>
        <a:p>
          <a:endParaRPr lang="en-US"/>
        </a:p>
      </dgm:t>
    </dgm:pt>
    <dgm:pt modelId="{67151936-4EB4-441F-A511-A0288FF563B8}" type="sibTrans" cxnId="{F70D23D2-78FE-4789-B792-D525B98D28E9}">
      <dgm:prSet/>
      <dgm:spPr/>
      <dgm:t>
        <a:bodyPr/>
        <a:lstStyle/>
        <a:p>
          <a:endParaRPr lang="en-US"/>
        </a:p>
      </dgm:t>
    </dgm:pt>
    <dgm:pt modelId="{8A82688D-F0B0-4395-A1D2-744FC96DBF04}">
      <dgm:prSet phldrT="[Texte]"/>
      <dgm:spPr/>
      <dgm:t>
        <a:bodyPr/>
        <a:lstStyle/>
        <a:p>
          <a:r>
            <a:rPr lang="fr-FR" dirty="0"/>
            <a:t> Compétitivité internationale</a:t>
          </a:r>
          <a:endParaRPr lang="en-US" dirty="0"/>
        </a:p>
      </dgm:t>
    </dgm:pt>
    <dgm:pt modelId="{0FEB0384-A128-4FB9-813E-2355732FF4F3}" type="parTrans" cxnId="{5DB30615-576D-47F9-A91E-72F88427851E}">
      <dgm:prSet/>
      <dgm:spPr/>
      <dgm:t>
        <a:bodyPr/>
        <a:lstStyle/>
        <a:p>
          <a:endParaRPr lang="en-US"/>
        </a:p>
      </dgm:t>
    </dgm:pt>
    <dgm:pt modelId="{58E354AD-AC2B-4514-8896-9F778F976650}" type="sibTrans" cxnId="{5DB30615-576D-47F9-A91E-72F88427851E}">
      <dgm:prSet/>
      <dgm:spPr/>
      <dgm:t>
        <a:bodyPr/>
        <a:lstStyle/>
        <a:p>
          <a:endParaRPr lang="en-US"/>
        </a:p>
      </dgm:t>
    </dgm:pt>
    <dgm:pt modelId="{AD21C32A-6D3D-48F2-9E55-4C80C5DDD1BB}">
      <dgm:prSet phldrT="[Texte]"/>
      <dgm:spPr/>
      <dgm:t>
        <a:bodyPr/>
        <a:lstStyle/>
        <a:p>
          <a:r>
            <a:rPr lang="fr-FR" dirty="0"/>
            <a:t> Bioéconomie</a:t>
          </a:r>
          <a:endParaRPr lang="en-US" dirty="0"/>
        </a:p>
      </dgm:t>
    </dgm:pt>
    <dgm:pt modelId="{9A3959EC-D3DB-4A4E-A539-0A44C021E61C}" type="parTrans" cxnId="{7D7A02A1-5DCD-40B9-92CA-45ECA49BA07E}">
      <dgm:prSet/>
      <dgm:spPr/>
      <dgm:t>
        <a:bodyPr/>
        <a:lstStyle/>
        <a:p>
          <a:endParaRPr lang="en-US"/>
        </a:p>
      </dgm:t>
    </dgm:pt>
    <dgm:pt modelId="{6FE0397D-8389-4E64-A474-B6A90AB00D14}" type="sibTrans" cxnId="{7D7A02A1-5DCD-40B9-92CA-45ECA49BA07E}">
      <dgm:prSet/>
      <dgm:spPr/>
      <dgm:t>
        <a:bodyPr/>
        <a:lstStyle/>
        <a:p>
          <a:endParaRPr lang="en-US"/>
        </a:p>
      </dgm:t>
    </dgm:pt>
    <dgm:pt modelId="{580DF8F2-05E2-45DE-9015-0E9EF898F6CD}">
      <dgm:prSet phldrT="[Texte]"/>
      <dgm:spPr/>
      <dgm:t>
        <a:bodyPr/>
        <a:lstStyle/>
        <a:p>
          <a:r>
            <a:rPr lang="fr-FR" dirty="0"/>
            <a:t> Marché du pétrole</a:t>
          </a:r>
          <a:endParaRPr lang="en-US" dirty="0"/>
        </a:p>
      </dgm:t>
    </dgm:pt>
    <dgm:pt modelId="{A6A3B79D-3BEA-43F9-B550-064FA76A12F4}" type="parTrans" cxnId="{089126C6-281A-4DC3-905D-36200D6ECE6F}">
      <dgm:prSet/>
      <dgm:spPr/>
      <dgm:t>
        <a:bodyPr/>
        <a:lstStyle/>
        <a:p>
          <a:endParaRPr lang="en-US"/>
        </a:p>
      </dgm:t>
    </dgm:pt>
    <dgm:pt modelId="{3AB4B685-7581-44DA-B804-E10190AE2B1F}" type="sibTrans" cxnId="{089126C6-281A-4DC3-905D-36200D6ECE6F}">
      <dgm:prSet/>
      <dgm:spPr/>
      <dgm:t>
        <a:bodyPr/>
        <a:lstStyle/>
        <a:p>
          <a:endParaRPr lang="en-US"/>
        </a:p>
      </dgm:t>
    </dgm:pt>
    <dgm:pt modelId="{10AF0E9A-4897-4058-87C8-306143502301}">
      <dgm:prSet phldrT="[Texte]"/>
      <dgm:spPr/>
      <dgm:t>
        <a:bodyPr/>
        <a:lstStyle/>
        <a:p>
          <a:r>
            <a:rPr lang="fr-FR" dirty="0"/>
            <a:t> Opportunités de financement publics</a:t>
          </a:r>
          <a:endParaRPr lang="en-US" dirty="0"/>
        </a:p>
      </dgm:t>
    </dgm:pt>
    <dgm:pt modelId="{6F60147D-8D64-45B7-A287-C16DDDF872F9}" type="parTrans" cxnId="{1621F8C8-30C6-4CA7-BC41-A5F550FB62C0}">
      <dgm:prSet/>
      <dgm:spPr/>
      <dgm:t>
        <a:bodyPr/>
        <a:lstStyle/>
        <a:p>
          <a:endParaRPr lang="en-US"/>
        </a:p>
      </dgm:t>
    </dgm:pt>
    <dgm:pt modelId="{339A6231-C613-4CB0-AB87-DF1E98188B8E}" type="sibTrans" cxnId="{1621F8C8-30C6-4CA7-BC41-A5F550FB62C0}">
      <dgm:prSet/>
      <dgm:spPr/>
      <dgm:t>
        <a:bodyPr/>
        <a:lstStyle/>
        <a:p>
          <a:endParaRPr lang="en-US"/>
        </a:p>
      </dgm:t>
    </dgm:pt>
    <dgm:pt modelId="{83EA120C-2DEF-42E4-9AA9-22B8B66FE009}">
      <dgm:prSet phldrT="[Texte]"/>
      <dgm:spPr/>
      <dgm:t>
        <a:bodyPr/>
        <a:lstStyle/>
        <a:p>
          <a:r>
            <a:rPr lang="fr-FR" dirty="0"/>
            <a:t> Innovation technique et organisationnelle</a:t>
          </a:r>
          <a:endParaRPr lang="en-US" dirty="0"/>
        </a:p>
      </dgm:t>
    </dgm:pt>
    <dgm:pt modelId="{FBA9DF22-2080-4C90-BD6F-8690C78AC397}" type="parTrans" cxnId="{15167618-8693-4D14-80AA-3FF94EEED977}">
      <dgm:prSet/>
      <dgm:spPr/>
      <dgm:t>
        <a:bodyPr/>
        <a:lstStyle/>
        <a:p>
          <a:endParaRPr lang="en-US"/>
        </a:p>
      </dgm:t>
    </dgm:pt>
    <dgm:pt modelId="{8D0024F2-C207-44F2-92A5-7D7719AC6ED1}" type="sibTrans" cxnId="{15167618-8693-4D14-80AA-3FF94EEED977}">
      <dgm:prSet/>
      <dgm:spPr/>
      <dgm:t>
        <a:bodyPr/>
        <a:lstStyle/>
        <a:p>
          <a:endParaRPr lang="en-US"/>
        </a:p>
      </dgm:t>
    </dgm:pt>
    <dgm:pt modelId="{A7DA17AF-D437-4166-8C95-766617857729}" type="pres">
      <dgm:prSet presAssocID="{30C5F667-629B-4F87-8ABF-F8066AC36A8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9C1F22-E4B2-4D66-94E8-D73423D9DECD}" type="pres">
      <dgm:prSet presAssocID="{3E5E4672-5E68-4B37-A779-90DF5A6E6FC9}" presName="circle1" presStyleLbl="node1" presStyleIdx="0" presStyleCnt="3"/>
      <dgm:spPr/>
    </dgm:pt>
    <dgm:pt modelId="{3CC75B49-4608-4062-915B-E4895DCDB2B5}" type="pres">
      <dgm:prSet presAssocID="{3E5E4672-5E68-4B37-A779-90DF5A6E6FC9}" presName="space" presStyleCnt="0"/>
      <dgm:spPr/>
    </dgm:pt>
    <dgm:pt modelId="{4202D331-7038-4C15-98F9-E5FB76B86E97}" type="pres">
      <dgm:prSet presAssocID="{3E5E4672-5E68-4B37-A779-90DF5A6E6FC9}" presName="rect1" presStyleLbl="alignAcc1" presStyleIdx="0" presStyleCnt="3"/>
      <dgm:spPr/>
      <dgm:t>
        <a:bodyPr/>
        <a:lstStyle/>
        <a:p>
          <a:endParaRPr lang="en-US"/>
        </a:p>
      </dgm:t>
    </dgm:pt>
    <dgm:pt modelId="{5D75BE72-FC03-47B5-B6EA-4CE1FECC44FE}" type="pres">
      <dgm:prSet presAssocID="{A26EF804-7CF2-4E80-9F71-5002865EFF54}" presName="vertSpace2" presStyleLbl="node1" presStyleIdx="0" presStyleCnt="3"/>
      <dgm:spPr/>
    </dgm:pt>
    <dgm:pt modelId="{F1298EFB-C0D4-4C86-8D7F-75DEF7C7EC9C}" type="pres">
      <dgm:prSet presAssocID="{A26EF804-7CF2-4E80-9F71-5002865EFF54}" presName="circle2" presStyleLbl="node1" presStyleIdx="1" presStyleCnt="3"/>
      <dgm:spPr/>
    </dgm:pt>
    <dgm:pt modelId="{667509E0-223E-4760-8D57-BDA789A8DBAC}" type="pres">
      <dgm:prSet presAssocID="{A26EF804-7CF2-4E80-9F71-5002865EFF54}" presName="rect2" presStyleLbl="alignAcc1" presStyleIdx="1" presStyleCnt="3"/>
      <dgm:spPr/>
      <dgm:t>
        <a:bodyPr/>
        <a:lstStyle/>
        <a:p>
          <a:endParaRPr lang="en-US"/>
        </a:p>
      </dgm:t>
    </dgm:pt>
    <dgm:pt modelId="{1E43B3BA-9BB8-4A0D-8962-AA142D31FA33}" type="pres">
      <dgm:prSet presAssocID="{33EF6CA6-795E-4050-A455-712C214DA7D2}" presName="vertSpace3" presStyleLbl="node1" presStyleIdx="1" presStyleCnt="3"/>
      <dgm:spPr/>
    </dgm:pt>
    <dgm:pt modelId="{632FCFDD-F06E-41CD-BF85-8C16E01A36ED}" type="pres">
      <dgm:prSet presAssocID="{33EF6CA6-795E-4050-A455-712C214DA7D2}" presName="circle3" presStyleLbl="node1" presStyleIdx="2" presStyleCnt="3"/>
      <dgm:spPr/>
    </dgm:pt>
    <dgm:pt modelId="{8360C3F1-58EB-4CB9-B0E3-4663E500D096}" type="pres">
      <dgm:prSet presAssocID="{33EF6CA6-795E-4050-A455-712C214DA7D2}" presName="rect3" presStyleLbl="alignAcc1" presStyleIdx="2" presStyleCnt="3"/>
      <dgm:spPr/>
      <dgm:t>
        <a:bodyPr/>
        <a:lstStyle/>
        <a:p>
          <a:endParaRPr lang="en-US"/>
        </a:p>
      </dgm:t>
    </dgm:pt>
    <dgm:pt modelId="{B5BFA9D0-A54B-42A7-9A12-BA4BBE153D42}" type="pres">
      <dgm:prSet presAssocID="{3E5E4672-5E68-4B37-A779-90DF5A6E6FC9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7714A7-BDF4-4798-BB76-63151CA6B9C1}" type="pres">
      <dgm:prSet presAssocID="{3E5E4672-5E68-4B37-A779-90DF5A6E6FC9}" presName="rect1ChTx" presStyleLbl="alignAcc1" presStyleIdx="2" presStyleCnt="3" custScaleX="1014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BAAEE4-F391-4D18-B7D9-008D606AE3C6}" type="pres">
      <dgm:prSet presAssocID="{A26EF804-7CF2-4E80-9F71-5002865EFF54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2CD4F-D2B3-4CC0-AE7F-1C8B93FAE887}" type="pres">
      <dgm:prSet presAssocID="{A26EF804-7CF2-4E80-9F71-5002865EFF54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24C793-C1C3-45A7-B080-A69ED819E896}" type="pres">
      <dgm:prSet presAssocID="{33EF6CA6-795E-4050-A455-712C214DA7D2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8BBA2-1412-46AB-987C-6E6FA29314FF}" type="pres">
      <dgm:prSet presAssocID="{33EF6CA6-795E-4050-A455-712C214DA7D2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167618-8693-4D14-80AA-3FF94EEED977}" srcId="{33EF6CA6-795E-4050-A455-712C214DA7D2}" destId="{83EA120C-2DEF-42E4-9AA9-22B8B66FE009}" srcOrd="1" destOrd="0" parTransId="{FBA9DF22-2080-4C90-BD6F-8690C78AC397}" sibTransId="{8D0024F2-C207-44F2-92A5-7D7719AC6ED1}"/>
    <dgm:cxn modelId="{089126C6-281A-4DC3-905D-36200D6ECE6F}" srcId="{3E5E4672-5E68-4B37-A779-90DF5A6E6FC9}" destId="{580DF8F2-05E2-45DE-9015-0E9EF898F6CD}" srcOrd="3" destOrd="0" parTransId="{A6A3B79D-3BEA-43F9-B550-064FA76A12F4}" sibTransId="{3AB4B685-7581-44DA-B804-E10190AE2B1F}"/>
    <dgm:cxn modelId="{F70D23D2-78FE-4789-B792-D525B98D28E9}" srcId="{3E5E4672-5E68-4B37-A779-90DF5A6E6FC9}" destId="{37495785-48BF-47A0-8476-C818C5D56908}" srcOrd="1" destOrd="0" parTransId="{B627DA34-EF43-42F8-9DC8-73DD70A3C6AB}" sibTransId="{67151936-4EB4-441F-A511-A0288FF563B8}"/>
    <dgm:cxn modelId="{05A2AD45-EFA8-4790-A8EA-A918E7572C5C}" srcId="{30C5F667-629B-4F87-8ABF-F8066AC36A83}" destId="{A26EF804-7CF2-4E80-9F71-5002865EFF54}" srcOrd="1" destOrd="0" parTransId="{3C788756-37C4-429D-BBB4-35E61F6682C3}" sibTransId="{37302E35-ED3B-424C-9ADD-B88474B050BA}"/>
    <dgm:cxn modelId="{ED38CA15-E09B-4166-A903-8EEDEC4BB5D4}" type="presOf" srcId="{92E9D59D-D37E-42D9-9E87-2175E0F1ECFA}" destId="{427714A7-BDF4-4798-BB76-63151CA6B9C1}" srcOrd="0" destOrd="0" presId="urn:microsoft.com/office/officeart/2005/8/layout/target3"/>
    <dgm:cxn modelId="{700354A9-54B1-4A08-8454-0025214E8D4F}" type="presOf" srcId="{3E5E4672-5E68-4B37-A779-90DF5A6E6FC9}" destId="{B5BFA9D0-A54B-42A7-9A12-BA4BBE153D42}" srcOrd="1" destOrd="0" presId="urn:microsoft.com/office/officeart/2005/8/layout/target3"/>
    <dgm:cxn modelId="{5DB30615-576D-47F9-A91E-72F88427851E}" srcId="{3E5E4672-5E68-4B37-A779-90DF5A6E6FC9}" destId="{8A82688D-F0B0-4395-A1D2-744FC96DBF04}" srcOrd="4" destOrd="0" parTransId="{0FEB0384-A128-4FB9-813E-2355732FF4F3}" sibTransId="{58E354AD-AC2B-4514-8896-9F778F976650}"/>
    <dgm:cxn modelId="{4936A783-897E-4B7D-8C0E-DF04FD02C3DC}" srcId="{30C5F667-629B-4F87-8ABF-F8066AC36A83}" destId="{3E5E4672-5E68-4B37-A779-90DF5A6E6FC9}" srcOrd="0" destOrd="0" parTransId="{40237EA0-2673-4171-A15C-26992976E0D3}" sibTransId="{63CC960D-B9E9-4450-820E-1B99FE39F4BD}"/>
    <dgm:cxn modelId="{1621F8C8-30C6-4CA7-BC41-A5F550FB62C0}" srcId="{A26EF804-7CF2-4E80-9F71-5002865EFF54}" destId="{10AF0E9A-4897-4058-87C8-306143502301}" srcOrd="1" destOrd="0" parTransId="{6F60147D-8D64-45B7-A287-C16DDDF872F9}" sibTransId="{339A6231-C613-4CB0-AB87-DF1E98188B8E}"/>
    <dgm:cxn modelId="{D6B855B5-395E-4275-B030-071ABD374C78}" type="presOf" srcId="{C98D2567-6784-4490-8BBB-5D1584175B02}" destId="{5188BBA2-1412-46AB-987C-6E6FA29314FF}" srcOrd="0" destOrd="0" presId="urn:microsoft.com/office/officeart/2005/8/layout/target3"/>
    <dgm:cxn modelId="{593FB929-6BE8-4042-92BD-06C8F77C5691}" type="presOf" srcId="{83EA120C-2DEF-42E4-9AA9-22B8B66FE009}" destId="{5188BBA2-1412-46AB-987C-6E6FA29314FF}" srcOrd="0" destOrd="1" presId="urn:microsoft.com/office/officeart/2005/8/layout/target3"/>
    <dgm:cxn modelId="{95A22753-C04D-40C7-B1D3-58733270C80C}" type="presOf" srcId="{08D14479-7FEC-425A-903D-0A6C35B22768}" destId="{EAC2CD4F-D2B3-4CC0-AE7F-1C8B93FAE887}" srcOrd="0" destOrd="2" presId="urn:microsoft.com/office/officeart/2005/8/layout/target3"/>
    <dgm:cxn modelId="{7528249A-4F32-4E30-BA27-9E114D96E4D4}" srcId="{3E5E4672-5E68-4B37-A779-90DF5A6E6FC9}" destId="{92E9D59D-D37E-42D9-9E87-2175E0F1ECFA}" srcOrd="0" destOrd="0" parTransId="{C02C9B7A-CBEB-4226-8E82-096670F65437}" sibTransId="{88888AAC-0195-4ACA-B150-F30833C6DAC1}"/>
    <dgm:cxn modelId="{44158A38-4A70-4A42-A0F8-A2F7CC022C73}" type="presOf" srcId="{3E5E4672-5E68-4B37-A779-90DF5A6E6FC9}" destId="{4202D331-7038-4C15-98F9-E5FB76B86E97}" srcOrd="0" destOrd="0" presId="urn:microsoft.com/office/officeart/2005/8/layout/target3"/>
    <dgm:cxn modelId="{72648EA1-B247-4A1D-B62D-543882B465CD}" type="presOf" srcId="{9C803D2D-C0A6-40F3-83FC-C9E79DE31814}" destId="{EAC2CD4F-D2B3-4CC0-AE7F-1C8B93FAE887}" srcOrd="0" destOrd="0" presId="urn:microsoft.com/office/officeart/2005/8/layout/target3"/>
    <dgm:cxn modelId="{563DA48A-3D4D-492A-9442-C6E9E5F15FE0}" type="presOf" srcId="{10AF0E9A-4897-4058-87C8-306143502301}" destId="{EAC2CD4F-D2B3-4CC0-AE7F-1C8B93FAE887}" srcOrd="0" destOrd="1" presId="urn:microsoft.com/office/officeart/2005/8/layout/target3"/>
    <dgm:cxn modelId="{C576CCCE-D70C-45DE-9664-FBBC39DC2AB8}" srcId="{30C5F667-629B-4F87-8ABF-F8066AC36A83}" destId="{33EF6CA6-795E-4050-A455-712C214DA7D2}" srcOrd="2" destOrd="0" parTransId="{5123E956-2570-4C61-8C10-6D98DF32A764}" sibTransId="{CE434CEF-F7E4-45EB-BF9B-7A5B6ACACE1C}"/>
    <dgm:cxn modelId="{11DFAAAE-ACC4-4297-A198-F3F241CBDAAD}" srcId="{A26EF804-7CF2-4E80-9F71-5002865EFF54}" destId="{9C803D2D-C0A6-40F3-83FC-C9E79DE31814}" srcOrd="0" destOrd="0" parTransId="{D9C5E9D9-70F5-4390-8344-2192907102AF}" sibTransId="{C0BF79BC-368F-414F-8C7B-CED99D35F529}"/>
    <dgm:cxn modelId="{E1F4122E-0E16-4120-8E0F-581FFEE27771}" srcId="{33EF6CA6-795E-4050-A455-712C214DA7D2}" destId="{C98D2567-6784-4490-8BBB-5D1584175B02}" srcOrd="0" destOrd="0" parTransId="{C5192FA2-97D1-4756-B7F7-4FE13F88DA4C}" sibTransId="{FAD11C3A-AEAF-4B91-8F47-6DE8182A3D69}"/>
    <dgm:cxn modelId="{1EC64750-95DE-4D25-9510-AE8728FC8E80}" type="presOf" srcId="{33EF6CA6-795E-4050-A455-712C214DA7D2}" destId="{8360C3F1-58EB-4CB9-B0E3-4663E500D096}" srcOrd="0" destOrd="0" presId="urn:microsoft.com/office/officeart/2005/8/layout/target3"/>
    <dgm:cxn modelId="{4CB2D6BC-0D17-4022-BC08-79F0EB531546}" type="presOf" srcId="{30C5F667-629B-4F87-8ABF-F8066AC36A83}" destId="{A7DA17AF-D437-4166-8C95-766617857729}" srcOrd="0" destOrd="0" presId="urn:microsoft.com/office/officeart/2005/8/layout/target3"/>
    <dgm:cxn modelId="{329878A6-0891-4DDF-9EC8-3EB629855007}" type="presOf" srcId="{580DF8F2-05E2-45DE-9015-0E9EF898F6CD}" destId="{427714A7-BDF4-4798-BB76-63151CA6B9C1}" srcOrd="0" destOrd="3" presId="urn:microsoft.com/office/officeart/2005/8/layout/target3"/>
    <dgm:cxn modelId="{7D7A02A1-5DCD-40B9-92CA-45ECA49BA07E}" srcId="{3E5E4672-5E68-4B37-A779-90DF5A6E6FC9}" destId="{AD21C32A-6D3D-48F2-9E55-4C80C5DDD1BB}" srcOrd="2" destOrd="0" parTransId="{9A3959EC-D3DB-4A4E-A539-0A44C021E61C}" sibTransId="{6FE0397D-8389-4E64-A474-B6A90AB00D14}"/>
    <dgm:cxn modelId="{86130B2B-C629-405F-B174-D4435BB48BE8}" srcId="{A26EF804-7CF2-4E80-9F71-5002865EFF54}" destId="{08D14479-7FEC-425A-903D-0A6C35B22768}" srcOrd="2" destOrd="0" parTransId="{4B9BE81D-3171-4027-8D52-80E6E1BF7B77}" sibTransId="{8AADB965-6937-4EFE-8D7B-AE7AF645DC5B}"/>
    <dgm:cxn modelId="{83A1E835-5DC0-4113-8852-08C79B3EA516}" type="presOf" srcId="{AD21C32A-6D3D-48F2-9E55-4C80C5DDD1BB}" destId="{427714A7-BDF4-4798-BB76-63151CA6B9C1}" srcOrd="0" destOrd="2" presId="urn:microsoft.com/office/officeart/2005/8/layout/target3"/>
    <dgm:cxn modelId="{3F6604D2-AFCD-4C0D-AB98-9E395C8BF873}" type="presOf" srcId="{A26EF804-7CF2-4E80-9F71-5002865EFF54}" destId="{667509E0-223E-4760-8D57-BDA789A8DBAC}" srcOrd="0" destOrd="0" presId="urn:microsoft.com/office/officeart/2005/8/layout/target3"/>
    <dgm:cxn modelId="{FD11AFBB-FADF-4C22-979F-A5679856A2EF}" type="presOf" srcId="{33EF6CA6-795E-4050-A455-712C214DA7D2}" destId="{DE24C793-C1C3-45A7-B080-A69ED819E896}" srcOrd="1" destOrd="0" presId="urn:microsoft.com/office/officeart/2005/8/layout/target3"/>
    <dgm:cxn modelId="{85F343A4-A50B-48FB-8BB5-72C60BA59834}" type="presOf" srcId="{A26EF804-7CF2-4E80-9F71-5002865EFF54}" destId="{BFBAAEE4-F391-4D18-B7D9-008D606AE3C6}" srcOrd="1" destOrd="0" presId="urn:microsoft.com/office/officeart/2005/8/layout/target3"/>
    <dgm:cxn modelId="{E6A56434-3678-4FD2-AE3E-3A7E6268B693}" type="presOf" srcId="{8A82688D-F0B0-4395-A1D2-744FC96DBF04}" destId="{427714A7-BDF4-4798-BB76-63151CA6B9C1}" srcOrd="0" destOrd="4" presId="urn:microsoft.com/office/officeart/2005/8/layout/target3"/>
    <dgm:cxn modelId="{EDD533AD-56C3-4EBA-B10D-EE663AFBC16B}" type="presOf" srcId="{37495785-48BF-47A0-8476-C818C5D56908}" destId="{427714A7-BDF4-4798-BB76-63151CA6B9C1}" srcOrd="0" destOrd="1" presId="urn:microsoft.com/office/officeart/2005/8/layout/target3"/>
    <dgm:cxn modelId="{2ED547B2-2AE8-43F2-AE5B-06EC8F37C2F5}" type="presParOf" srcId="{A7DA17AF-D437-4166-8C95-766617857729}" destId="{A19C1F22-E4B2-4D66-94E8-D73423D9DECD}" srcOrd="0" destOrd="0" presId="urn:microsoft.com/office/officeart/2005/8/layout/target3"/>
    <dgm:cxn modelId="{3645F4D6-FB28-4016-9EF6-52EC4A923CA2}" type="presParOf" srcId="{A7DA17AF-D437-4166-8C95-766617857729}" destId="{3CC75B49-4608-4062-915B-E4895DCDB2B5}" srcOrd="1" destOrd="0" presId="urn:microsoft.com/office/officeart/2005/8/layout/target3"/>
    <dgm:cxn modelId="{F86A829B-686E-451F-88CB-39220AF20F6B}" type="presParOf" srcId="{A7DA17AF-D437-4166-8C95-766617857729}" destId="{4202D331-7038-4C15-98F9-E5FB76B86E97}" srcOrd="2" destOrd="0" presId="urn:microsoft.com/office/officeart/2005/8/layout/target3"/>
    <dgm:cxn modelId="{1DEA2C2F-B70B-44BD-A088-092920BE6027}" type="presParOf" srcId="{A7DA17AF-D437-4166-8C95-766617857729}" destId="{5D75BE72-FC03-47B5-B6EA-4CE1FECC44FE}" srcOrd="3" destOrd="0" presId="urn:microsoft.com/office/officeart/2005/8/layout/target3"/>
    <dgm:cxn modelId="{E67088B7-D69C-4A72-BEAD-27B3E34714CB}" type="presParOf" srcId="{A7DA17AF-D437-4166-8C95-766617857729}" destId="{F1298EFB-C0D4-4C86-8D7F-75DEF7C7EC9C}" srcOrd="4" destOrd="0" presId="urn:microsoft.com/office/officeart/2005/8/layout/target3"/>
    <dgm:cxn modelId="{12B22F84-A3FE-4CFA-99DB-F06B9DCF8CE7}" type="presParOf" srcId="{A7DA17AF-D437-4166-8C95-766617857729}" destId="{667509E0-223E-4760-8D57-BDA789A8DBAC}" srcOrd="5" destOrd="0" presId="urn:microsoft.com/office/officeart/2005/8/layout/target3"/>
    <dgm:cxn modelId="{F4F0DDA1-D60D-4E0D-B815-4F8F857E29EF}" type="presParOf" srcId="{A7DA17AF-D437-4166-8C95-766617857729}" destId="{1E43B3BA-9BB8-4A0D-8962-AA142D31FA33}" srcOrd="6" destOrd="0" presId="urn:microsoft.com/office/officeart/2005/8/layout/target3"/>
    <dgm:cxn modelId="{9F698D9D-D86F-4BB3-B9CC-BAB1B11D610C}" type="presParOf" srcId="{A7DA17AF-D437-4166-8C95-766617857729}" destId="{632FCFDD-F06E-41CD-BF85-8C16E01A36ED}" srcOrd="7" destOrd="0" presId="urn:microsoft.com/office/officeart/2005/8/layout/target3"/>
    <dgm:cxn modelId="{DB4E975D-DB71-4F3B-A2CC-7E40E3D4B5C1}" type="presParOf" srcId="{A7DA17AF-D437-4166-8C95-766617857729}" destId="{8360C3F1-58EB-4CB9-B0E3-4663E500D096}" srcOrd="8" destOrd="0" presId="urn:microsoft.com/office/officeart/2005/8/layout/target3"/>
    <dgm:cxn modelId="{A76AD7DA-BCCF-4D42-8988-9C689CD6EFF0}" type="presParOf" srcId="{A7DA17AF-D437-4166-8C95-766617857729}" destId="{B5BFA9D0-A54B-42A7-9A12-BA4BBE153D42}" srcOrd="9" destOrd="0" presId="urn:microsoft.com/office/officeart/2005/8/layout/target3"/>
    <dgm:cxn modelId="{1A392967-0DAF-4280-A393-326BAB888EC8}" type="presParOf" srcId="{A7DA17AF-D437-4166-8C95-766617857729}" destId="{427714A7-BDF4-4798-BB76-63151CA6B9C1}" srcOrd="10" destOrd="0" presId="urn:microsoft.com/office/officeart/2005/8/layout/target3"/>
    <dgm:cxn modelId="{5E506B93-78E2-45E8-9738-47409DFCD5B5}" type="presParOf" srcId="{A7DA17AF-D437-4166-8C95-766617857729}" destId="{BFBAAEE4-F391-4D18-B7D9-008D606AE3C6}" srcOrd="11" destOrd="0" presId="urn:microsoft.com/office/officeart/2005/8/layout/target3"/>
    <dgm:cxn modelId="{FFB4C737-A7C6-4DD0-A122-9A35F69EFC73}" type="presParOf" srcId="{A7DA17AF-D437-4166-8C95-766617857729}" destId="{EAC2CD4F-D2B3-4CC0-AE7F-1C8B93FAE887}" srcOrd="12" destOrd="0" presId="urn:microsoft.com/office/officeart/2005/8/layout/target3"/>
    <dgm:cxn modelId="{DB39C5CA-6A66-4C7D-84C8-883771C00437}" type="presParOf" srcId="{A7DA17AF-D437-4166-8C95-766617857729}" destId="{DE24C793-C1C3-45A7-B080-A69ED819E896}" srcOrd="13" destOrd="0" presId="urn:microsoft.com/office/officeart/2005/8/layout/target3"/>
    <dgm:cxn modelId="{A97ED043-D1C0-45E9-8CDF-F087E21B7328}" type="presParOf" srcId="{A7DA17AF-D437-4166-8C95-766617857729}" destId="{5188BBA2-1412-46AB-987C-6E6FA29314FF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9C1F22-E4B2-4D66-94E8-D73423D9DECD}">
      <dsp:nvSpPr>
        <dsp:cNvPr id="0" name=""/>
        <dsp:cNvSpPr/>
      </dsp:nvSpPr>
      <dsp:spPr>
        <a:xfrm>
          <a:off x="-7963" y="203199"/>
          <a:ext cx="3657600" cy="365760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2D331-7038-4C15-98F9-E5FB76B86E97}">
      <dsp:nvSpPr>
        <dsp:cNvPr id="0" name=""/>
        <dsp:cNvSpPr/>
      </dsp:nvSpPr>
      <dsp:spPr>
        <a:xfrm>
          <a:off x="1820836" y="203199"/>
          <a:ext cx="4267200" cy="36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1" kern="1200" dirty="0"/>
            <a:t>Contexte macro économique</a:t>
          </a:r>
          <a:endParaRPr lang="en-US" sz="1800" i="1" kern="1200" dirty="0"/>
        </a:p>
      </dsp:txBody>
      <dsp:txXfrm>
        <a:off x="1820836" y="203199"/>
        <a:ext cx="2133600" cy="1097282"/>
      </dsp:txXfrm>
    </dsp:sp>
    <dsp:sp modelId="{F1298EFB-C0D4-4C86-8D7F-75DEF7C7EC9C}">
      <dsp:nvSpPr>
        <dsp:cNvPr id="0" name=""/>
        <dsp:cNvSpPr/>
      </dsp:nvSpPr>
      <dsp:spPr>
        <a:xfrm>
          <a:off x="632117" y="1300482"/>
          <a:ext cx="2377437" cy="2377437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509E0-223E-4760-8D57-BDA789A8DBAC}">
      <dsp:nvSpPr>
        <dsp:cNvPr id="0" name=""/>
        <dsp:cNvSpPr/>
      </dsp:nvSpPr>
      <dsp:spPr>
        <a:xfrm>
          <a:off x="1820836" y="1300482"/>
          <a:ext cx="4267200" cy="2377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1" kern="1200" dirty="0"/>
            <a:t>Échelle sectorielle</a:t>
          </a:r>
          <a:endParaRPr lang="en-US" sz="1800" i="1" kern="1200" dirty="0"/>
        </a:p>
      </dsp:txBody>
      <dsp:txXfrm>
        <a:off x="1820836" y="1300482"/>
        <a:ext cx="2133600" cy="1097278"/>
      </dsp:txXfrm>
    </dsp:sp>
    <dsp:sp modelId="{632FCFDD-F06E-41CD-BF85-8C16E01A36ED}">
      <dsp:nvSpPr>
        <dsp:cNvPr id="0" name=""/>
        <dsp:cNvSpPr/>
      </dsp:nvSpPr>
      <dsp:spPr>
        <a:xfrm>
          <a:off x="1272196" y="2397761"/>
          <a:ext cx="1097278" cy="109727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0C3F1-58EB-4CB9-B0E3-4663E500D096}">
      <dsp:nvSpPr>
        <dsp:cNvPr id="0" name=""/>
        <dsp:cNvSpPr/>
      </dsp:nvSpPr>
      <dsp:spPr>
        <a:xfrm>
          <a:off x="1820836" y="2397761"/>
          <a:ext cx="4267200" cy="10972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1" kern="1200" dirty="0"/>
            <a:t>Échelle stratégique de la firme</a:t>
          </a:r>
          <a:endParaRPr lang="en-US" sz="1800" i="1" kern="1200" dirty="0"/>
        </a:p>
      </dsp:txBody>
      <dsp:txXfrm>
        <a:off x="1820836" y="2397761"/>
        <a:ext cx="2133600" cy="1097278"/>
      </dsp:txXfrm>
    </dsp:sp>
    <dsp:sp modelId="{427714A7-BDF4-4798-BB76-63151CA6B9C1}">
      <dsp:nvSpPr>
        <dsp:cNvPr id="0" name=""/>
        <dsp:cNvSpPr/>
      </dsp:nvSpPr>
      <dsp:spPr>
        <a:xfrm>
          <a:off x="3938509" y="203199"/>
          <a:ext cx="2165454" cy="109728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/>
            <a:t> Changement climatique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/>
            <a:t> Transition écologique et énergétique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/>
            <a:t> Bioéconomie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/>
            <a:t> Marché du pétrole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/>
            <a:t> Compétitivité internationale</a:t>
          </a:r>
          <a:endParaRPr lang="en-US" sz="1100" kern="1200" dirty="0"/>
        </a:p>
      </dsp:txBody>
      <dsp:txXfrm>
        <a:off x="3938509" y="203199"/>
        <a:ext cx="2165454" cy="1097282"/>
      </dsp:txXfrm>
    </dsp:sp>
    <dsp:sp modelId="{EAC2CD4F-D2B3-4CC0-AE7F-1C8B93FAE887}">
      <dsp:nvSpPr>
        <dsp:cNvPr id="0" name=""/>
        <dsp:cNvSpPr/>
      </dsp:nvSpPr>
      <dsp:spPr>
        <a:xfrm>
          <a:off x="3954436" y="1300482"/>
          <a:ext cx="2133600" cy="109727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/>
            <a:t> Chute de la demande en </a:t>
          </a:r>
          <a:r>
            <a:rPr lang="fr-FR" sz="1100" kern="1200" dirty="0" smtClean="0"/>
            <a:t>papier 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/>
            <a:t> Opportunités de financement publics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/>
            <a:t> Tissu industriel territorialisé en mutation</a:t>
          </a:r>
          <a:endParaRPr lang="en-US" sz="1100" kern="1200" dirty="0"/>
        </a:p>
      </dsp:txBody>
      <dsp:txXfrm>
        <a:off x="3954436" y="1300482"/>
        <a:ext cx="2133600" cy="1097278"/>
      </dsp:txXfrm>
    </dsp:sp>
    <dsp:sp modelId="{5188BBA2-1412-46AB-987C-6E6FA29314FF}">
      <dsp:nvSpPr>
        <dsp:cNvPr id="0" name=""/>
        <dsp:cNvSpPr/>
      </dsp:nvSpPr>
      <dsp:spPr>
        <a:xfrm>
          <a:off x="3954436" y="2397761"/>
          <a:ext cx="2133600" cy="109727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/>
            <a:t> Emergence de nouveaux marchés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/>
            <a:t> Innovation technique et organisationnelle</a:t>
          </a:r>
          <a:endParaRPr lang="en-US" sz="1100" kern="1200" dirty="0"/>
        </a:p>
      </dsp:txBody>
      <dsp:txXfrm>
        <a:off x="3954436" y="2397761"/>
        <a:ext cx="2133600" cy="1097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DE6E3-7D4C-4D27-B363-71F3F5DCF06F}" type="datetimeFigureOut">
              <a:rPr lang="fr-FR" smtClean="0"/>
              <a:pPr/>
              <a:t>09/01/2018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17959-AE1E-4D22-9DBC-CED1A944B04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95338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07144F-CFE5-492D-B54B-94238464BA79}" type="datetimeFigureOut">
              <a:rPr lang="fr-FR"/>
              <a:pPr>
                <a:defRPr/>
              </a:pPr>
              <a:t>09/01/2018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2DAA1C-CCC7-45C7-BD2C-15A40B2F025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91795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2DAA1C-CCC7-45C7-BD2C-15A40B2F025A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24492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- Institutionn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6763" y="809625"/>
            <a:ext cx="302895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3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275" y="5557214"/>
            <a:ext cx="9366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Sous-titre 2"/>
          <p:cNvSpPr>
            <a:spLocks noGrp="1"/>
          </p:cNvSpPr>
          <p:nvPr>
            <p:ph type="subTitle" idx="1"/>
          </p:nvPr>
        </p:nvSpPr>
        <p:spPr>
          <a:xfrm>
            <a:off x="3722431" y="3937717"/>
            <a:ext cx="4755324" cy="3180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rgbClr val="63647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Cliquez pour modifier le style des sous-titres du masque</a:t>
            </a:r>
            <a:endParaRPr lang="fr-FR" dirty="0"/>
          </a:p>
        </p:txBody>
      </p:sp>
      <p:sp>
        <p:nvSpPr>
          <p:cNvPr id="27" name="Espace réservé du texte 24"/>
          <p:cNvSpPr>
            <a:spLocks noGrp="1"/>
          </p:cNvSpPr>
          <p:nvPr>
            <p:ph type="body" sz="quarter" idx="13" hasCustomPrompt="1"/>
          </p:nvPr>
        </p:nvSpPr>
        <p:spPr>
          <a:xfrm>
            <a:off x="3722431" y="4545373"/>
            <a:ext cx="4758689" cy="287337"/>
          </a:xfrm>
        </p:spPr>
        <p:txBody>
          <a:bodyPr/>
          <a:lstStyle>
            <a:lvl1pPr marL="0" indent="0">
              <a:buNone/>
              <a:defRPr sz="1800" baseline="0">
                <a:solidFill>
                  <a:srgbClr val="003A80"/>
                </a:solidFill>
              </a:defRPr>
            </a:lvl1pPr>
          </a:lstStyle>
          <a:p>
            <a:pPr lvl="0"/>
            <a:r>
              <a:rPr lang="en-US" dirty="0" err="1"/>
              <a:t>Clquez</a:t>
            </a:r>
            <a:r>
              <a:rPr lang="en-US" dirty="0"/>
              <a:t> pour modifier les styles du texte du masque</a:t>
            </a:r>
          </a:p>
        </p:txBody>
      </p:sp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1835696" y="2084701"/>
            <a:ext cx="6642059" cy="1584176"/>
          </a:xfrm>
        </p:spPr>
        <p:txBody>
          <a:bodyPr/>
          <a:lstStyle>
            <a:lvl1pPr algn="l">
              <a:lnSpc>
                <a:spcPts val="3900"/>
              </a:lnSpc>
              <a:defRPr sz="4000" kern="1200" spc="20" baseline="0">
                <a:solidFill>
                  <a:srgbClr val="003A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Cliquez pour modifier le style du titre</a:t>
            </a:r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557214"/>
            <a:ext cx="2124075" cy="130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AFF6-BB55-492E-8BAE-60596621B5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26-7AE4-4FC6-B462-9B5E4C4872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91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AFF6-BB55-492E-8BAE-60596621B5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26-7AE4-4FC6-B462-9B5E4C4872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5174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AFF6-BB55-492E-8BAE-60596621B5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26-7AE4-4FC6-B462-9B5E4C4872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066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AFF6-BB55-492E-8BAE-60596621B5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26-7AE4-4FC6-B462-9B5E4C4872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637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AFF6-BB55-492E-8BAE-60596621B5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26-7AE4-4FC6-B462-9B5E4C4872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0326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AFF6-BB55-492E-8BAE-60596621B5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26-7AE4-4FC6-B462-9B5E4C4872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384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e ASRD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 txBox="1">
            <a:spLocks/>
          </p:cNvSpPr>
          <p:nvPr/>
        </p:nvSpPr>
        <p:spPr>
          <a:xfrm>
            <a:off x="76993" y="6418736"/>
            <a:ext cx="639763" cy="365125"/>
          </a:xfrm>
          <a:prstGeom prst="rect">
            <a:avLst/>
          </a:prstGeom>
        </p:spPr>
        <p:txBody>
          <a:bodyPr anchor="ctr"/>
          <a:lstStyle/>
          <a:p>
            <a:pPr algn="r"/>
            <a:fld id="{27D443E5-1721-4074-A5F0-C0CB98E13ED9}" type="slidenum">
              <a:rPr lang="fr-FR" sz="1300">
                <a:solidFill>
                  <a:srgbClr val="003A80"/>
                </a:solidFill>
              </a:rPr>
              <a:pPr algn="r"/>
              <a:t>‹N°›</a:t>
            </a:fld>
            <a:endParaRPr lang="fr-FR" sz="1300" dirty="0">
              <a:solidFill>
                <a:srgbClr val="003A80"/>
              </a:solidFill>
            </a:endParaRPr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6163" y="791119"/>
            <a:ext cx="14001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3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513" y="5678488"/>
            <a:ext cx="74612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Espace réservé du texte 30"/>
          <p:cNvSpPr>
            <a:spLocks noGrp="1"/>
          </p:cNvSpPr>
          <p:nvPr>
            <p:ph type="body" sz="quarter" idx="16" hasCustomPrompt="1"/>
          </p:nvPr>
        </p:nvSpPr>
        <p:spPr>
          <a:xfrm>
            <a:off x="1290226" y="1815977"/>
            <a:ext cx="7683375" cy="445220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Ø"/>
              <a:tabLst/>
              <a:defRPr lang="fr-FR" sz="1800" kern="1200" dirty="0" smtClean="0">
                <a:solidFill>
                  <a:srgbClr val="63647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2925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>
                <a:solidFill>
                  <a:srgbClr val="003A80"/>
                </a:solidFill>
              </a:defRPr>
            </a:lvl2pPr>
            <a:lvl3pPr marL="257175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4C400"/>
              </a:buClr>
              <a:buSzTx/>
              <a:buFont typeface="Arial" panose="020B0604020202020204" pitchFamily="34" charset="0"/>
              <a:buNone/>
              <a:tabLst/>
              <a:defRPr lang="en-US" sz="16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8650" marR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FBD33"/>
              </a:buClr>
              <a:buSzTx/>
              <a:buFont typeface="Wingdings" pitchFamily="2" charset="2"/>
              <a:buChar char="§"/>
              <a:tabLst/>
              <a:defRPr lang="fr-FR" sz="16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Font typeface="Wingdings" pitchFamily="2" charset="2"/>
              <a:buNone/>
              <a:tabLst/>
              <a:defRPr/>
            </a:lvl5pPr>
          </a:lstStyle>
          <a:p>
            <a:pPr lvl="0"/>
            <a:r>
              <a:rPr lang="en-US" dirty="0"/>
              <a:t>Cliquez pour modifier les styles du texte du masque</a:t>
            </a:r>
          </a:p>
          <a:p>
            <a:pPr marL="914400" marR="0" lvl="3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4C400"/>
              </a:buClr>
              <a:buSzTx/>
              <a:buFont typeface="Wingdings" pitchFamily="2" charset="2"/>
              <a:buChar char="§"/>
              <a:tabLst/>
            </a:pPr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marL="914400" marR="0" lvl="3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4C400"/>
              </a:buClr>
              <a:buSzTx/>
              <a:buFont typeface="Wingdings" pitchFamily="2" charset="2"/>
              <a:buChar char="§"/>
              <a:tabLst/>
            </a:pPr>
            <a:endParaRPr lang="en-US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290226" y="1066356"/>
            <a:ext cx="7692899" cy="749621"/>
          </a:xfrm>
        </p:spPr>
        <p:txBody>
          <a:bodyPr/>
          <a:lstStyle>
            <a:lvl1pPr algn="l">
              <a:defRPr sz="2800" spc="10" baseline="0"/>
            </a:lvl1pPr>
          </a:lstStyle>
          <a:p>
            <a:r>
              <a:rPr lang="en-US" dirty="0"/>
              <a:t>Cliquez pour modifier le style du titre</a:t>
            </a:r>
            <a:endParaRPr lang="fr-FR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638" y="5630466"/>
            <a:ext cx="1336308" cy="81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6292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et contenu - Institutionn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 txBox="1">
            <a:spLocks/>
          </p:cNvSpPr>
          <p:nvPr/>
        </p:nvSpPr>
        <p:spPr>
          <a:xfrm>
            <a:off x="8210550" y="412750"/>
            <a:ext cx="639763" cy="365125"/>
          </a:xfrm>
          <a:prstGeom prst="rect">
            <a:avLst/>
          </a:prstGeom>
        </p:spPr>
        <p:txBody>
          <a:bodyPr anchor="ctr"/>
          <a:lstStyle/>
          <a:p>
            <a:pPr algn="r"/>
            <a:fld id="{27D443E5-1721-4074-A5F0-C0CB98E13ED9}" type="slidenum">
              <a:rPr lang="fr-FR" sz="1300">
                <a:solidFill>
                  <a:srgbClr val="003A80"/>
                </a:solidFill>
              </a:rPr>
              <a:pPr algn="r"/>
              <a:t>‹N°›</a:t>
            </a:fld>
            <a:endParaRPr lang="fr-FR" sz="1300" dirty="0">
              <a:solidFill>
                <a:srgbClr val="003A80"/>
              </a:solidFill>
            </a:endParaRPr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8825" y="323850"/>
            <a:ext cx="14001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3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513" y="5678488"/>
            <a:ext cx="74612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0702" y="864800"/>
            <a:ext cx="3172635" cy="868750"/>
          </a:xfrm>
        </p:spPr>
        <p:txBody>
          <a:bodyPr/>
          <a:lstStyle>
            <a:lvl1pPr algn="l">
              <a:defRPr sz="2800" spc="10" baseline="0"/>
            </a:lvl1pPr>
          </a:lstStyle>
          <a:p>
            <a:r>
              <a:rPr lang="en-US" dirty="0"/>
              <a:t>Cliquez pour modifier le style du titre</a:t>
            </a:r>
            <a:endParaRPr lang="fr-FR" dirty="0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sz="quarter" idx="16" hasCustomPrompt="1"/>
          </p:nvPr>
        </p:nvSpPr>
        <p:spPr>
          <a:xfrm>
            <a:off x="1290226" y="2477953"/>
            <a:ext cx="3037469" cy="3790223"/>
          </a:xfrm>
        </p:spPr>
        <p:txBody>
          <a:bodyPr/>
          <a:lstStyle>
            <a:lvl1pPr marL="0" indent="0">
              <a:buNone/>
              <a:tabLst/>
              <a:defRPr lang="fr-FR" sz="1800" kern="1200" dirty="0" smtClean="0">
                <a:solidFill>
                  <a:srgbClr val="63647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rgbClr val="003A80"/>
                </a:solidFill>
              </a:defRPr>
            </a:lvl2pPr>
            <a:lvl3pPr marL="447675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4C400"/>
              </a:buClr>
              <a:buSzTx/>
              <a:buFont typeface="Wingdings" pitchFamily="2" charset="2"/>
              <a:buChar char="§"/>
              <a:tabLst/>
              <a:defRPr lang="en-US" sz="16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8650" marR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FBD33"/>
              </a:buClr>
              <a:buSzTx/>
              <a:buFont typeface="Wingdings" pitchFamily="2" charset="2"/>
              <a:buChar char="§"/>
              <a:tabLst/>
              <a:defRPr lang="fr-FR" sz="16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Font typeface="Wingdings" pitchFamily="2" charset="2"/>
              <a:buNone/>
              <a:tabLst/>
              <a:defRPr/>
            </a:lvl5pPr>
          </a:lstStyle>
          <a:p>
            <a:pPr lvl="0"/>
            <a:r>
              <a:rPr lang="en-US" dirty="0"/>
              <a:t>Cliquez pour modifier les styles du texte du masque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</a:pPr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0" name="Rectangle à coins arrondis 3"/>
          <p:cNvSpPr/>
          <p:nvPr userDrawn="1"/>
        </p:nvSpPr>
        <p:spPr>
          <a:xfrm>
            <a:off x="4503738" y="1014413"/>
            <a:ext cx="4222750" cy="5253764"/>
          </a:xfrm>
          <a:prstGeom prst="roundRect">
            <a:avLst>
              <a:gd name="adj" fmla="val 4948"/>
            </a:avLst>
          </a:prstGeom>
          <a:solidFill>
            <a:srgbClr val="E7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7692" y="5639527"/>
            <a:ext cx="1336308" cy="81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6808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75831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AFF6-BB55-492E-8BAE-60596621B5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26-7AE4-4FC6-B462-9B5E4C4872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540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AFF6-BB55-492E-8BAE-60596621B5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26-7AE4-4FC6-B462-9B5E4C4872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96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AFF6-BB55-492E-8BAE-60596621B5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26-7AE4-4FC6-B462-9B5E4C4872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AFF6-BB55-492E-8BAE-60596621B5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26-7AE4-4FC6-B462-9B5E4C4872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74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AFF6-BB55-492E-8BAE-60596621B5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26-7AE4-4FC6-B462-9B5E4C4872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826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81113" y="990600"/>
            <a:ext cx="7683500" cy="4889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81113" y="2332038"/>
            <a:ext cx="7683500" cy="367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0" name="Espace réservé du numéro de diapositive 5"/>
          <p:cNvSpPr txBox="1">
            <a:spLocks/>
          </p:cNvSpPr>
          <p:nvPr/>
        </p:nvSpPr>
        <p:spPr>
          <a:xfrm>
            <a:off x="8210550" y="412750"/>
            <a:ext cx="639763" cy="36512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r" defTabSz="914400" rtl="0" eaLnBrk="1" latinLnBrk="0" hangingPunct="1">
              <a:defRPr sz="1300" kern="1200">
                <a:solidFill>
                  <a:srgbClr val="083F8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136F4EB-7446-4BCA-AF3E-021ED4E90F42}" type="slidenum">
              <a:rPr lang="fr-FR" smtClean="0">
                <a:solidFill>
                  <a:srgbClr val="99CA3C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dirty="0">
              <a:solidFill>
                <a:srgbClr val="99CA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190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4" r:id="rId2"/>
    <p:sldLayoutId id="2147483662" r:id="rId3"/>
    <p:sldLayoutId id="2147483677" r:id="rId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fr-FR" sz="2800" kern="1200" spc="10" dirty="0">
          <a:solidFill>
            <a:srgbClr val="083F88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3F88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3F88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3F88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3F88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83F88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83F88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83F88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83F88"/>
          </a:solidFill>
          <a:latin typeface="Arial" charset="0"/>
          <a:cs typeface="Arial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lang="fr-FR" sz="1600" kern="1200" spc="10" dirty="0">
          <a:solidFill>
            <a:srgbClr val="083F88"/>
          </a:solidFill>
          <a:latin typeface="Arial" pitchFamily="34" charset="0"/>
          <a:ea typeface="+mn-ea"/>
          <a:cs typeface="Arial" pitchFamily="34" charset="0"/>
        </a:defRPr>
      </a:lvl1pPr>
      <a:lvl2pPr indent="4667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302AFF6-BB55-492E-8BAE-60596621B5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C7E4826-7AE4-4FC6-B462-9B5E4C48725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769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10400" y="4761221"/>
            <a:ext cx="1704975" cy="822483"/>
          </a:xfrm>
        </p:spPr>
        <p:txBody>
          <a:bodyPr/>
          <a:lstStyle/>
          <a:p>
            <a:r>
              <a:rPr lang="fr-FR" dirty="0"/>
              <a:t>Aliénor de Rouffignac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85873" y="1427476"/>
            <a:ext cx="7858126" cy="1584176"/>
          </a:xfrm>
        </p:spPr>
        <p:txBody>
          <a:bodyPr lIns="108000" bIns="36000" anchor="ctr"/>
          <a:lstStyle/>
          <a:p>
            <a:pPr algn="ctr">
              <a:lnSpc>
                <a:spcPts val="2500"/>
              </a:lnSpc>
            </a:pPr>
            <a:r>
              <a:rPr lang="fr-FR" sz="2000" b="1" dirty="0"/>
              <a:t>Patrimoines productifs et développement de la bioraffinerie: Les mutations de la filière forêt bois au sein du massif landais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85873" y="2986209"/>
            <a:ext cx="5638799" cy="322139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6924672" y="2869668"/>
            <a:ext cx="1956867" cy="822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fr-FR" sz="1800" b="1" kern="1200" spc="10">
                <a:solidFill>
                  <a:srgbClr val="63647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11 </a:t>
            </a:r>
            <a:r>
              <a:rPr lang="en-US" dirty="0" err="1" smtClean="0"/>
              <a:t>Janvier</a:t>
            </a:r>
            <a:r>
              <a:rPr lang="en-US" dirty="0" smtClean="0"/>
              <a:t> 2018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1299750" y="1821893"/>
            <a:ext cx="7683375" cy="3403723"/>
          </a:xfrm>
        </p:spPr>
        <p:txBody>
          <a:bodyPr/>
          <a:lstStyle/>
          <a:p>
            <a:r>
              <a:rPr lang="fr-FR" dirty="0"/>
              <a:t>Des stratégies multiples </a:t>
            </a:r>
            <a:r>
              <a:rPr lang="fr-FR" dirty="0" smtClean="0"/>
              <a:t>révélatrices de patrimoines </a:t>
            </a:r>
            <a:r>
              <a:rPr lang="fr-FR" dirty="0"/>
              <a:t>productifs</a:t>
            </a:r>
          </a:p>
          <a:p>
            <a:pPr lvl="1"/>
            <a:r>
              <a:rPr lang="fr-FR" dirty="0" smtClean="0">
                <a:solidFill>
                  <a:srgbClr val="8FBD33"/>
                </a:solidFill>
              </a:rPr>
              <a:t>Quelles sont les espaces d’intégrations de la bioraffinerie dans un ou plusieurs secteurs de la </a:t>
            </a:r>
            <a:r>
              <a:rPr lang="fr-FR" dirty="0">
                <a:solidFill>
                  <a:srgbClr val="8FBD33"/>
                </a:solidFill>
              </a:rPr>
              <a:t>filière forêt </a:t>
            </a:r>
            <a:r>
              <a:rPr lang="fr-FR" dirty="0" smtClean="0">
                <a:solidFill>
                  <a:srgbClr val="8FBD33"/>
                </a:solidFill>
              </a:rPr>
              <a:t>?</a:t>
            </a:r>
          </a:p>
          <a:p>
            <a:pPr lvl="1"/>
            <a:endParaRPr lang="fr-FR" dirty="0" smtClean="0">
              <a:solidFill>
                <a:srgbClr val="8FBD33"/>
              </a:solidFill>
            </a:endParaRPr>
          </a:p>
          <a:p>
            <a:pPr lvl="1"/>
            <a:r>
              <a:rPr lang="fr-FR" dirty="0" smtClean="0">
                <a:solidFill>
                  <a:srgbClr val="8FBD33"/>
                </a:solidFill>
              </a:rPr>
              <a:t>Quels sont les différents patrimoines productifs mobilisés pour cette intégration? Compétences </a:t>
            </a:r>
            <a:r>
              <a:rPr lang="fr-FR" dirty="0">
                <a:solidFill>
                  <a:srgbClr val="8FBD33"/>
                </a:solidFill>
              </a:rPr>
              <a:t>et savoir </a:t>
            </a:r>
            <a:r>
              <a:rPr lang="fr-FR" dirty="0" smtClean="0">
                <a:solidFill>
                  <a:srgbClr val="8FBD33"/>
                </a:solidFill>
              </a:rPr>
              <a:t>faire, Patrimoines </a:t>
            </a:r>
            <a:r>
              <a:rPr lang="fr-FR" dirty="0">
                <a:solidFill>
                  <a:srgbClr val="8FBD33"/>
                </a:solidFill>
              </a:rPr>
              <a:t>techniques</a:t>
            </a:r>
            <a:r>
              <a:rPr lang="fr-FR" dirty="0" smtClean="0">
                <a:solidFill>
                  <a:srgbClr val="8FBD33"/>
                </a:solidFill>
              </a:rPr>
              <a:t>, Patrimoines financiers, Infrastructures</a:t>
            </a:r>
          </a:p>
          <a:p>
            <a:pPr lvl="1"/>
            <a:endParaRPr lang="fr-FR" dirty="0" smtClean="0">
              <a:solidFill>
                <a:srgbClr val="8FBD33"/>
              </a:solidFill>
            </a:endParaRPr>
          </a:p>
          <a:p>
            <a:pPr lvl="1"/>
            <a:r>
              <a:rPr lang="fr-FR" dirty="0" smtClean="0">
                <a:solidFill>
                  <a:srgbClr val="8FBD33"/>
                </a:solidFill>
              </a:rPr>
              <a:t>Quid des flux de biomasses et de l’approvisionnement</a:t>
            </a:r>
            <a:endParaRPr lang="fr-FR" dirty="0">
              <a:solidFill>
                <a:srgbClr val="8FBD33"/>
              </a:solidFill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b="1" dirty="0"/>
              <a:t>Quelles stratégies de bioraffinerie dans la filière forêt Landaise et quelles mutations?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282" y="4405318"/>
            <a:ext cx="4667343" cy="23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63944" y="6303130"/>
            <a:ext cx="36191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/>
              <a:t>Le site de DRT à Vielle-Saint-Girons (Landes) </a:t>
            </a:r>
            <a:endParaRPr lang="fr-FR" sz="1100" dirty="0" smtClean="0"/>
          </a:p>
          <a:p>
            <a:r>
              <a:rPr lang="fr-FR" sz="1100" dirty="0" smtClean="0"/>
              <a:t>(</a:t>
            </a:r>
            <a:r>
              <a:rPr lang="fr-FR" sz="1100" dirty="0"/>
              <a:t>Crédits : DRT)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3495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2135179"/>
              </p:ext>
            </p:extLst>
          </p:nvPr>
        </p:nvGraphicFramePr>
        <p:xfrm>
          <a:off x="985843" y="2685494"/>
          <a:ext cx="7777156" cy="177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3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93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93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093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093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0932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0932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0932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0932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0932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0932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0932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09324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09324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409324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409324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409324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409324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409324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itre 2"/>
          <p:cNvSpPr>
            <a:spLocks noGrp="1"/>
          </p:cNvSpPr>
          <p:nvPr>
            <p:ph type="title"/>
          </p:nvPr>
        </p:nvSpPr>
        <p:spPr>
          <a:xfrm>
            <a:off x="1290226" y="1066356"/>
            <a:ext cx="7837991" cy="1124394"/>
          </a:xfrm>
        </p:spPr>
        <p:txBody>
          <a:bodyPr/>
          <a:lstStyle/>
          <a:p>
            <a:r>
              <a:rPr lang="fr-FR" sz="2000" b="1" dirty="0"/>
              <a:t>Développement de la bioraffinerie dans la filière forêt Landaise </a:t>
            </a:r>
            <a:endParaRPr lang="en-US" sz="2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38173" y="3122027"/>
            <a:ext cx="695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1850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2695574" y="3122027"/>
            <a:ext cx="695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1900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700586" y="3124695"/>
            <a:ext cx="695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1950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6791324" y="3124695"/>
            <a:ext cx="695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2000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8415336" y="3124695"/>
            <a:ext cx="695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2050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OTLSHAPE_M_387507641c74423b8d46f540f0526432_Title"/>
          <p:cNvSpPr txBox="1"/>
          <p:nvPr>
            <p:custDataLst>
              <p:tags r:id="rId1"/>
            </p:custDataLst>
          </p:nvPr>
        </p:nvSpPr>
        <p:spPr>
          <a:xfrm>
            <a:off x="1498599" y="1887634"/>
            <a:ext cx="1196975" cy="67710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dirty="0">
                <a:solidFill>
                  <a:srgbClr val="000000"/>
                </a:solidFill>
                <a:latin typeface="Calibri"/>
              </a:rPr>
              <a:t>Loi Impériale : Assainissement et mise en culture des Landes de Gascogne </a:t>
            </a:r>
            <a:endParaRPr lang="en-US" sz="11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OTLSHAPE_M_387507641c74423b8d46f540f0526432_Shape"/>
          <p:cNvSpPr/>
          <p:nvPr>
            <p:custDataLst>
              <p:tags r:id="rId2"/>
            </p:custDataLst>
          </p:nvPr>
        </p:nvSpPr>
        <p:spPr>
          <a:xfrm rot="16200000">
            <a:off x="1301337" y="2364062"/>
            <a:ext cx="165100" cy="165100"/>
          </a:xfrm>
          <a:prstGeom prst="flowChartMerge">
            <a:avLst/>
          </a:prstGeom>
          <a:ln/>
          <a:extLst>
            <a:ext uri="{53640926-AAD7-44D8-BBD7-CCE9431645EC}">
              <a14:shadowObscured xmlns:a14="http://schemas.microsoft.com/office/drawing/2010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1291812" y="2431669"/>
            <a:ext cx="7932" cy="253825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9" name="OTLSHAPE_M_d25e4772cd2c4a81b1944470fbc7fcd5_Title"/>
          <p:cNvSpPr txBox="1"/>
          <p:nvPr>
            <p:custDataLst>
              <p:tags r:id="rId3"/>
            </p:custDataLst>
          </p:nvPr>
        </p:nvSpPr>
        <p:spPr>
          <a:xfrm>
            <a:off x="3140875" y="1525089"/>
            <a:ext cx="2146300" cy="5078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24" dirty="0">
                <a:solidFill>
                  <a:srgbClr val="000000"/>
                </a:solidFill>
                <a:latin typeface="Calibri"/>
              </a:rPr>
              <a:t>Laboratoire de chimie appliquée à la résine : l'Institut du Pin</a:t>
            </a:r>
          </a:p>
          <a:p>
            <a:endParaRPr lang="en-US" sz="1100" b="1" spc="-24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OTLSHAPE_M_387507641c74423b8d46f540f0526432_Shape"/>
          <p:cNvSpPr/>
          <p:nvPr>
            <p:custDataLst>
              <p:tags r:id="rId4"/>
            </p:custDataLst>
          </p:nvPr>
        </p:nvSpPr>
        <p:spPr>
          <a:xfrm rot="16200000">
            <a:off x="2961155" y="1607893"/>
            <a:ext cx="165100" cy="165100"/>
          </a:xfrm>
          <a:prstGeom prst="flowChartMerge">
            <a:avLst/>
          </a:prstGeom>
          <a:ln/>
          <a:extLst>
            <a:ext uri="{53640926-AAD7-44D8-BBD7-CCE9431645EC}">
              <a14:shadowObscured xmlns:a14="http://schemas.microsoft.com/office/drawing/2010/main" xmlns="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Connecteur droit 50"/>
          <p:cNvCxnSpPr/>
          <p:nvPr/>
        </p:nvCxnSpPr>
        <p:spPr>
          <a:xfrm>
            <a:off x="2961155" y="1706233"/>
            <a:ext cx="7" cy="966734"/>
          </a:xfrm>
          <a:prstGeom prst="lin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52" name="OTLSHAPE_M_c9d018c0d18a49fe8ca65236ae4b900a_Title"/>
          <p:cNvSpPr txBox="1"/>
          <p:nvPr>
            <p:custDataLst>
              <p:tags r:id="rId5"/>
            </p:custDataLst>
          </p:nvPr>
        </p:nvSpPr>
        <p:spPr>
          <a:xfrm>
            <a:off x="4270686" y="2097183"/>
            <a:ext cx="1125225" cy="5078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dirty="0">
                <a:solidFill>
                  <a:srgbClr val="000000"/>
                </a:solidFill>
                <a:latin typeface="Calibri"/>
              </a:rPr>
              <a:t>1</a:t>
            </a:r>
            <a:r>
              <a:rPr lang="fr-FR" sz="1100" b="1" baseline="30000" dirty="0">
                <a:solidFill>
                  <a:srgbClr val="000000"/>
                </a:solidFill>
                <a:latin typeface="Calibri"/>
              </a:rPr>
              <a:t>ière</a:t>
            </a:r>
            <a:r>
              <a:rPr lang="fr-FR" sz="1100" b="1" dirty="0">
                <a:solidFill>
                  <a:srgbClr val="000000"/>
                </a:solidFill>
                <a:latin typeface="Calibri"/>
              </a:rPr>
              <a:t> papeterie du massif Landais à Mimizan</a:t>
            </a:r>
            <a:endParaRPr lang="en-US" sz="11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OTLSHAPE_M_387507641c74423b8d46f540f0526432_Shape"/>
          <p:cNvSpPr/>
          <p:nvPr>
            <p:custDataLst>
              <p:tags r:id="rId6"/>
            </p:custDataLst>
          </p:nvPr>
        </p:nvSpPr>
        <p:spPr>
          <a:xfrm rot="16200000">
            <a:off x="4048925" y="2224184"/>
            <a:ext cx="165100" cy="165100"/>
          </a:xfrm>
          <a:prstGeom prst="flowChartMerg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 xmlns="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Connecteur droit 53"/>
          <p:cNvCxnSpPr/>
          <p:nvPr/>
        </p:nvCxnSpPr>
        <p:spPr>
          <a:xfrm>
            <a:off x="4048932" y="2396831"/>
            <a:ext cx="0" cy="288663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55" name="OTLSHAPE_M_387507641c74423b8d46f540f0526432_Shape"/>
          <p:cNvSpPr/>
          <p:nvPr>
            <p:custDataLst>
              <p:tags r:id="rId7"/>
            </p:custDataLst>
          </p:nvPr>
        </p:nvSpPr>
        <p:spPr>
          <a:xfrm rot="16200000">
            <a:off x="4559282" y="3507981"/>
            <a:ext cx="165100" cy="165100"/>
          </a:xfrm>
          <a:prstGeom prst="flowChartMerg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 xmlns="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Connecteur droit 55"/>
          <p:cNvCxnSpPr>
            <a:endCxn id="55" idx="0"/>
          </p:cNvCxnSpPr>
          <p:nvPr/>
        </p:nvCxnSpPr>
        <p:spPr>
          <a:xfrm flipH="1">
            <a:off x="4559282" y="2689653"/>
            <a:ext cx="6357" cy="900878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57" name="OTLSHAPE_M_c9d018c0d18a49fe8ca65236ae4b900a_Title"/>
          <p:cNvSpPr txBox="1"/>
          <p:nvPr>
            <p:custDataLst>
              <p:tags r:id="rId8"/>
            </p:custDataLst>
          </p:nvPr>
        </p:nvSpPr>
        <p:spPr>
          <a:xfrm>
            <a:off x="4826622" y="3522657"/>
            <a:ext cx="958538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dirty="0">
                <a:solidFill>
                  <a:srgbClr val="000000"/>
                </a:solidFill>
                <a:latin typeface="Calibri"/>
              </a:rPr>
              <a:t>Papeterie de Tartas</a:t>
            </a:r>
            <a:endParaRPr lang="en-US" sz="11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Rectangle à coins arrondis 63"/>
          <p:cNvSpPr/>
          <p:nvPr/>
        </p:nvSpPr>
        <p:spPr>
          <a:xfrm>
            <a:off x="1290225" y="4124325"/>
            <a:ext cx="4492173" cy="342900"/>
          </a:xfrm>
          <a:prstGeom prst="roundRect">
            <a:avLst/>
          </a:prstGeom>
          <a:gradFill flip="none" rotWithShape="1">
            <a:gsLst>
              <a:gs pos="19000">
                <a:schemeClr val="accent1">
                  <a:shade val="30000"/>
                  <a:satMod val="115000"/>
                </a:schemeClr>
              </a:gs>
              <a:gs pos="43000">
                <a:schemeClr val="accent1">
                  <a:shade val="67500"/>
                  <a:satMod val="115000"/>
                </a:schemeClr>
              </a:gs>
              <a:gs pos="84000">
                <a:schemeClr val="bg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Gemmage</a:t>
            </a:r>
            <a:endParaRPr lang="en-US" dirty="0"/>
          </a:p>
        </p:txBody>
      </p:sp>
      <p:sp>
        <p:nvSpPr>
          <p:cNvPr id="66" name="Rectangle à coins arrondis 65"/>
          <p:cNvSpPr/>
          <p:nvPr/>
        </p:nvSpPr>
        <p:spPr>
          <a:xfrm>
            <a:off x="4055289" y="4572000"/>
            <a:ext cx="510350" cy="274547"/>
          </a:xfrm>
          <a:prstGeom prst="roundRect">
            <a:avLst/>
          </a:prstGeom>
          <a:pattFill prst="pct80">
            <a:fgClr>
              <a:schemeClr val="accent6"/>
            </a:fgClr>
            <a:bgClr>
              <a:schemeClr val="bg1"/>
            </a:bgClr>
          </a:patt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èche droite 68"/>
          <p:cNvSpPr/>
          <p:nvPr/>
        </p:nvSpPr>
        <p:spPr>
          <a:xfrm>
            <a:off x="4565639" y="4429126"/>
            <a:ext cx="4102111" cy="561974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24000">
                <a:srgbClr val="D20497"/>
              </a:gs>
              <a:gs pos="84000">
                <a:schemeClr val="bg1"/>
              </a:gs>
            </a:gsLst>
            <a:lin ang="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Industrie papetière</a:t>
            </a:r>
            <a:endParaRPr lang="en-US" dirty="0"/>
          </a:p>
        </p:txBody>
      </p:sp>
      <p:sp>
        <p:nvSpPr>
          <p:cNvPr id="74" name="Rectangle à coins arrondis 73"/>
          <p:cNvSpPr/>
          <p:nvPr/>
        </p:nvSpPr>
        <p:spPr>
          <a:xfrm>
            <a:off x="5562599" y="5030338"/>
            <a:ext cx="1006469" cy="333375"/>
          </a:xfrm>
          <a:prstGeom prst="roundRect">
            <a:avLst/>
          </a:prstGeom>
          <a:pattFill prst="pct80">
            <a:fgClr>
              <a:schemeClr val="accent4"/>
            </a:fgClr>
            <a:bgClr>
              <a:schemeClr val="bg1"/>
            </a:bgClr>
          </a:patt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9EE0"/>
              </a:solidFill>
            </a:endParaRPr>
          </a:p>
        </p:txBody>
      </p:sp>
      <p:sp>
        <p:nvSpPr>
          <p:cNvPr id="101" name="Rectangle à coins arrondis 100"/>
          <p:cNvSpPr/>
          <p:nvPr/>
        </p:nvSpPr>
        <p:spPr>
          <a:xfrm>
            <a:off x="-1" y="3722327"/>
            <a:ext cx="3667125" cy="32592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24000">
                <a:schemeClr val="tx1">
                  <a:lumMod val="40000"/>
                  <a:lumOff val="60000"/>
                </a:schemeClr>
              </a:gs>
              <a:gs pos="82000">
                <a:schemeClr val="bg1"/>
              </a:gs>
            </a:gsLst>
            <a:lin ang="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Pastoralisme</a:t>
            </a:r>
            <a:endParaRPr lang="en-US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8415336" y="5038618"/>
            <a:ext cx="728664" cy="33337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?</a:t>
            </a:r>
            <a:endParaRPr lang="en-US" dirty="0"/>
          </a:p>
        </p:txBody>
      </p:sp>
      <p:sp>
        <p:nvSpPr>
          <p:cNvPr id="8" name="Ellipse 7"/>
          <p:cNvSpPr/>
          <p:nvPr/>
        </p:nvSpPr>
        <p:spPr>
          <a:xfrm>
            <a:off x="7803122" y="2605014"/>
            <a:ext cx="131203" cy="173006"/>
          </a:xfrm>
          <a:prstGeom prst="ellipse">
            <a:avLst/>
          </a:prstGeom>
          <a:solidFill>
            <a:srgbClr val="C000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droit 11"/>
          <p:cNvCxnSpPr>
            <a:stCxn id="8" idx="0"/>
          </p:cNvCxnSpPr>
          <p:nvPr/>
        </p:nvCxnSpPr>
        <p:spPr>
          <a:xfrm>
            <a:off x="7868724" y="2605014"/>
            <a:ext cx="0" cy="3462411"/>
          </a:xfrm>
          <a:prstGeom prst="line">
            <a:avLst/>
          </a:prstGeom>
          <a:ln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à coins arrondis 2"/>
          <p:cNvSpPr/>
          <p:nvPr/>
        </p:nvSpPr>
        <p:spPr>
          <a:xfrm>
            <a:off x="4128728" y="5638693"/>
            <a:ext cx="363471" cy="329588"/>
          </a:xfrm>
          <a:prstGeom prst="roundRect">
            <a:avLst/>
          </a:prstGeom>
          <a:pattFill prst="pct80">
            <a:fgClr>
              <a:srgbClr val="FFC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à coins arrondis 38"/>
          <p:cNvSpPr/>
          <p:nvPr/>
        </p:nvSpPr>
        <p:spPr>
          <a:xfrm>
            <a:off x="6126595" y="5644324"/>
            <a:ext cx="363471" cy="329588"/>
          </a:xfrm>
          <a:prstGeom prst="roundRect">
            <a:avLst/>
          </a:prstGeom>
          <a:pattFill prst="pct80">
            <a:fgClr>
              <a:srgbClr val="FFC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à coins arrondis 39"/>
          <p:cNvSpPr/>
          <p:nvPr/>
        </p:nvSpPr>
        <p:spPr>
          <a:xfrm>
            <a:off x="6858059" y="5658071"/>
            <a:ext cx="363471" cy="329588"/>
          </a:xfrm>
          <a:prstGeom prst="roundRect">
            <a:avLst/>
          </a:prstGeom>
          <a:pattFill prst="pct80">
            <a:fgClr>
              <a:srgbClr val="FFC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onnecteur droit 4"/>
          <p:cNvCxnSpPr>
            <a:cxnSpLocks/>
            <a:endCxn id="3" idx="0"/>
          </p:cNvCxnSpPr>
          <p:nvPr/>
        </p:nvCxnSpPr>
        <p:spPr>
          <a:xfrm>
            <a:off x="4310464" y="2685494"/>
            <a:ext cx="0" cy="2953199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>
            <a:cxnSpLocks/>
            <a:endCxn id="39" idx="0"/>
          </p:cNvCxnSpPr>
          <p:nvPr/>
        </p:nvCxnSpPr>
        <p:spPr>
          <a:xfrm>
            <a:off x="6308331" y="2672967"/>
            <a:ext cx="0" cy="2971357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>
            <a:cxnSpLocks/>
            <a:endCxn id="40" idx="0"/>
          </p:cNvCxnSpPr>
          <p:nvPr/>
        </p:nvCxnSpPr>
        <p:spPr>
          <a:xfrm>
            <a:off x="7039795" y="2672967"/>
            <a:ext cx="0" cy="2985104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857624" y="5973912"/>
            <a:ext cx="784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1932</a:t>
            </a:r>
          </a:p>
          <a:p>
            <a:pPr algn="ctr"/>
            <a:r>
              <a:rPr lang="fr-FR" sz="1400" dirty="0"/>
              <a:t>DRT</a:t>
            </a:r>
            <a:endParaRPr lang="en-US" sz="1400" dirty="0"/>
          </a:p>
        </p:txBody>
      </p:sp>
      <p:sp>
        <p:nvSpPr>
          <p:cNvPr id="58" name="ZoneTexte 57"/>
          <p:cNvSpPr txBox="1"/>
          <p:nvPr/>
        </p:nvSpPr>
        <p:spPr>
          <a:xfrm>
            <a:off x="5782398" y="5975649"/>
            <a:ext cx="100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1980</a:t>
            </a:r>
          </a:p>
          <a:p>
            <a:pPr algn="ctr"/>
            <a:r>
              <a:rPr lang="fr-FR" sz="1400" dirty="0" err="1"/>
              <a:t>Biolandes</a:t>
            </a:r>
            <a:endParaRPr lang="en-US" sz="1400" dirty="0"/>
          </a:p>
        </p:txBody>
      </p:sp>
      <p:sp>
        <p:nvSpPr>
          <p:cNvPr id="59" name="ZoneTexte 58"/>
          <p:cNvSpPr txBox="1"/>
          <p:nvPr/>
        </p:nvSpPr>
        <p:spPr>
          <a:xfrm>
            <a:off x="6677024" y="6004879"/>
            <a:ext cx="809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1999</a:t>
            </a:r>
          </a:p>
          <a:p>
            <a:pPr algn="ctr"/>
            <a:r>
              <a:rPr lang="fr-FR" sz="1400" dirty="0"/>
              <a:t>Tembec</a:t>
            </a:r>
            <a:endParaRPr lang="en-US" sz="1400" dirty="0"/>
          </a:p>
        </p:txBody>
      </p:sp>
      <p:sp>
        <p:nvSpPr>
          <p:cNvPr id="60" name="OTLSHAPE_M_387507641c74423b8d46f540f0526432_Shape"/>
          <p:cNvSpPr/>
          <p:nvPr>
            <p:custDataLst>
              <p:tags r:id="rId9"/>
            </p:custDataLst>
          </p:nvPr>
        </p:nvSpPr>
        <p:spPr>
          <a:xfrm rot="16200000">
            <a:off x="6501305" y="1478637"/>
            <a:ext cx="165100" cy="165100"/>
          </a:xfrm>
          <a:prstGeom prst="flowChartMerge">
            <a:avLst/>
          </a:prstGeom>
          <a:ln/>
          <a:extLst>
            <a:ext uri="{53640926-AAD7-44D8-BBD7-CCE9431645EC}">
              <a14:shadowObscured xmlns:a14="http://schemas.microsoft.com/office/drawing/2010/main" xmlns="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Connecteur droit 60"/>
          <p:cNvCxnSpPr/>
          <p:nvPr/>
        </p:nvCxnSpPr>
        <p:spPr>
          <a:xfrm>
            <a:off x="6501305" y="1576977"/>
            <a:ext cx="7" cy="1114540"/>
          </a:xfrm>
          <a:prstGeom prst="lin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62" name="OTLSHAPE_M_d25e4772cd2c4a81b1944470fbc7fcd5_Title"/>
          <p:cNvSpPr txBox="1"/>
          <p:nvPr>
            <p:custDataLst>
              <p:tags r:id="rId10"/>
            </p:custDataLst>
          </p:nvPr>
        </p:nvSpPr>
        <p:spPr>
          <a:xfrm>
            <a:off x="6719203" y="1434439"/>
            <a:ext cx="1169754" cy="67710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24" dirty="0" smtClean="0">
                <a:solidFill>
                  <a:srgbClr val="000000"/>
                </a:solidFill>
                <a:latin typeface="Calibri"/>
              </a:rPr>
              <a:t>Brevet de distillation continue déposé par </a:t>
            </a:r>
            <a:r>
              <a:rPr lang="fr-FR" sz="1100" b="1" spc="-24" dirty="0" err="1" smtClean="0">
                <a:solidFill>
                  <a:srgbClr val="000000"/>
                </a:solidFill>
                <a:latin typeface="Calibri"/>
              </a:rPr>
              <a:t>Biolandes</a:t>
            </a:r>
            <a:endParaRPr lang="fr-FR" sz="1100" b="1" spc="-24" dirty="0">
              <a:solidFill>
                <a:srgbClr val="000000"/>
              </a:solidFill>
              <a:latin typeface="Calibri"/>
            </a:endParaRPr>
          </a:p>
          <a:p>
            <a:endParaRPr lang="en-US" sz="1100" b="1" spc="-24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OTLSHAPE_M_387507641c74423b8d46f540f0526432_Shape"/>
          <p:cNvSpPr/>
          <p:nvPr>
            <p:custDataLst>
              <p:tags r:id="rId11"/>
            </p:custDataLst>
          </p:nvPr>
        </p:nvSpPr>
        <p:spPr>
          <a:xfrm rot="16200000">
            <a:off x="6925180" y="2195658"/>
            <a:ext cx="165100" cy="165100"/>
          </a:xfrm>
          <a:prstGeom prst="flowChartMerge">
            <a:avLst/>
          </a:prstGeom>
          <a:ln/>
          <a:extLst>
            <a:ext uri="{53640926-AAD7-44D8-BBD7-CCE9431645EC}">
              <a14:shadowObscured xmlns:a14="http://schemas.microsoft.com/office/drawing/2010/main" xmlns="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Connecteur droit 64"/>
          <p:cNvCxnSpPr/>
          <p:nvPr/>
        </p:nvCxnSpPr>
        <p:spPr>
          <a:xfrm>
            <a:off x="6921206" y="2297402"/>
            <a:ext cx="0" cy="375565"/>
          </a:xfrm>
          <a:prstGeom prst="lin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67" name="OTLSHAPE_M_d25e4772cd2c4a81b1944470fbc7fcd5_Title"/>
          <p:cNvSpPr txBox="1"/>
          <p:nvPr>
            <p:custDataLst>
              <p:tags r:id="rId12"/>
            </p:custDataLst>
          </p:nvPr>
        </p:nvSpPr>
        <p:spPr>
          <a:xfrm>
            <a:off x="7138986" y="2032920"/>
            <a:ext cx="1528763" cy="5078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24" dirty="0" smtClean="0">
                <a:solidFill>
                  <a:srgbClr val="000000"/>
                </a:solidFill>
                <a:latin typeface="Calibri"/>
              </a:rPr>
              <a:t>Fermeture de l’usine par Saint Gobain</a:t>
            </a:r>
            <a:endParaRPr lang="fr-FR" sz="1100" b="1" spc="-24" dirty="0">
              <a:solidFill>
                <a:srgbClr val="000000"/>
              </a:solidFill>
              <a:latin typeface="Calibri"/>
            </a:endParaRPr>
          </a:p>
          <a:p>
            <a:endParaRPr lang="en-US" sz="1100" b="1" spc="-24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14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3" grpId="0" animBg="1"/>
      <p:bldP spid="39" grpId="0" animBg="1"/>
      <p:bldP spid="40" grpId="0" animBg="1"/>
      <p:bldP spid="9" grpId="0"/>
      <p:bldP spid="58" grpId="0"/>
      <p:bldP spid="59" grpId="0"/>
      <p:bldP spid="60" grpId="0" animBg="1"/>
      <p:bldP spid="62" grpId="0"/>
      <p:bldP spid="63" grpId="0" animBg="1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"/>
          <p:cNvSpPr txBox="1">
            <a:spLocks/>
          </p:cNvSpPr>
          <p:nvPr/>
        </p:nvSpPr>
        <p:spPr>
          <a:xfrm>
            <a:off x="1290227" y="1064861"/>
            <a:ext cx="7837991" cy="11243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2800" kern="1200" spc="10" baseline="0">
                <a:solidFill>
                  <a:srgbClr val="083F8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3F88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3F88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3F88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3F88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83F88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83F88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83F88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83F88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2000" b="1" dirty="0"/>
              <a:t>Développement de la bioraffinerie dans la filière forêt Landaise 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325931"/>
              </p:ext>
            </p:extLst>
          </p:nvPr>
        </p:nvGraphicFramePr>
        <p:xfrm>
          <a:off x="448751" y="1552575"/>
          <a:ext cx="2071906" cy="2905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19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45059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6" marR="9176" marT="9176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21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Vielle Saint Girons - 1932</a:t>
                      </a:r>
                      <a:endParaRPr lang="en-US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76" marR="9176" marT="9176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9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Bioraffinerie Ex nihilo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6" marR="9176" marT="9176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9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Résines</a:t>
                      </a:r>
                      <a:r>
                        <a:rPr lang="en-US" sz="1200" u="none" strike="noStrike" dirty="0">
                          <a:effectLst/>
                        </a:rPr>
                        <a:t>, </a:t>
                      </a:r>
                      <a:r>
                        <a:rPr lang="en-US" sz="1200" u="none" strike="noStrike" dirty="0" err="1">
                          <a:effectLst/>
                        </a:rPr>
                        <a:t>Extractibles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6" marR="9176" marT="9176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9505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2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Fractionnement </a:t>
                      </a:r>
                      <a:r>
                        <a:rPr lang="fr-FR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du </a:t>
                      </a:r>
                      <a:r>
                        <a:rPr lang="fr-FR" sz="12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Tall</a:t>
                      </a:r>
                      <a:r>
                        <a:rPr lang="fr-FR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Oil (2015)</a:t>
                      </a:r>
                    </a:p>
                    <a:p>
                      <a:pPr marL="171450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20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Fondation ATTIS </a:t>
                      </a:r>
                      <a:r>
                        <a:rPr lang="fr-FR" sz="120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(2014)</a:t>
                      </a:r>
                      <a:endParaRPr lang="fr-FR" sz="120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76" marR="9176" marT="9176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1778">
                <a:tc>
                  <a:txBody>
                    <a:bodyPr/>
                    <a:lstStyle/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u="none" strike="noStrike" dirty="0" smtClean="0">
                          <a:effectLst/>
                        </a:rPr>
                        <a:t>Implantation et approvisionnement mondial</a:t>
                      </a:r>
                    </a:p>
                  </a:txBody>
                  <a:tcPr marL="9176" marR="9176" marT="9176" marB="0" anchor="ctr"/>
                </a:tc>
              </a:tr>
              <a:tr h="20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err="1">
                          <a:effectLst/>
                        </a:rPr>
                        <a:t>Création</a:t>
                      </a:r>
                      <a:r>
                        <a:rPr lang="en-US" sz="1200" b="1" u="none" strike="noStrike" dirty="0">
                          <a:effectLst/>
                        </a:rPr>
                        <a:t> Chaudière </a:t>
                      </a:r>
                      <a:r>
                        <a:rPr lang="en-US" sz="1200" b="1" u="none" strike="noStrike" dirty="0" smtClean="0">
                          <a:effectLst/>
                        </a:rPr>
                        <a:t>et </a:t>
                      </a:r>
                      <a:r>
                        <a:rPr lang="en-US" sz="1200" b="1" u="none" strike="noStrike" dirty="0" err="1" smtClean="0">
                          <a:effectLst/>
                        </a:rPr>
                        <a:t>Cogénération</a:t>
                      </a:r>
                      <a:r>
                        <a:rPr lang="en-US" sz="1200" b="1" u="none" strike="noStrike" dirty="0" smtClean="0">
                          <a:effectLst/>
                        </a:rPr>
                        <a:t> </a:t>
                      </a:r>
                      <a:r>
                        <a:rPr lang="en-US" sz="1200" b="1" u="none" strike="noStrike" dirty="0" err="1" smtClean="0">
                          <a:effectLst/>
                        </a:rPr>
                        <a:t>en</a:t>
                      </a:r>
                      <a:r>
                        <a:rPr lang="en-US" sz="1200" b="1" u="none" strike="noStrike" dirty="0" smtClean="0">
                          <a:effectLst/>
                        </a:rPr>
                        <a:t> 2014 </a:t>
                      </a:r>
                    </a:p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(150 000t/an)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6" marR="9176" marT="9176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CB71C6B0-8FB0-4406-AB09-80A235475D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45"/>
          <a:stretch/>
        </p:blipFill>
        <p:spPr>
          <a:xfrm>
            <a:off x="2881216" y="1528755"/>
            <a:ext cx="3381567" cy="5153025"/>
          </a:xfrm>
          <a:prstGeom prst="rect">
            <a:avLst/>
          </a:prstGeom>
        </p:spPr>
      </p:pic>
      <p:graphicFrame>
        <p:nvGraphicFramePr>
          <p:cNvPr id="7" name="Tableau 6">
            <a:extLst>
              <a:ext uri="{FF2B5EF4-FFF2-40B4-BE49-F238E27FC236}">
                <a16:creationId xmlns="" xmlns:a16="http://schemas.microsoft.com/office/drawing/2014/main" id="{FBF8DDFF-58F1-4399-ACBC-A26372AF6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7439208"/>
              </p:ext>
            </p:extLst>
          </p:nvPr>
        </p:nvGraphicFramePr>
        <p:xfrm>
          <a:off x="6817819" y="1552575"/>
          <a:ext cx="2071906" cy="3160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1906">
                  <a:extLst>
                    <a:ext uri="{9D8B030D-6E8A-4147-A177-3AD203B41FA5}">
                      <a16:colId xmlns="" xmlns:a16="http://schemas.microsoft.com/office/drawing/2014/main" val="266414235"/>
                    </a:ext>
                  </a:extLst>
                </a:gridCol>
              </a:tblGrid>
              <a:tr h="529798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6" marR="9176" marT="9176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52179381"/>
                  </a:ext>
                </a:extLst>
              </a:tr>
              <a:tr h="15368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Sen - 1980</a:t>
                      </a:r>
                      <a:endParaRPr lang="en-US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76" marR="9176" marT="9176" marB="0" anchor="b"/>
                </a:tc>
                <a:extLst>
                  <a:ext uri="{0D108BD9-81ED-4DB2-BD59-A6C34878D82A}">
                    <a16:rowId xmlns="" xmlns:a16="http://schemas.microsoft.com/office/drawing/2014/main" val="153987306"/>
                  </a:ext>
                </a:extLst>
              </a:tr>
              <a:tr h="20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Bioraffinerie Ex nihilo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6" marR="9176" marT="9176" marB="0" anchor="b"/>
                </a:tc>
                <a:extLst>
                  <a:ext uri="{0D108BD9-81ED-4DB2-BD59-A6C34878D82A}">
                    <a16:rowId xmlns="" xmlns:a16="http://schemas.microsoft.com/office/drawing/2014/main" val="4227294981"/>
                  </a:ext>
                </a:extLst>
              </a:tr>
              <a:tr h="176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Extractibles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6" marR="9176" marT="9176" marB="0" anchor="ctr"/>
                </a:tc>
                <a:extLst>
                  <a:ext uri="{0D108BD9-81ED-4DB2-BD59-A6C34878D82A}">
                    <a16:rowId xmlns="" xmlns:a16="http://schemas.microsoft.com/office/drawing/2014/main" val="3039419669"/>
                  </a:ext>
                </a:extLst>
              </a:tr>
              <a:tr h="768166">
                <a:tc>
                  <a:txBody>
                    <a:bodyPr/>
                    <a:lstStyle/>
                    <a:p>
                      <a:pPr marL="171450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20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Scierie </a:t>
                      </a:r>
                      <a:r>
                        <a:rPr lang="fr-FR" sz="120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Servary</a:t>
                      </a:r>
                      <a:r>
                        <a:rPr lang="fr-FR" sz="120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(2011)</a:t>
                      </a:r>
                    </a:p>
                    <a:p>
                      <a:pPr marL="171450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20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Fondation </a:t>
                      </a:r>
                      <a:r>
                        <a:rPr lang="fr-FR" sz="120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ATTIS </a:t>
                      </a:r>
                      <a:r>
                        <a:rPr lang="fr-FR" sz="120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(2014)</a:t>
                      </a:r>
                      <a:endParaRPr lang="fr-FR" sz="120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20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Dominique Coutière Fondateur de </a:t>
                      </a:r>
                      <a:r>
                        <a:rPr lang="fr-FR" sz="1200" u="none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Biolandes</a:t>
                      </a:r>
                      <a:r>
                        <a:rPr lang="fr-FR" sz="120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directeur de Gascogne SA (Juillet 2014)</a:t>
                      </a:r>
                    </a:p>
                  </a:txBody>
                  <a:tcPr marL="9176" marR="9176" marT="9176" marB="0" anchor="ctr"/>
                </a:tc>
                <a:extLst>
                  <a:ext uri="{0D108BD9-81ED-4DB2-BD59-A6C34878D82A}">
                    <a16:rowId xmlns="" xmlns:a16="http://schemas.microsoft.com/office/drawing/2014/main" val="2100168132"/>
                  </a:ext>
                </a:extLst>
              </a:tr>
              <a:tr h="551919">
                <a:tc>
                  <a:txBody>
                    <a:bodyPr/>
                    <a:lstStyle/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u="none" strike="noStrike" dirty="0" smtClean="0">
                          <a:effectLst/>
                        </a:rPr>
                        <a:t>Implantation et approvisionnement mondial en végétaux diverses</a:t>
                      </a:r>
                    </a:p>
                  </a:txBody>
                  <a:tcPr marL="9176" marR="9176" marT="9176" marB="0" anchor="ctr"/>
                </a:tc>
              </a:tr>
              <a:tr h="2073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err="1">
                          <a:effectLst/>
                        </a:rPr>
                        <a:t>Création</a:t>
                      </a:r>
                      <a:r>
                        <a:rPr lang="en-US" sz="1200" b="1" u="none" strike="noStrike" dirty="0">
                          <a:effectLst/>
                        </a:rPr>
                        <a:t> Chaudière </a:t>
                      </a:r>
                      <a:r>
                        <a:rPr lang="en-US" sz="1200" b="1" u="none" strike="noStrike" dirty="0" smtClean="0">
                          <a:effectLst/>
                        </a:rPr>
                        <a:t>2015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baseline="0" dirty="0" smtClean="0">
                          <a:effectLst/>
                        </a:rPr>
                        <a:t>(10 000t/an)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6" marR="9176" marT="9176" marB="0" anchor="b"/>
                </a:tc>
                <a:extLst>
                  <a:ext uri="{0D108BD9-81ED-4DB2-BD59-A6C34878D82A}">
                    <a16:rowId xmlns="" xmlns:a16="http://schemas.microsoft.com/office/drawing/2014/main" val="2036051153"/>
                  </a:ext>
                </a:extLst>
              </a:tr>
            </a:tbl>
          </a:graphicData>
        </a:graphic>
      </p:graphicFrame>
      <p:pic>
        <p:nvPicPr>
          <p:cNvPr id="13" name="Picture 1">
            <a:extLst>
              <a:ext uri="{FF2B5EF4-FFF2-40B4-BE49-F238E27FC236}">
                <a16:creationId xmlns="" xmlns:a16="http://schemas.microsoft.com/office/drawing/2014/main" id="{9D16B763-0ADB-49BF-98BD-FA4534852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366" y="1599683"/>
            <a:ext cx="1720676" cy="53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="" xmlns:a16="http://schemas.microsoft.com/office/drawing/2014/main" id="{A304C783-CFD5-4939-9460-8E312D820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334" y="1681760"/>
            <a:ext cx="1666875" cy="29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 : coins arrondis 9">
            <a:extLst>
              <a:ext uri="{FF2B5EF4-FFF2-40B4-BE49-F238E27FC236}">
                <a16:creationId xmlns="" xmlns:a16="http://schemas.microsoft.com/office/drawing/2014/main" id="{FDB194AF-4474-4A8E-A737-854877F00860}"/>
              </a:ext>
            </a:extLst>
          </p:cNvPr>
          <p:cNvSpPr/>
          <p:nvPr/>
        </p:nvSpPr>
        <p:spPr>
          <a:xfrm>
            <a:off x="4939646" y="4774614"/>
            <a:ext cx="169682" cy="14941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="" xmlns:a16="http://schemas.microsoft.com/office/drawing/2014/main" id="{874246B8-4A3F-4229-85A3-DAD05F96E7BE}"/>
              </a:ext>
            </a:extLst>
          </p:cNvPr>
          <p:cNvSpPr/>
          <p:nvPr/>
        </p:nvSpPr>
        <p:spPr>
          <a:xfrm>
            <a:off x="3749287" y="5068848"/>
            <a:ext cx="169682" cy="14941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="" xmlns:a16="http://schemas.microsoft.com/office/drawing/2014/main" id="{CB744AB3-1FE5-456E-9F06-DAEC9620222A}"/>
              </a:ext>
            </a:extLst>
          </p:cNvPr>
          <p:cNvSpPr/>
          <p:nvPr/>
        </p:nvSpPr>
        <p:spPr>
          <a:xfrm>
            <a:off x="4487158" y="5254540"/>
            <a:ext cx="169682" cy="14941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="" xmlns:a16="http://schemas.microsoft.com/office/drawing/2014/main" id="{EC31DBF3-6F8C-4166-A02E-D7342AB5612D}"/>
              </a:ext>
            </a:extLst>
          </p:cNvPr>
          <p:cNvCxnSpPr>
            <a:stCxn id="24" idx="1"/>
            <a:endCxn id="3" idx="3"/>
          </p:cNvCxnSpPr>
          <p:nvPr/>
        </p:nvCxnSpPr>
        <p:spPr>
          <a:xfrm flipH="1" flipV="1">
            <a:off x="2520657" y="3005489"/>
            <a:ext cx="1228630" cy="2138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="" xmlns:a16="http://schemas.microsoft.com/office/drawing/2014/main" id="{906F8E6B-13CE-4923-8261-8BD3F268B677}"/>
              </a:ext>
            </a:extLst>
          </p:cNvPr>
          <p:cNvCxnSpPr>
            <a:cxnSpLocks/>
            <a:stCxn id="25" idx="0"/>
            <a:endCxn id="8" idx="2"/>
          </p:cNvCxnSpPr>
          <p:nvPr/>
        </p:nvCxnSpPr>
        <p:spPr>
          <a:xfrm flipV="1">
            <a:off x="4571999" y="4682605"/>
            <a:ext cx="146628" cy="5719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="" xmlns:a16="http://schemas.microsoft.com/office/drawing/2014/main" id="{84616B69-F0FD-40A1-9190-F04F2C4F3F3B}"/>
              </a:ext>
            </a:extLst>
          </p:cNvPr>
          <p:cNvCxnSpPr>
            <a:cxnSpLocks/>
            <a:stCxn id="10" idx="3"/>
            <a:endCxn id="7" idx="1"/>
          </p:cNvCxnSpPr>
          <p:nvPr/>
        </p:nvCxnSpPr>
        <p:spPr>
          <a:xfrm flipV="1">
            <a:off x="5109328" y="3132833"/>
            <a:ext cx="1708491" cy="17164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au 7">
            <a:extLst>
              <a:ext uri="{FF2B5EF4-FFF2-40B4-BE49-F238E27FC236}">
                <a16:creationId xmlns="" xmlns:a16="http://schemas.microsoft.com/office/drawing/2014/main" id="{265BB0D3-745C-4D2B-95A7-7AAD5C40C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5414165"/>
              </p:ext>
            </p:extLst>
          </p:nvPr>
        </p:nvGraphicFramePr>
        <p:xfrm>
          <a:off x="3611490" y="1454050"/>
          <a:ext cx="2214275" cy="32285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4275">
                  <a:extLst>
                    <a:ext uri="{9D8B030D-6E8A-4147-A177-3AD203B41FA5}">
                      <a16:colId xmlns="" xmlns:a16="http://schemas.microsoft.com/office/drawing/2014/main" val="3297812028"/>
                    </a:ext>
                  </a:extLst>
                </a:gridCol>
              </a:tblGrid>
              <a:tr h="612955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6" marR="9176" marT="9176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083783"/>
                  </a:ext>
                </a:extLst>
              </a:tr>
              <a:tr h="19210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Tartas - 1999</a:t>
                      </a:r>
                      <a:endParaRPr lang="en-US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76" marR="9176" marT="9176" marB="0" anchor="b"/>
                </a:tc>
                <a:extLst>
                  <a:ext uri="{0D108BD9-81ED-4DB2-BD59-A6C34878D82A}">
                    <a16:rowId xmlns="" xmlns:a16="http://schemas.microsoft.com/office/drawing/2014/main" val="2397124566"/>
                  </a:ext>
                </a:extLst>
              </a:tr>
              <a:tr h="207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Bioraffinerie </a:t>
                      </a:r>
                      <a:r>
                        <a:rPr lang="en-US" sz="1200" u="none" strike="noStrike" dirty="0" err="1">
                          <a:effectLst/>
                        </a:rPr>
                        <a:t>Intégrée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6" marR="9176" marT="9176" marB="0" anchor="b"/>
                </a:tc>
                <a:extLst>
                  <a:ext uri="{0D108BD9-81ED-4DB2-BD59-A6C34878D82A}">
                    <a16:rowId xmlns="" xmlns:a16="http://schemas.microsoft.com/office/drawing/2014/main" val="1009066824"/>
                  </a:ext>
                </a:extLst>
              </a:tr>
              <a:tr h="207469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 smtClean="0">
                          <a:effectLst/>
                        </a:rPr>
                        <a:t>Cellulose </a:t>
                      </a:r>
                      <a:r>
                        <a:rPr lang="fr-FR" sz="1200" u="none" strike="noStrike" dirty="0">
                          <a:effectLst/>
                        </a:rPr>
                        <a:t>de spécialité (2010)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6" marR="9176" marT="9176" marB="0" anchor="ctr"/>
                </a:tc>
                <a:extLst>
                  <a:ext uri="{0D108BD9-81ED-4DB2-BD59-A6C34878D82A}">
                    <a16:rowId xmlns="" xmlns:a16="http://schemas.microsoft.com/office/drawing/2014/main" val="292050390"/>
                  </a:ext>
                </a:extLst>
              </a:tr>
              <a:tr h="345781">
                <a:tc>
                  <a:txBody>
                    <a:bodyPr/>
                    <a:lstStyle/>
                    <a:p>
                      <a:pPr marL="171450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20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Rachat d’une usine papetière au bisulfite</a:t>
                      </a:r>
                      <a:endParaRPr lang="fr-FR" sz="120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76" marR="9176" marT="9176" marB="0" anchor="ctr"/>
                </a:tc>
              </a:tr>
              <a:tr h="892929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200" u="none" strike="noStrike" dirty="0" smtClean="0">
                          <a:effectLst/>
                        </a:rPr>
                        <a:t>Approvisionnement  en connexes de scieries espagnoles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200" u="none" strike="noStrike" dirty="0" smtClean="0">
                          <a:effectLst/>
                        </a:rPr>
                        <a:t>Rachat </a:t>
                      </a:r>
                      <a:r>
                        <a:rPr lang="fr-FR" sz="1200" u="none" strike="noStrike" dirty="0">
                          <a:effectLst/>
                        </a:rPr>
                        <a:t>par </a:t>
                      </a:r>
                      <a:r>
                        <a:rPr lang="fr-FR" sz="1200" u="none" strike="noStrike" dirty="0" err="1">
                          <a:effectLst/>
                        </a:rPr>
                        <a:t>Rayonier</a:t>
                      </a:r>
                      <a:r>
                        <a:rPr lang="fr-FR" sz="1200" u="none" strike="noStrike" dirty="0">
                          <a:effectLst/>
                        </a:rPr>
                        <a:t> 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6" marR="9176" marT="9176" marB="0" anchor="ctr"/>
                </a:tc>
                <a:extLst>
                  <a:ext uri="{0D108BD9-81ED-4DB2-BD59-A6C34878D82A}">
                    <a16:rowId xmlns="" xmlns:a16="http://schemas.microsoft.com/office/drawing/2014/main" val="1325877853"/>
                  </a:ext>
                </a:extLst>
              </a:tr>
              <a:tr h="237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err="1">
                          <a:effectLst/>
                        </a:rPr>
                        <a:t>Création</a:t>
                      </a:r>
                      <a:r>
                        <a:rPr lang="en-US" sz="1200" b="1" u="none" strike="noStrike" dirty="0">
                          <a:effectLst/>
                        </a:rPr>
                        <a:t> de Chaudière 2008 </a:t>
                      </a:r>
                      <a:endParaRPr lang="en-US" sz="1200" b="1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(60</a:t>
                      </a:r>
                      <a:r>
                        <a:rPr lang="en-US" sz="1200" b="1" u="none" strike="noStrike" baseline="0" dirty="0" smtClean="0">
                          <a:effectLst/>
                        </a:rPr>
                        <a:t> 000 t/an)</a:t>
                      </a:r>
                      <a:r>
                        <a:rPr lang="en-US" sz="1200" b="1" u="none" strike="noStrike" dirty="0" smtClean="0">
                          <a:effectLst/>
                        </a:rPr>
                        <a:t> </a:t>
                      </a:r>
                      <a:r>
                        <a:rPr lang="en-US" sz="1200" b="1" u="none" strike="noStrike" dirty="0" err="1" smtClean="0">
                          <a:effectLst/>
                        </a:rPr>
                        <a:t>Deuxième</a:t>
                      </a:r>
                      <a:r>
                        <a:rPr lang="en-US" sz="1200" b="1" u="none" strike="noStrike" dirty="0" smtClean="0">
                          <a:effectLst/>
                        </a:rPr>
                        <a:t> turbine</a:t>
                      </a:r>
                      <a:r>
                        <a:rPr lang="en-US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b="1" u="none" strike="noStrike" dirty="0" err="1" smtClean="0">
                          <a:effectLst/>
                        </a:rPr>
                        <a:t>Cogénération</a:t>
                      </a:r>
                      <a:r>
                        <a:rPr lang="en-US" sz="1200" b="1" u="none" strike="noStrike" dirty="0" smtClean="0">
                          <a:effectLst/>
                        </a:rPr>
                        <a:t> </a:t>
                      </a:r>
                      <a:r>
                        <a:rPr lang="en-US" sz="1200" b="1" u="none" strike="noStrike" baseline="0" dirty="0" err="1" smtClean="0">
                          <a:effectLst/>
                        </a:rPr>
                        <a:t>en</a:t>
                      </a:r>
                      <a:r>
                        <a:rPr lang="en-US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b="1" u="none" strike="noStrike" dirty="0" smtClean="0">
                          <a:effectLst/>
                        </a:rPr>
                        <a:t>2012 </a:t>
                      </a:r>
                    </a:p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(120 000t/an)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6" marR="9176" marT="9176" marB="0" anchor="b"/>
                </a:tc>
                <a:extLst>
                  <a:ext uri="{0D108BD9-81ED-4DB2-BD59-A6C34878D82A}">
                    <a16:rowId xmlns="" xmlns:a16="http://schemas.microsoft.com/office/drawing/2014/main" val="937121410"/>
                  </a:ext>
                </a:extLst>
              </a:tr>
            </a:tbl>
          </a:graphicData>
        </a:graphic>
      </p:graphicFrame>
      <p:pic>
        <p:nvPicPr>
          <p:cNvPr id="15" name="Picture 7">
            <a:extLst>
              <a:ext uri="{FF2B5EF4-FFF2-40B4-BE49-F238E27FC236}">
                <a16:creationId xmlns="" xmlns:a16="http://schemas.microsoft.com/office/drawing/2014/main" id="{727F31EB-175A-44C0-B642-914FD4884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8969" y="1515116"/>
            <a:ext cx="1674812" cy="46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6103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732" y="4940833"/>
            <a:ext cx="2520363" cy="149838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1290226" y="1671450"/>
            <a:ext cx="7683375" cy="2731501"/>
          </a:xfrm>
        </p:spPr>
        <p:txBody>
          <a:bodyPr/>
          <a:lstStyle/>
          <a:p>
            <a:r>
              <a:rPr lang="fr-FR" sz="1600" dirty="0" smtClean="0"/>
              <a:t>Des mutations de filières portées par des acteurs industriels de la bioraffinerie</a:t>
            </a:r>
          </a:p>
          <a:p>
            <a:endParaRPr lang="fr-FR" sz="1600" dirty="0" smtClean="0"/>
          </a:p>
          <a:p>
            <a:r>
              <a:rPr lang="fr-FR" sz="1600" dirty="0" smtClean="0"/>
              <a:t>Mais des mutations invisibles ?</a:t>
            </a:r>
            <a:endParaRPr lang="fr-FR" sz="1600" dirty="0"/>
          </a:p>
          <a:p>
            <a:pPr lvl="1"/>
            <a:r>
              <a:rPr lang="fr-FR" dirty="0">
                <a:solidFill>
                  <a:srgbClr val="8FBD33"/>
                </a:solidFill>
              </a:rPr>
              <a:t>Impacts relatifs concernant les flux de biomasse dû à un </a:t>
            </a:r>
            <a:r>
              <a:rPr lang="fr-FR" dirty="0" smtClean="0">
                <a:solidFill>
                  <a:srgbClr val="8FBD33"/>
                </a:solidFill>
              </a:rPr>
              <a:t>approvisionnement externe au territoire, </a:t>
            </a:r>
            <a:r>
              <a:rPr lang="fr-FR" dirty="0">
                <a:solidFill>
                  <a:srgbClr val="8FBD33"/>
                </a:solidFill>
              </a:rPr>
              <a:t>non concurrentiel ou/et hérité d’anciennes </a:t>
            </a:r>
            <a:r>
              <a:rPr lang="fr-FR" dirty="0" smtClean="0">
                <a:solidFill>
                  <a:srgbClr val="8FBD33"/>
                </a:solidFill>
              </a:rPr>
              <a:t>activités</a:t>
            </a:r>
          </a:p>
          <a:p>
            <a:pPr lvl="1"/>
            <a:r>
              <a:rPr lang="fr-FR" dirty="0" smtClean="0">
                <a:solidFill>
                  <a:srgbClr val="8FBD33"/>
                </a:solidFill>
              </a:rPr>
              <a:t>Transition </a:t>
            </a:r>
            <a:r>
              <a:rPr lang="fr-FR" dirty="0">
                <a:solidFill>
                  <a:srgbClr val="8FBD33"/>
                </a:solidFill>
              </a:rPr>
              <a:t>énergétique et construction de chaudière à biomasse </a:t>
            </a:r>
            <a:r>
              <a:rPr lang="fr-FR" dirty="0" smtClean="0">
                <a:solidFill>
                  <a:srgbClr val="8FBD33"/>
                </a:solidFill>
              </a:rPr>
              <a:t>: Une stratégie commune non inhérente à la bioraffinerie, </a:t>
            </a:r>
            <a:r>
              <a:rPr lang="fr-FR" dirty="0">
                <a:solidFill>
                  <a:srgbClr val="8FBD33"/>
                </a:solidFill>
              </a:rPr>
              <a:t>Quelles perturbations de la </a:t>
            </a:r>
            <a:r>
              <a:rPr lang="fr-FR" dirty="0" smtClean="0">
                <a:solidFill>
                  <a:srgbClr val="8FBD33"/>
                </a:solidFill>
              </a:rPr>
              <a:t>filière et création de ressources spécifiques </a:t>
            </a:r>
            <a:r>
              <a:rPr lang="fr-FR" dirty="0">
                <a:solidFill>
                  <a:srgbClr val="8FBD33"/>
                </a:solidFill>
              </a:rPr>
              <a:t>? (Dehez et Banos 2017)</a:t>
            </a:r>
            <a:endParaRPr lang="en-US" dirty="0"/>
          </a:p>
          <a:p>
            <a:pPr marL="0" indent="0">
              <a:buNone/>
            </a:pPr>
            <a:endParaRPr lang="fr-FR" sz="1600" dirty="0"/>
          </a:p>
          <a:p>
            <a:pPr marL="285750" lvl="1" eaLnBrk="0" fontAlgn="base" hangingPunct="0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spc="10" dirty="0">
                <a:solidFill>
                  <a:srgbClr val="636473"/>
                </a:solidFill>
              </a:rPr>
              <a:t>Des stratégies et logiques d’acteurs conditionnées par l’influence de patrimoines productifs territorialisés : Une situation totalement différente au Québec</a:t>
            </a:r>
          </a:p>
          <a:p>
            <a:pPr marL="0" indent="0">
              <a:buNone/>
            </a:pPr>
            <a:endParaRPr lang="fr-FR" sz="1600" dirty="0"/>
          </a:p>
          <a:p>
            <a:r>
              <a:rPr lang="fr-FR" sz="1600" dirty="0" smtClean="0"/>
              <a:t>La bioraffinerie : le mariage entre la filière forêt et la filière chimie en construction avec le bois énergie en témoin : quels impacts des nouveaux marchés en aval, pour la gestion de la ressource en amont ?</a:t>
            </a:r>
          </a:p>
          <a:p>
            <a:endParaRPr lang="fr-FR" sz="1600" dirty="0" smtClean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en-US" sz="16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90226" y="1091633"/>
            <a:ext cx="7692899" cy="749621"/>
          </a:xfrm>
        </p:spPr>
        <p:txBody>
          <a:bodyPr/>
          <a:lstStyle/>
          <a:p>
            <a:r>
              <a:rPr lang="fr-FR" dirty="0"/>
              <a:t>Conclusion des résultats préliminaires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890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Merci de votre attention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6284" y="2545576"/>
            <a:ext cx="6147227" cy="349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6971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3307" y="1414372"/>
            <a:ext cx="1131914" cy="85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86027"/>
            <a:ext cx="1727152" cy="192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33350" y="5080105"/>
            <a:ext cx="2667000" cy="1371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294659" y="1085406"/>
            <a:ext cx="4106016" cy="964847"/>
          </a:xfrm>
        </p:spPr>
        <p:txBody>
          <a:bodyPr/>
          <a:lstStyle/>
          <a:p>
            <a:r>
              <a:rPr lang="fr-FR" sz="2000" b="1" dirty="0"/>
              <a:t>La Bioraffinerie Lignocellulosique Forestière ?</a:t>
            </a:r>
            <a:endParaRPr lang="en-US" sz="2000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90100" y="2993230"/>
            <a:ext cx="952500" cy="904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Biomasse forestière</a:t>
            </a:r>
            <a:endParaRPr lang="en-US" sz="12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715913" y="2978936"/>
            <a:ext cx="1276349" cy="96678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Prétraitement</a:t>
            </a:r>
            <a:endParaRPr lang="en-US" sz="12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287537" y="2264565"/>
            <a:ext cx="1524000" cy="10287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Procédés thermochimiques</a:t>
            </a:r>
            <a:endParaRPr lang="en-US" sz="12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3287537" y="3421852"/>
            <a:ext cx="1524000" cy="10287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Procédés biochimiques</a:t>
            </a:r>
            <a:endParaRPr lang="en-US" sz="1200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5255118" y="1494308"/>
            <a:ext cx="1524000" cy="77152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Biocarburants</a:t>
            </a:r>
            <a:endParaRPr lang="en-US" sz="1200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5255118" y="3509952"/>
            <a:ext cx="1524000" cy="77630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Molécules plateformes – </a:t>
            </a:r>
          </a:p>
          <a:p>
            <a:pPr algn="ctr"/>
            <a:r>
              <a:rPr lang="fr-FR" sz="1200" dirty="0" err="1"/>
              <a:t>Synthons</a:t>
            </a:r>
            <a:endParaRPr lang="en-US" sz="1200" dirty="0"/>
          </a:p>
        </p:txBody>
      </p:sp>
      <p:sp>
        <p:nvSpPr>
          <p:cNvPr id="24" name="Triangle isocèle 23"/>
          <p:cNvSpPr/>
          <p:nvPr/>
        </p:nvSpPr>
        <p:spPr>
          <a:xfrm rot="5400000">
            <a:off x="1309687" y="3351604"/>
            <a:ext cx="314325" cy="2214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iangle isocèle 26"/>
          <p:cNvSpPr/>
          <p:nvPr/>
        </p:nvSpPr>
        <p:spPr>
          <a:xfrm rot="5400000">
            <a:off x="2945826" y="2620564"/>
            <a:ext cx="314325" cy="221453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iangle isocèle 27"/>
          <p:cNvSpPr/>
          <p:nvPr/>
        </p:nvSpPr>
        <p:spPr>
          <a:xfrm rot="5400000">
            <a:off x="2967255" y="3992161"/>
            <a:ext cx="314325" cy="221453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angle isocèle 28"/>
          <p:cNvSpPr/>
          <p:nvPr/>
        </p:nvSpPr>
        <p:spPr>
          <a:xfrm rot="5400000">
            <a:off x="4864890" y="1782364"/>
            <a:ext cx="314325" cy="221453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iangle isocèle 29"/>
          <p:cNvSpPr/>
          <p:nvPr/>
        </p:nvSpPr>
        <p:spPr>
          <a:xfrm rot="5400000">
            <a:off x="4864891" y="2815826"/>
            <a:ext cx="314325" cy="221453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iangle isocèle 30"/>
          <p:cNvSpPr/>
          <p:nvPr/>
        </p:nvSpPr>
        <p:spPr>
          <a:xfrm rot="5400000">
            <a:off x="4873220" y="4775598"/>
            <a:ext cx="314325" cy="221453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iangle isocèle 32"/>
          <p:cNvSpPr/>
          <p:nvPr/>
        </p:nvSpPr>
        <p:spPr>
          <a:xfrm rot="5400000">
            <a:off x="4904186" y="5704285"/>
            <a:ext cx="314325" cy="221453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9402" y="2355804"/>
            <a:ext cx="1205186" cy="90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9301" y="2540237"/>
            <a:ext cx="886986" cy="93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947" y="4643216"/>
            <a:ext cx="3418280" cy="1971208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Connecteur droit 3"/>
          <p:cNvCxnSpPr>
            <a:stCxn id="8" idx="2"/>
            <a:endCxn id="2" idx="0"/>
          </p:cNvCxnSpPr>
          <p:nvPr/>
        </p:nvCxnSpPr>
        <p:spPr>
          <a:xfrm flipH="1">
            <a:off x="2354087" y="3945723"/>
            <a:ext cx="1" cy="697493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à coins arrondis 35"/>
          <p:cNvSpPr/>
          <p:nvPr/>
        </p:nvSpPr>
        <p:spPr>
          <a:xfrm>
            <a:off x="5280427" y="4450552"/>
            <a:ext cx="1524000" cy="77630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Extractibles</a:t>
            </a:r>
            <a:endParaRPr lang="en-US" sz="1200" dirty="0"/>
          </a:p>
        </p:txBody>
      </p:sp>
      <p:sp>
        <p:nvSpPr>
          <p:cNvPr id="37" name="Triangle isocèle 36"/>
          <p:cNvSpPr/>
          <p:nvPr/>
        </p:nvSpPr>
        <p:spPr>
          <a:xfrm rot="5400000">
            <a:off x="4864891" y="3787378"/>
            <a:ext cx="314325" cy="221453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1973" y="2281526"/>
            <a:ext cx="848629" cy="99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2592" y="4511274"/>
            <a:ext cx="1480207" cy="60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1973" y="4352688"/>
            <a:ext cx="972027" cy="97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567160" y="6623427"/>
            <a:ext cx="15055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100" dirty="0"/>
              <a:t>P. Kumar et al., 2009</a:t>
            </a:r>
            <a:endParaRPr lang="en-US" sz="1100" dirty="0"/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8669" y="5878225"/>
            <a:ext cx="2195512" cy="96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3112" y="5455491"/>
            <a:ext cx="864218" cy="82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à coins arrondis 40"/>
          <p:cNvSpPr/>
          <p:nvPr/>
        </p:nvSpPr>
        <p:spPr>
          <a:xfrm>
            <a:off x="5280427" y="5426865"/>
            <a:ext cx="1524000" cy="776291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Matériaux, </a:t>
            </a:r>
            <a:r>
              <a:rPr lang="fr-FR" sz="1200" dirty="0" smtClean="0"/>
              <a:t>Résines</a:t>
            </a:r>
            <a:endParaRPr lang="en-US" sz="1200" dirty="0"/>
          </a:p>
        </p:txBody>
      </p:sp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9402" y="5628820"/>
            <a:ext cx="783710" cy="78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à coins arrondis 41"/>
          <p:cNvSpPr/>
          <p:nvPr/>
        </p:nvSpPr>
        <p:spPr>
          <a:xfrm>
            <a:off x="5255118" y="2510817"/>
            <a:ext cx="1524000" cy="74771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Polymères dérivés et composés organiques</a:t>
            </a:r>
            <a:endParaRPr lang="en-US" sz="1200" dirty="0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9402" y="3447442"/>
            <a:ext cx="1332919" cy="84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2340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6" grpId="0" animBg="1"/>
      <p:bldP spid="22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6" grpId="0" animBg="1"/>
      <p:bldP spid="37" grpId="0" animBg="1"/>
      <p:bldP spid="15" grpId="0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90226" y="1066356"/>
            <a:ext cx="7853774" cy="749621"/>
          </a:xfrm>
        </p:spPr>
        <p:txBody>
          <a:bodyPr/>
          <a:lstStyle/>
          <a:p>
            <a:r>
              <a:rPr lang="fr-FR" sz="2000" b="1" dirty="0"/>
              <a:t>Des origines anciennes mais des dynamiques multi échelles favorisant le développement actuel de la bioraffinerie forestière</a:t>
            </a:r>
            <a:endParaRPr lang="en-US" sz="2000" b="1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xmlns="" val="3574645955"/>
              </p:ext>
            </p:extLst>
          </p:nvPr>
        </p:nvGraphicFramePr>
        <p:xfrm>
          <a:off x="2082538" y="184731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4562475" y="5711186"/>
            <a:ext cx="3743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 dirty="0"/>
              <a:t>Adapté de (NWBC 2012)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xmlns="" val="278856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 txBox="1">
            <a:spLocks/>
          </p:cNvSpPr>
          <p:nvPr/>
        </p:nvSpPr>
        <p:spPr>
          <a:xfrm>
            <a:off x="1337852" y="1119544"/>
            <a:ext cx="7692899" cy="49885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2800" kern="1200" spc="10" baseline="0">
                <a:solidFill>
                  <a:srgbClr val="083F8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3F88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3F88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3F88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3F88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83F88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83F88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83F88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83F88"/>
                </a:solidFill>
                <a:latin typeface="Arial" charset="0"/>
                <a:cs typeface="Arial" charset="0"/>
              </a:defRPr>
            </a:lvl9pPr>
          </a:lstStyle>
          <a:p>
            <a:pPr marL="171450" indent="-171450"/>
            <a:r>
              <a:rPr lang="fr-FR" sz="1600" b="1" dirty="0"/>
              <a:t>Questions de recherche : </a:t>
            </a:r>
          </a:p>
          <a:p>
            <a:pPr marL="171450" indent="-171450"/>
            <a:r>
              <a:rPr lang="fr-FR" sz="1400" dirty="0">
                <a:solidFill>
                  <a:srgbClr val="636473"/>
                </a:solidFill>
                <a:latin typeface="Arial" charset="0"/>
                <a:ea typeface="+mn-ea"/>
                <a:cs typeface="+mn-cs"/>
              </a:rPr>
              <a:t>Comment ces problématiques et les acteurs qui les portent vont venir impacter la structure de la filière ? </a:t>
            </a:r>
          </a:p>
          <a:p>
            <a:pPr marL="171450" indent="-171450"/>
            <a:endParaRPr lang="fr-FR" sz="1600" b="1" dirty="0"/>
          </a:p>
          <a:p>
            <a:pPr marL="171450" indent="-171450"/>
            <a:r>
              <a:rPr lang="fr-FR" sz="1600" b="1" dirty="0"/>
              <a:t>Notre hypothèse: </a:t>
            </a:r>
            <a:endParaRPr lang="fr-FR" sz="1400" dirty="0">
              <a:solidFill>
                <a:srgbClr val="636473"/>
              </a:solidFill>
              <a:latin typeface="Arial" charset="0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636473"/>
                </a:solidFill>
                <a:cs typeface="+mn-cs"/>
              </a:rPr>
              <a:t>Structuration de ces  problématiques en sous espaces d’action :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« espaces méso 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636473"/>
                </a:solidFill>
                <a:cs typeface="+mn-cs"/>
              </a:rPr>
              <a:t>Différentes reconfigurations des espaces selon le territoire et </a:t>
            </a:r>
            <a:r>
              <a:rPr lang="fr-FR" sz="1400" dirty="0" smtClean="0">
                <a:solidFill>
                  <a:srgbClr val="636473"/>
                </a:solidFill>
                <a:cs typeface="+mn-cs"/>
              </a:rPr>
              <a:t>le tissu </a:t>
            </a:r>
            <a:r>
              <a:rPr lang="fr-FR" sz="1400" dirty="0">
                <a:solidFill>
                  <a:srgbClr val="636473"/>
                </a:solidFill>
                <a:cs typeface="+mn-cs"/>
              </a:rPr>
              <a:t>d’acteurs. </a:t>
            </a:r>
          </a:p>
          <a:p>
            <a:pPr lvl="1"/>
            <a:endParaRPr lang="fr-FR" sz="1400" dirty="0">
              <a:solidFill>
                <a:srgbClr val="636473"/>
              </a:solidFill>
              <a:cs typeface="+mn-cs"/>
            </a:endParaRPr>
          </a:p>
          <a:p>
            <a:pPr indent="-457200"/>
            <a:r>
              <a:rPr lang="fr-FR" sz="1600" b="1" spc="10" dirty="0">
                <a:latin typeface="Arial" pitchFamily="34" charset="0"/>
                <a:ea typeface="+mj-ea"/>
                <a:cs typeface="Arial" pitchFamily="34" charset="0"/>
              </a:rPr>
              <a:t>Analyse en termes de patrimoines productifs (</a:t>
            </a:r>
            <a:r>
              <a:rPr lang="fr-FR" sz="1600" b="1" spc="10" dirty="0" err="1">
                <a:latin typeface="Arial" pitchFamily="34" charset="0"/>
                <a:ea typeface="+mj-ea"/>
                <a:cs typeface="Arial" pitchFamily="34" charset="0"/>
              </a:rPr>
              <a:t>Nieddu</a:t>
            </a:r>
            <a:r>
              <a:rPr lang="fr-FR" sz="1600" b="1" spc="10" dirty="0">
                <a:latin typeface="Arial" pitchFamily="34" charset="0"/>
                <a:ea typeface="+mj-ea"/>
                <a:cs typeface="Arial" pitchFamily="34" charset="0"/>
              </a:rPr>
              <a:t>, Garnier, </a:t>
            </a:r>
            <a:r>
              <a:rPr lang="fr-FR" sz="1600" b="1" spc="10" dirty="0" err="1">
                <a:latin typeface="Arial" pitchFamily="34" charset="0"/>
                <a:ea typeface="+mj-ea"/>
                <a:cs typeface="Arial" pitchFamily="34" charset="0"/>
              </a:rPr>
              <a:t>Bliard</a:t>
            </a:r>
            <a:r>
              <a:rPr lang="fr-FR" sz="1600" b="1" spc="10" dirty="0">
                <a:latin typeface="Arial" pitchFamily="34" charset="0"/>
                <a:ea typeface="+mj-ea"/>
                <a:cs typeface="Arial" pitchFamily="34" charset="0"/>
              </a:rPr>
              <a:t> 2014)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636473"/>
                </a:solidFill>
                <a:cs typeface="+mn-cs"/>
              </a:rPr>
              <a:t>Ensemble de biens matériels et immatériels transmis qui conditionne les logiques d’acteurs et espaces d’actions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636473"/>
                </a:solidFill>
                <a:cs typeface="+mn-cs"/>
              </a:rPr>
              <a:t>L’étude de logiques divergentes permet de mettre en exergue les conflits d’usages, les perspectives de la filière</a:t>
            </a:r>
          </a:p>
          <a:p>
            <a:r>
              <a:rPr lang="fr-FR" sz="1600" b="1" spc="10" dirty="0">
                <a:latin typeface="Arial" pitchFamily="34" charset="0"/>
                <a:ea typeface="+mj-ea"/>
              </a:rPr>
              <a:t> </a:t>
            </a:r>
          </a:p>
          <a:p>
            <a:r>
              <a:rPr lang="fr-FR" sz="1600" b="1" dirty="0"/>
              <a:t>Analyse comparative de 4 terrains impactés par des projets de bioraffineries forestières</a:t>
            </a:r>
            <a:br>
              <a:rPr lang="fr-FR" sz="1600" b="1" dirty="0"/>
            </a:br>
            <a:endParaRPr lang="fr-FR" sz="1600" b="1" dirty="0"/>
          </a:p>
          <a:p>
            <a:r>
              <a:rPr lang="fr-FR" sz="1600" b="1" dirty="0"/>
              <a:t>FRANCE : Aquitaine / Bure Saudron</a:t>
            </a:r>
          </a:p>
          <a:p>
            <a:r>
              <a:rPr lang="fr-FR" sz="1600" b="1" dirty="0"/>
              <a:t>QUÉBEC : La Tuque / </a:t>
            </a:r>
            <a:r>
              <a:rPr lang="fr-FR" sz="1600" b="1" dirty="0" err="1"/>
              <a:t>Témiscaming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xmlns="" val="189829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4111177" y="4237591"/>
            <a:ext cx="1906385" cy="173650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07904" y="919501"/>
            <a:ext cx="1080120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prstClr val="black"/>
                </a:solidFill>
              </a:rPr>
              <a:t>Gestion forestière (public privé)</a:t>
            </a:r>
          </a:p>
        </p:txBody>
      </p:sp>
      <p:sp>
        <p:nvSpPr>
          <p:cNvPr id="5" name="Rectangle 4"/>
          <p:cNvSpPr/>
          <p:nvPr/>
        </p:nvSpPr>
        <p:spPr>
          <a:xfrm>
            <a:off x="3707904" y="1359933"/>
            <a:ext cx="1080120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prstClr val="black"/>
                </a:solidFill>
              </a:rPr>
              <a:t>Exploitation forestière</a:t>
            </a:r>
          </a:p>
        </p:txBody>
      </p:sp>
      <p:sp>
        <p:nvSpPr>
          <p:cNvPr id="6" name="Rectangle 5"/>
          <p:cNvSpPr/>
          <p:nvPr/>
        </p:nvSpPr>
        <p:spPr>
          <a:xfrm>
            <a:off x="6156176" y="919014"/>
            <a:ext cx="1152128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prstClr val="black"/>
                </a:solidFill>
              </a:rPr>
              <a:t>Autoconsommation Bois de chauffage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1936" y="2085712"/>
            <a:ext cx="1080120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prstClr val="black"/>
                </a:solidFill>
              </a:rPr>
              <a:t>Bois d’</a:t>
            </a:r>
            <a:r>
              <a:rPr lang="fr-FR" sz="900" dirty="0" err="1">
                <a:solidFill>
                  <a:prstClr val="black"/>
                </a:solidFill>
              </a:rPr>
              <a:t>oeuvre</a:t>
            </a:r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07904" y="2055508"/>
            <a:ext cx="1080120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prstClr val="black"/>
                </a:solidFill>
              </a:rPr>
              <a:t>Bois d’industrie</a:t>
            </a:r>
          </a:p>
        </p:txBody>
      </p:sp>
      <p:sp>
        <p:nvSpPr>
          <p:cNvPr id="9" name="Rectangle 8"/>
          <p:cNvSpPr/>
          <p:nvPr/>
        </p:nvSpPr>
        <p:spPr>
          <a:xfrm>
            <a:off x="6228184" y="2084255"/>
            <a:ext cx="1080120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prstClr val="black"/>
                </a:solidFill>
              </a:rPr>
              <a:t>Bois énergie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99898" y="2719213"/>
            <a:ext cx="684076" cy="5126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prstClr val="black"/>
                </a:solidFill>
              </a:rPr>
              <a:t>Placage déroulage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38286" y="2719213"/>
            <a:ext cx="684076" cy="5126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prstClr val="black"/>
                </a:solidFill>
              </a:rPr>
              <a:t>Sciage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89574" y="3852023"/>
            <a:ext cx="573152" cy="5126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prstClr val="black"/>
                </a:solidFill>
              </a:rPr>
              <a:t>Chaleur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31195" y="3852023"/>
            <a:ext cx="836277" cy="5126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prstClr val="black"/>
                </a:solidFill>
              </a:rPr>
              <a:t>Cogénération : électricité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72772" y="3852023"/>
            <a:ext cx="819708" cy="5126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prstClr val="black"/>
                </a:solidFill>
              </a:rPr>
              <a:t>Vapeur (</a:t>
            </a:r>
            <a:r>
              <a:rPr lang="fr-FR" sz="900" dirty="0" err="1">
                <a:solidFill>
                  <a:prstClr val="black"/>
                </a:solidFill>
              </a:rPr>
              <a:t>autoconso</a:t>
            </a:r>
            <a:r>
              <a:rPr lang="fr-FR" sz="900" dirty="0">
                <a:solidFill>
                  <a:prstClr val="black"/>
                </a:solidFill>
              </a:rPr>
              <a:t> industrielle)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0" y="2790944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900" b="1" i="1" dirty="0">
                <a:solidFill>
                  <a:prstClr val="black"/>
                </a:solidFill>
                <a:latin typeface="Calibri"/>
              </a:rPr>
              <a:t>Transformation mécanique</a:t>
            </a:r>
            <a:endParaRPr lang="en-US" sz="9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0" y="3868259"/>
            <a:ext cx="80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900" b="1" i="1" dirty="0">
                <a:solidFill>
                  <a:prstClr val="black"/>
                </a:solidFill>
                <a:latin typeface="Calibri"/>
              </a:rPr>
              <a:t>Conversion énergétique</a:t>
            </a:r>
            <a:endParaRPr lang="en-US" sz="9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" y="4804362"/>
            <a:ext cx="9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900" b="1" i="1" dirty="0">
                <a:solidFill>
                  <a:prstClr val="black"/>
                </a:solidFill>
                <a:latin typeface="Calibri"/>
              </a:rPr>
              <a:t>Transformation chimique</a:t>
            </a:r>
            <a:endParaRPr lang="en-US" sz="900" b="1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110689" y="2575198"/>
            <a:ext cx="8853799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70766" y="3711254"/>
            <a:ext cx="8853799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110687" y="4519414"/>
            <a:ext cx="8925809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>
            <a:stCxn id="4" idx="2"/>
            <a:endCxn id="5" idx="0"/>
          </p:cNvCxnSpPr>
          <p:nvPr/>
        </p:nvCxnSpPr>
        <p:spPr>
          <a:xfrm>
            <a:off x="4247964" y="1207533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stCxn id="5" idx="2"/>
            <a:endCxn id="8" idx="0"/>
          </p:cNvCxnSpPr>
          <p:nvPr/>
        </p:nvCxnSpPr>
        <p:spPr>
          <a:xfrm>
            <a:off x="4247964" y="1647965"/>
            <a:ext cx="0" cy="407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>
            <a:stCxn id="7" idx="3"/>
            <a:endCxn id="5" idx="2"/>
          </p:cNvCxnSpPr>
          <p:nvPr/>
        </p:nvCxnSpPr>
        <p:spPr>
          <a:xfrm flipV="1">
            <a:off x="2522056" y="1647965"/>
            <a:ext cx="1725908" cy="581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>
            <a:stCxn id="9" idx="1"/>
            <a:endCxn id="5" idx="2"/>
          </p:cNvCxnSpPr>
          <p:nvPr/>
        </p:nvCxnSpPr>
        <p:spPr>
          <a:xfrm flipH="1" flipV="1">
            <a:off x="4247964" y="1647965"/>
            <a:ext cx="1980220" cy="580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stCxn id="13" idx="0"/>
            <a:endCxn id="8" idx="2"/>
          </p:cNvCxnSpPr>
          <p:nvPr/>
        </p:nvCxnSpPr>
        <p:spPr>
          <a:xfrm flipV="1">
            <a:off x="3554814" y="2343540"/>
            <a:ext cx="693150" cy="704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>
            <a:stCxn id="14" idx="0"/>
            <a:endCxn id="8" idx="2"/>
          </p:cNvCxnSpPr>
          <p:nvPr/>
        </p:nvCxnSpPr>
        <p:spPr>
          <a:xfrm flipH="1" flipV="1">
            <a:off x="4247964" y="2343540"/>
            <a:ext cx="1257615" cy="2743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>
            <a:stCxn id="15" idx="0"/>
            <a:endCxn id="8" idx="2"/>
          </p:cNvCxnSpPr>
          <p:nvPr/>
        </p:nvCxnSpPr>
        <p:spPr>
          <a:xfrm flipH="1" flipV="1">
            <a:off x="4247964" y="2343540"/>
            <a:ext cx="270504" cy="2734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>
            <a:stCxn id="16" idx="0"/>
            <a:endCxn id="9" idx="2"/>
          </p:cNvCxnSpPr>
          <p:nvPr/>
        </p:nvCxnSpPr>
        <p:spPr>
          <a:xfrm flipV="1">
            <a:off x="6019274" y="2372287"/>
            <a:ext cx="748970" cy="1479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>
            <a:stCxn id="17" idx="0"/>
            <a:endCxn id="9" idx="2"/>
          </p:cNvCxnSpPr>
          <p:nvPr/>
        </p:nvCxnSpPr>
        <p:spPr>
          <a:xfrm flipH="1" flipV="1">
            <a:off x="6768244" y="2372287"/>
            <a:ext cx="7906" cy="1479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>
            <a:stCxn id="18" idx="0"/>
            <a:endCxn id="9" idx="2"/>
          </p:cNvCxnSpPr>
          <p:nvPr/>
        </p:nvCxnSpPr>
        <p:spPr>
          <a:xfrm flipH="1" flipV="1">
            <a:off x="6768244" y="2372287"/>
            <a:ext cx="781090" cy="1479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>
            <a:stCxn id="12" idx="0"/>
            <a:endCxn id="7" idx="2"/>
          </p:cNvCxnSpPr>
          <p:nvPr/>
        </p:nvCxnSpPr>
        <p:spPr>
          <a:xfrm flipH="1" flipV="1">
            <a:off x="1981996" y="2373744"/>
            <a:ext cx="398328" cy="345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>
            <a:stCxn id="10" idx="0"/>
            <a:endCxn id="7" idx="2"/>
          </p:cNvCxnSpPr>
          <p:nvPr/>
        </p:nvCxnSpPr>
        <p:spPr>
          <a:xfrm flipV="1">
            <a:off x="1441936" y="2373744"/>
            <a:ext cx="540060" cy="345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>
            <a:stCxn id="6" idx="1"/>
            <a:endCxn id="4" idx="3"/>
          </p:cNvCxnSpPr>
          <p:nvPr/>
        </p:nvCxnSpPr>
        <p:spPr>
          <a:xfrm flipH="1">
            <a:off x="4788024" y="1063030"/>
            <a:ext cx="1368152" cy="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2951716" y="2262763"/>
            <a:ext cx="684076" cy="5126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prstClr val="black"/>
                </a:solidFill>
              </a:rPr>
              <a:t>Produit connexe de scierie</a:t>
            </a:r>
          </a:p>
        </p:txBody>
      </p:sp>
      <p:cxnSp>
        <p:nvCxnSpPr>
          <p:cNvPr id="80" name="Connecteur droit 79"/>
          <p:cNvCxnSpPr>
            <a:stCxn id="12" idx="3"/>
            <a:endCxn id="78" idx="1"/>
          </p:cNvCxnSpPr>
          <p:nvPr/>
        </p:nvCxnSpPr>
        <p:spPr>
          <a:xfrm flipV="1">
            <a:off x="2722362" y="2519113"/>
            <a:ext cx="229354" cy="456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5137419" y="1325098"/>
            <a:ext cx="776998" cy="4273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prstClr val="black"/>
                </a:solidFill>
              </a:rPr>
              <a:t>Rémanents (branches et écorces)</a:t>
            </a:r>
          </a:p>
        </p:txBody>
      </p:sp>
      <p:cxnSp>
        <p:nvCxnSpPr>
          <p:cNvPr id="99" name="Connecteur droit 98"/>
          <p:cNvCxnSpPr>
            <a:stCxn id="98" idx="1"/>
            <a:endCxn id="5" idx="3"/>
          </p:cNvCxnSpPr>
          <p:nvPr/>
        </p:nvCxnSpPr>
        <p:spPr>
          <a:xfrm flipH="1" flipV="1">
            <a:off x="4788024" y="1503949"/>
            <a:ext cx="349395" cy="34834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>
            <a:stCxn id="98" idx="2"/>
            <a:endCxn id="9" idx="0"/>
          </p:cNvCxnSpPr>
          <p:nvPr/>
        </p:nvCxnSpPr>
        <p:spPr>
          <a:xfrm>
            <a:off x="5525918" y="1752467"/>
            <a:ext cx="1242326" cy="331788"/>
          </a:xfrm>
          <a:prstGeom prst="line">
            <a:avLst/>
          </a:prstGeom>
          <a:ln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4" name="Connecteur droit 113"/>
          <p:cNvCxnSpPr>
            <a:stCxn id="123" idx="3"/>
            <a:endCxn id="19" idx="2"/>
          </p:cNvCxnSpPr>
          <p:nvPr/>
        </p:nvCxnSpPr>
        <p:spPr>
          <a:xfrm flipV="1">
            <a:off x="7520630" y="4364722"/>
            <a:ext cx="961996" cy="326645"/>
          </a:xfrm>
          <a:prstGeom prst="line">
            <a:avLst/>
          </a:prstGeom>
          <a:ln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Forme libre 69"/>
          <p:cNvSpPr/>
          <p:nvPr/>
        </p:nvSpPr>
        <p:spPr>
          <a:xfrm>
            <a:off x="5343525" y="4276725"/>
            <a:ext cx="628650" cy="609600"/>
          </a:xfrm>
          <a:custGeom>
            <a:avLst/>
            <a:gdLst>
              <a:gd name="connsiteX0" fmla="*/ 0 w 628650"/>
              <a:gd name="connsiteY0" fmla="*/ 0 h 609600"/>
              <a:gd name="connsiteX1" fmla="*/ 209550 w 628650"/>
              <a:gd name="connsiteY1" fmla="*/ 466725 h 609600"/>
              <a:gd name="connsiteX2" fmla="*/ 628650 w 628650"/>
              <a:gd name="connsiteY2" fmla="*/ 609600 h 609600"/>
              <a:gd name="connsiteX3" fmla="*/ 400050 w 628650"/>
              <a:gd name="connsiteY3" fmla="*/ 200025 h 609600"/>
              <a:gd name="connsiteX4" fmla="*/ 0 w 628650"/>
              <a:gd name="connsiteY4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650" h="609600">
                <a:moveTo>
                  <a:pt x="0" y="0"/>
                </a:moveTo>
                <a:lnTo>
                  <a:pt x="209550" y="466725"/>
                </a:lnTo>
                <a:lnTo>
                  <a:pt x="628650" y="609600"/>
                </a:lnTo>
                <a:lnTo>
                  <a:pt x="400050" y="200025"/>
                </a:lnTo>
                <a:lnTo>
                  <a:pt x="0" y="0"/>
                </a:lnTo>
                <a:close/>
              </a:path>
            </a:pathLst>
          </a:custGeom>
          <a:pattFill prst="ltVert">
            <a:fgClr>
              <a:schemeClr val="accent3">
                <a:lumMod val="50000"/>
              </a:schemeClr>
            </a:fgClr>
            <a:bgClr>
              <a:schemeClr val="accent3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Ellipse 57"/>
          <p:cNvSpPr/>
          <p:nvPr/>
        </p:nvSpPr>
        <p:spPr>
          <a:xfrm>
            <a:off x="5348920" y="3622381"/>
            <a:ext cx="1146049" cy="1232321"/>
          </a:xfrm>
          <a:prstGeom prst="ellipse">
            <a:avLst/>
          </a:prstGeom>
          <a:solidFill>
            <a:schemeClr val="accent3">
              <a:lumMod val="20000"/>
              <a:lumOff val="80000"/>
              <a:alpha val="48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52119" y="3852023"/>
            <a:ext cx="734310" cy="5126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800" dirty="0">
                <a:solidFill>
                  <a:prstClr val="black"/>
                </a:solidFill>
              </a:rPr>
              <a:t>Biocarburant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6836554" y="4528032"/>
            <a:ext cx="684076" cy="3266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900" dirty="0" err="1">
                <a:solidFill>
                  <a:prstClr val="black"/>
                </a:solidFill>
              </a:rPr>
              <a:t>Tall</a:t>
            </a:r>
            <a:r>
              <a:rPr lang="fr-FR" sz="900" dirty="0">
                <a:solidFill>
                  <a:prstClr val="black"/>
                </a:solidFill>
              </a:rPr>
              <a:t> </a:t>
            </a:r>
            <a:r>
              <a:rPr lang="fr-FR" sz="900" dirty="0" err="1">
                <a:solidFill>
                  <a:prstClr val="black"/>
                </a:solidFill>
              </a:rPr>
              <a:t>oil</a:t>
            </a:r>
            <a:r>
              <a:rPr lang="fr-FR" sz="900" dirty="0">
                <a:solidFill>
                  <a:prstClr val="black"/>
                </a:solidFill>
              </a:rPr>
              <a:t> </a:t>
            </a:r>
          </a:p>
        </p:txBody>
      </p:sp>
      <p:cxnSp>
        <p:nvCxnSpPr>
          <p:cNvPr id="126" name="Connecteur droit 125"/>
          <p:cNvCxnSpPr>
            <a:stCxn id="14" idx="0"/>
            <a:endCxn id="123" idx="1"/>
          </p:cNvCxnSpPr>
          <p:nvPr/>
        </p:nvCxnSpPr>
        <p:spPr>
          <a:xfrm flipV="1">
            <a:off x="5505579" y="4691367"/>
            <a:ext cx="1330975" cy="395880"/>
          </a:xfrm>
          <a:prstGeom prst="line">
            <a:avLst/>
          </a:prstGeom>
          <a:ln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6" name="Rectangle 155"/>
          <p:cNvSpPr/>
          <p:nvPr/>
        </p:nvSpPr>
        <p:spPr>
          <a:xfrm>
            <a:off x="1043608" y="739745"/>
            <a:ext cx="7919299" cy="50758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7" name="ZoneTexte 156"/>
          <p:cNvSpPr txBox="1"/>
          <p:nvPr/>
        </p:nvSpPr>
        <p:spPr>
          <a:xfrm rot="16200000">
            <a:off x="305534" y="4871958"/>
            <a:ext cx="1865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600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Filière Forêt Bois</a:t>
            </a:r>
            <a:endParaRPr lang="en-US" sz="1600" i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6459205" y="3048493"/>
            <a:ext cx="671991" cy="2563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prstClr val="black"/>
                </a:solidFill>
              </a:rPr>
              <a:t>Granules</a:t>
            </a:r>
          </a:p>
        </p:txBody>
      </p:sp>
      <p:cxnSp>
        <p:nvCxnSpPr>
          <p:cNvPr id="3" name="Connecteur droit 2"/>
          <p:cNvCxnSpPr>
            <a:stCxn id="98" idx="2"/>
            <a:endCxn id="8" idx="0"/>
          </p:cNvCxnSpPr>
          <p:nvPr/>
        </p:nvCxnSpPr>
        <p:spPr>
          <a:xfrm flipH="1">
            <a:off x="4247964" y="1752467"/>
            <a:ext cx="1277954" cy="303041"/>
          </a:xfrm>
          <a:prstGeom prst="line">
            <a:avLst/>
          </a:prstGeom>
          <a:ln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Connecteur droit 64"/>
          <p:cNvCxnSpPr>
            <a:stCxn id="78" idx="3"/>
            <a:endCxn id="9" idx="2"/>
          </p:cNvCxnSpPr>
          <p:nvPr/>
        </p:nvCxnSpPr>
        <p:spPr>
          <a:xfrm flipV="1">
            <a:off x="3635792" y="2372287"/>
            <a:ext cx="3132452" cy="146826"/>
          </a:xfrm>
          <a:prstGeom prst="line">
            <a:avLst/>
          </a:prstGeom>
          <a:ln>
            <a:headEnd w="lg" len="lg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Connecteur droit 59"/>
          <p:cNvCxnSpPr>
            <a:endCxn id="14" idx="1"/>
          </p:cNvCxnSpPr>
          <p:nvPr/>
        </p:nvCxnSpPr>
        <p:spPr>
          <a:xfrm>
            <a:off x="4876771" y="5343597"/>
            <a:ext cx="28677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35" idx="0"/>
          </p:cNvCxnSpPr>
          <p:nvPr/>
        </p:nvCxnSpPr>
        <p:spPr>
          <a:xfrm flipV="1">
            <a:off x="2575411" y="4674233"/>
            <a:ext cx="2137582" cy="1297085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>
            <a:stCxn id="68" idx="0"/>
          </p:cNvCxnSpPr>
          <p:nvPr/>
        </p:nvCxnSpPr>
        <p:spPr>
          <a:xfrm flipH="1" flipV="1">
            <a:off x="6019274" y="4519414"/>
            <a:ext cx="1886398" cy="1379445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1441936" y="5971318"/>
            <a:ext cx="226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accent3">
                    <a:lumMod val="75000"/>
                  </a:schemeClr>
                </a:solidFill>
              </a:rPr>
              <a:t>Bioraffinerie intégrée (2</a:t>
            </a:r>
            <a:r>
              <a:rPr lang="fr-FR" sz="1600" i="1" baseline="30000" dirty="0">
                <a:solidFill>
                  <a:schemeClr val="accent3">
                    <a:lumMod val="75000"/>
                  </a:schemeClr>
                </a:solidFill>
              </a:rPr>
              <a:t>ième</a:t>
            </a:r>
            <a:r>
              <a:rPr lang="fr-FR" sz="1600" i="1" dirty="0">
                <a:solidFill>
                  <a:schemeClr val="accent3">
                    <a:lumMod val="75000"/>
                  </a:schemeClr>
                </a:solidFill>
              </a:rPr>
              <a:t> génération)</a:t>
            </a:r>
            <a:endParaRPr lang="en-US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6772197" y="5898859"/>
            <a:ext cx="226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accent3">
                    <a:lumMod val="75000"/>
                  </a:schemeClr>
                </a:solidFill>
              </a:rPr>
              <a:t>Bioraffinerie ex nihilo (1</a:t>
            </a:r>
            <a:r>
              <a:rPr lang="fr-FR" sz="1600" i="1" baseline="30000" dirty="0">
                <a:solidFill>
                  <a:schemeClr val="accent3">
                    <a:lumMod val="75000"/>
                  </a:schemeClr>
                </a:solidFill>
              </a:rPr>
              <a:t>ière</a:t>
            </a:r>
            <a:r>
              <a:rPr lang="fr-FR" sz="1600" i="1" dirty="0">
                <a:solidFill>
                  <a:schemeClr val="accent3">
                    <a:lumMod val="75000"/>
                  </a:schemeClr>
                </a:solidFill>
              </a:rPr>
              <a:t> génération)</a:t>
            </a:r>
            <a:endParaRPr lang="en-US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12776" y="3048493"/>
            <a:ext cx="684076" cy="5126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prstClr val="black"/>
                </a:solidFill>
              </a:rPr>
              <a:t>Panneaux, autres</a:t>
            </a:r>
          </a:p>
        </p:txBody>
      </p:sp>
      <p:cxnSp>
        <p:nvCxnSpPr>
          <p:cNvPr id="75" name="Connecteur droit 74"/>
          <p:cNvCxnSpPr>
            <a:stCxn id="78" idx="3"/>
            <a:endCxn id="8" idx="2"/>
          </p:cNvCxnSpPr>
          <p:nvPr/>
        </p:nvCxnSpPr>
        <p:spPr>
          <a:xfrm flipV="1">
            <a:off x="3635792" y="2343540"/>
            <a:ext cx="612172" cy="175573"/>
          </a:xfrm>
          <a:prstGeom prst="line">
            <a:avLst/>
          </a:prstGeom>
          <a:ln>
            <a:headEnd w="lg" len="lg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>
            <a:stCxn id="87" idx="0"/>
          </p:cNvCxnSpPr>
          <p:nvPr/>
        </p:nvCxnSpPr>
        <p:spPr>
          <a:xfrm flipV="1">
            <a:off x="5187021" y="4519414"/>
            <a:ext cx="465098" cy="1613944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163541" y="5087247"/>
            <a:ext cx="684076" cy="5126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prstClr val="black"/>
                </a:solidFill>
              </a:rPr>
              <a:t>Pâte à papier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3792266" y="6133358"/>
            <a:ext cx="2789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accent3">
                    <a:lumMod val="75000"/>
                  </a:schemeClr>
                </a:solidFill>
              </a:rPr>
              <a:t>Bioraffinerie Multi Substrats ( 3</a:t>
            </a:r>
            <a:r>
              <a:rPr lang="fr-FR" sz="1600" i="1" baseline="30000" dirty="0">
                <a:solidFill>
                  <a:schemeClr val="accent3">
                    <a:lumMod val="75000"/>
                  </a:schemeClr>
                </a:solidFill>
              </a:rPr>
              <a:t>ième</a:t>
            </a:r>
            <a:r>
              <a:rPr lang="fr-FR" sz="1600" i="1" dirty="0">
                <a:solidFill>
                  <a:schemeClr val="accent3">
                    <a:lumMod val="75000"/>
                  </a:schemeClr>
                </a:solidFill>
              </a:rPr>
              <a:t> génération)</a:t>
            </a:r>
            <a:endParaRPr lang="en-US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236332" y="4538835"/>
            <a:ext cx="684076" cy="3266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900" dirty="0" err="1">
                <a:solidFill>
                  <a:prstClr val="black"/>
                </a:solidFill>
              </a:rPr>
              <a:t>Tall</a:t>
            </a:r>
            <a:r>
              <a:rPr lang="fr-FR" sz="900" dirty="0">
                <a:solidFill>
                  <a:prstClr val="black"/>
                </a:solidFill>
              </a:rPr>
              <a:t> </a:t>
            </a:r>
            <a:r>
              <a:rPr lang="fr-FR" sz="900" dirty="0" err="1">
                <a:solidFill>
                  <a:prstClr val="black"/>
                </a:solidFill>
              </a:rPr>
              <a:t>oil</a:t>
            </a:r>
            <a:r>
              <a:rPr lang="fr-FR" sz="900" dirty="0">
                <a:solidFill>
                  <a:prstClr val="black"/>
                </a:solidFill>
              </a:rPr>
              <a:t> </a:t>
            </a:r>
          </a:p>
        </p:txBody>
      </p:sp>
      <p:cxnSp>
        <p:nvCxnSpPr>
          <p:cNvPr id="77" name="Connecteur droit 76"/>
          <p:cNvCxnSpPr>
            <a:stCxn id="14" idx="0"/>
            <a:endCxn id="76" idx="3"/>
          </p:cNvCxnSpPr>
          <p:nvPr/>
        </p:nvCxnSpPr>
        <p:spPr>
          <a:xfrm flipH="1" flipV="1">
            <a:off x="3920408" y="4702170"/>
            <a:ext cx="1585171" cy="385077"/>
          </a:xfrm>
          <a:prstGeom prst="line">
            <a:avLst/>
          </a:prstGeom>
          <a:ln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8" name="Connecteur droit 87"/>
          <p:cNvCxnSpPr>
            <a:stCxn id="76" idx="2"/>
            <a:endCxn id="15" idx="1"/>
          </p:cNvCxnSpPr>
          <p:nvPr/>
        </p:nvCxnSpPr>
        <p:spPr>
          <a:xfrm>
            <a:off x="3578370" y="4865505"/>
            <a:ext cx="598060" cy="468639"/>
          </a:xfrm>
          <a:prstGeom prst="line">
            <a:avLst/>
          </a:prstGeom>
          <a:ln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176430" y="5077794"/>
            <a:ext cx="684076" cy="5126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prstClr val="black"/>
                </a:solidFill>
              </a:rPr>
              <a:t>Chimie verte</a:t>
            </a:r>
          </a:p>
        </p:txBody>
      </p:sp>
      <p:sp>
        <p:nvSpPr>
          <p:cNvPr id="74" name="Titre 2"/>
          <p:cNvSpPr txBox="1">
            <a:spLocks/>
          </p:cNvSpPr>
          <p:nvPr/>
        </p:nvSpPr>
        <p:spPr>
          <a:xfrm>
            <a:off x="110687" y="180976"/>
            <a:ext cx="9033313" cy="3748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2800" kern="1200" spc="10" baseline="0">
                <a:solidFill>
                  <a:srgbClr val="083F8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3F88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3F88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3F88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3F88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83F88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83F88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83F88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83F88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2000" b="1" dirty="0"/>
              <a:t>Diversité de la filière forêt bois et secteur d’intégration de la bioraffinerie</a:t>
            </a:r>
            <a:endParaRPr lang="fr-FR" sz="1600" dirty="0">
              <a:solidFill>
                <a:srgbClr val="636473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868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0" grpId="0" animBg="1"/>
      <p:bldP spid="58" grpId="0" animBg="1"/>
      <p:bldP spid="35" grpId="0"/>
      <p:bldP spid="68" grpId="0"/>
      <p:bldP spid="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352549" y="1116770"/>
            <a:ext cx="7324726" cy="148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fr-FR" sz="2000" b="1" spc="10" dirty="0">
                <a:latin typeface="Arial" pitchFamily="34" charset="0"/>
                <a:cs typeface="Arial" pitchFamily="34" charset="0"/>
              </a:rPr>
              <a:t>Méthodologie  : Matériel et triangulation de données</a:t>
            </a:r>
          </a:p>
          <a:p>
            <a:pPr lvl="0" eaLnBrk="0" hangingPunct="0">
              <a:spcBef>
                <a:spcPct val="20000"/>
              </a:spcBef>
            </a:pPr>
            <a:endParaRPr lang="fr-FR" sz="1100" spc="10" dirty="0">
              <a:solidFill>
                <a:srgbClr val="636473"/>
              </a:solidFill>
              <a:latin typeface="Arial" pitchFamily="34" charset="0"/>
              <a:cs typeface="Arial" pitchFamily="34" charset="0"/>
            </a:endParaRPr>
          </a:p>
          <a:p>
            <a:pPr marL="2857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Littérature académique</a:t>
            </a:r>
          </a:p>
          <a:p>
            <a:pPr marL="2857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Littérature grise</a:t>
            </a:r>
          </a:p>
          <a:p>
            <a:pPr marL="2857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Entretiens semi directifs, rencontres informelles, colloques et 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séminaires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="" xmlns:a16="http://schemas.microsoft.com/office/drawing/2014/main" id="{E2EB638C-7DC4-4CBB-A4E7-9AAEF6F78641}"/>
              </a:ext>
            </a:extLst>
          </p:cNvPr>
          <p:cNvGrpSpPr/>
          <p:nvPr/>
        </p:nvGrpSpPr>
        <p:grpSpPr>
          <a:xfrm>
            <a:off x="1459978" y="2865897"/>
            <a:ext cx="1877112" cy="2409825"/>
            <a:chOff x="1224307" y="2997872"/>
            <a:chExt cx="1877112" cy="2409825"/>
          </a:xfrm>
        </p:grpSpPr>
        <p:pic>
          <p:nvPicPr>
            <p:cNvPr id="2089" name="Picture 41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8424"/>
            <a:stretch/>
          </p:blipFill>
          <p:spPr bwMode="auto">
            <a:xfrm>
              <a:off x="1224307" y="2997872"/>
              <a:ext cx="1877112" cy="2409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" name="Connecteur droit 2">
              <a:extLst>
                <a:ext uri="{FF2B5EF4-FFF2-40B4-BE49-F238E27FC236}">
                  <a16:creationId xmlns="" xmlns:a16="http://schemas.microsoft.com/office/drawing/2014/main" id="{CB8F99B0-8D38-453C-8991-F375DC4404CD}"/>
                </a:ext>
              </a:extLst>
            </p:cNvPr>
            <p:cNvCxnSpPr/>
            <p:nvPr/>
          </p:nvCxnSpPr>
          <p:spPr>
            <a:xfrm>
              <a:off x="3101419" y="2997872"/>
              <a:ext cx="0" cy="24098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au 4">
            <a:extLst>
              <a:ext uri="{FF2B5EF4-FFF2-40B4-BE49-F238E27FC236}">
                <a16:creationId xmlns="" xmlns:a16="http://schemas.microsoft.com/office/drawing/2014/main" id="{4165314F-300D-4AF4-A2F1-7DB8E0D2B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2682551"/>
              </p:ext>
            </p:extLst>
          </p:nvPr>
        </p:nvGraphicFramePr>
        <p:xfrm>
          <a:off x="3629319" y="2865897"/>
          <a:ext cx="3044849" cy="61259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18244">
                  <a:extLst>
                    <a:ext uri="{9D8B030D-6E8A-4147-A177-3AD203B41FA5}">
                      <a16:colId xmlns="" xmlns:a16="http://schemas.microsoft.com/office/drawing/2014/main" val="3821888099"/>
                    </a:ext>
                  </a:extLst>
                </a:gridCol>
                <a:gridCol w="2026605">
                  <a:extLst>
                    <a:ext uri="{9D8B030D-6E8A-4147-A177-3AD203B41FA5}">
                      <a16:colId xmlns="" xmlns:a16="http://schemas.microsoft.com/office/drawing/2014/main" val="4177431378"/>
                    </a:ext>
                  </a:extLst>
                </a:gridCol>
              </a:tblGrid>
              <a:tr h="310936">
                <a:tc>
                  <a:txBody>
                    <a:bodyPr/>
                    <a:lstStyle/>
                    <a:p>
                      <a:r>
                        <a:rPr lang="fr-FR" sz="1200" b="0" dirty="0"/>
                        <a:t>Aquitaine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dirty="0"/>
                        <a:t>35 personnes rencontrées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8693314"/>
                  </a:ext>
                </a:extLst>
              </a:tr>
              <a:tr h="301658">
                <a:tc>
                  <a:txBody>
                    <a:bodyPr/>
                    <a:lstStyle/>
                    <a:p>
                      <a:r>
                        <a:rPr lang="fr-FR" sz="1200" dirty="0"/>
                        <a:t>La Tuque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52 personnes rencontrées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5479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1952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76" y="5378824"/>
            <a:ext cx="2358999" cy="10757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12415"/>
            <a:ext cx="3186598" cy="372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re 2"/>
          <p:cNvSpPr txBox="1">
            <a:spLocks/>
          </p:cNvSpPr>
          <p:nvPr/>
        </p:nvSpPr>
        <p:spPr>
          <a:xfrm>
            <a:off x="1290227" y="1064861"/>
            <a:ext cx="7837991" cy="11243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2800" kern="1200" spc="10" baseline="0">
                <a:solidFill>
                  <a:srgbClr val="083F8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3F88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3F88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3F88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3F88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83F88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83F88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83F88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83F88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2000" b="1" dirty="0"/>
              <a:t>Chiffres clés de la filière forêt bois </a:t>
            </a:r>
            <a:r>
              <a:rPr lang="fr-FR" sz="2000" b="1" dirty="0" smtClean="0"/>
              <a:t>en Nouvelle </a:t>
            </a:r>
            <a:r>
              <a:rPr lang="fr-FR" sz="2000" b="1" dirty="0"/>
              <a:t>Aquitaine et dans le massif des Landes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81B278A-564B-4F15-9E19-AA8F2E2A5F99}"/>
              </a:ext>
            </a:extLst>
          </p:cNvPr>
          <p:cNvSpPr/>
          <p:nvPr/>
        </p:nvSpPr>
        <p:spPr>
          <a:xfrm>
            <a:off x="3122850" y="1990503"/>
            <a:ext cx="3333537" cy="487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Première région forestière en France avec 30% des volumes de bois prélevés français et 2</a:t>
            </a:r>
            <a:r>
              <a:rPr lang="fr-FR" sz="1400" baseline="30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ième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région pour l'export des produits de la forêt et du bois (Agreste 2017)</a:t>
            </a:r>
          </a:p>
          <a:p>
            <a:pPr marL="285750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fr-FR" sz="14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Lente érosion des sciages de depuis les années 90, mais progression de l’industrie des pâtes et papiers en dépit de la baisse de production nationale et montée du bois énergie</a:t>
            </a:r>
          </a:p>
          <a:p>
            <a:pPr marL="285750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fr-FR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1,8 milliers d’hectares de forêt en production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divisés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 3 massifs forestiers</a:t>
            </a:r>
          </a:p>
          <a:p>
            <a:pPr marL="285750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fr-FR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Massif forestier Landais : Plus grande forêt artificielle d’Europe Occidentale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détenu en majorité par des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propriétaire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privés</a:t>
            </a:r>
            <a:endParaRPr lang="fr-FR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99245" y="2817024"/>
            <a:ext cx="4741849" cy="271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576" y="5791501"/>
            <a:ext cx="10550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fontAlgn="auto">
              <a:spcBef>
                <a:spcPct val="20000"/>
              </a:spcBef>
              <a:spcAft>
                <a:spcPts val="0"/>
              </a:spcAft>
            </a:pPr>
            <a:r>
              <a:rPr lang="fr-FR" sz="105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(INSEE 2014)</a:t>
            </a:r>
          </a:p>
        </p:txBody>
      </p:sp>
      <p:sp>
        <p:nvSpPr>
          <p:cNvPr id="8" name="Rectangle 7"/>
          <p:cNvSpPr/>
          <p:nvPr/>
        </p:nvSpPr>
        <p:spPr>
          <a:xfrm>
            <a:off x="8066461" y="6619966"/>
            <a:ext cx="107753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 fontAlgn="auto">
              <a:spcBef>
                <a:spcPct val="20000"/>
              </a:spcBef>
              <a:spcAft>
                <a:spcPts val="0"/>
              </a:spcAft>
            </a:pPr>
            <a:r>
              <a:rPr lang="fr-FR" sz="105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(Agreste 2017)</a:t>
            </a:r>
            <a:endParaRPr lang="fr-FR" sz="1050" i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23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b="1" dirty="0"/>
              <a:t>Mutations des activités économiques dans le massif Landais</a:t>
            </a:r>
            <a:endParaRPr lang="en-US" sz="1600" dirty="0">
              <a:solidFill>
                <a:srgbClr val="636473"/>
              </a:solidFill>
              <a:ea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618" y="2255591"/>
            <a:ext cx="4953000" cy="3162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7582" y="1949327"/>
            <a:ext cx="3271516" cy="4486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4575" y="2638055"/>
            <a:ext cx="3706448" cy="27798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934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5598473"/>
              </p:ext>
            </p:extLst>
          </p:nvPr>
        </p:nvGraphicFramePr>
        <p:xfrm>
          <a:off x="985843" y="2685494"/>
          <a:ext cx="7777156" cy="177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3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93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93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093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093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0932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0932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0932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0932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0932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0932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0932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09324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09324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409324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409324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409324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409324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409324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638173" y="3122027"/>
            <a:ext cx="695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1850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2695574" y="3122027"/>
            <a:ext cx="695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1900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700586" y="3124695"/>
            <a:ext cx="695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1950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6791324" y="3124695"/>
            <a:ext cx="695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2000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8415336" y="3124695"/>
            <a:ext cx="695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2050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OTLSHAPE_M_387507641c74423b8d46f540f0526432_Title"/>
          <p:cNvSpPr txBox="1"/>
          <p:nvPr>
            <p:custDataLst>
              <p:tags r:id="rId1"/>
            </p:custDataLst>
          </p:nvPr>
        </p:nvSpPr>
        <p:spPr>
          <a:xfrm>
            <a:off x="1498599" y="1887634"/>
            <a:ext cx="1196975" cy="67710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dirty="0">
                <a:solidFill>
                  <a:srgbClr val="000000"/>
                </a:solidFill>
                <a:latin typeface="Calibri"/>
              </a:rPr>
              <a:t>Loi Impériale : Assainissement et mise en culture des Landes de Gascogne </a:t>
            </a:r>
            <a:endParaRPr lang="en-US" sz="11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OTLSHAPE_M_387507641c74423b8d46f540f0526432_Shape"/>
          <p:cNvSpPr/>
          <p:nvPr>
            <p:custDataLst>
              <p:tags r:id="rId2"/>
            </p:custDataLst>
          </p:nvPr>
        </p:nvSpPr>
        <p:spPr>
          <a:xfrm rot="16200000">
            <a:off x="1301337" y="2364062"/>
            <a:ext cx="165100" cy="165100"/>
          </a:xfrm>
          <a:prstGeom prst="flowChartMerge">
            <a:avLst/>
          </a:prstGeom>
          <a:ln/>
          <a:extLst>
            <a:ext uri="{53640926-AAD7-44D8-BBD7-CCE9431645EC}">
              <a14:shadowObscured xmlns:a14="http://schemas.microsoft.com/office/drawing/2010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1291812" y="2431669"/>
            <a:ext cx="7932" cy="253825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2" name="OTLSHAPE_M_c9d018c0d18a49fe8ca65236ae4b900a_Title"/>
          <p:cNvSpPr txBox="1"/>
          <p:nvPr>
            <p:custDataLst>
              <p:tags r:id="rId3"/>
            </p:custDataLst>
          </p:nvPr>
        </p:nvSpPr>
        <p:spPr>
          <a:xfrm>
            <a:off x="4270686" y="2097183"/>
            <a:ext cx="1125225" cy="5078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dirty="0">
                <a:solidFill>
                  <a:srgbClr val="000000"/>
                </a:solidFill>
                <a:latin typeface="Calibri"/>
              </a:rPr>
              <a:t>1</a:t>
            </a:r>
            <a:r>
              <a:rPr lang="fr-FR" sz="1100" b="1" baseline="30000" dirty="0">
                <a:solidFill>
                  <a:srgbClr val="000000"/>
                </a:solidFill>
                <a:latin typeface="Calibri"/>
              </a:rPr>
              <a:t>ière</a:t>
            </a:r>
            <a:r>
              <a:rPr lang="fr-FR" sz="1100" b="1" dirty="0">
                <a:solidFill>
                  <a:srgbClr val="000000"/>
                </a:solidFill>
                <a:latin typeface="Calibri"/>
              </a:rPr>
              <a:t> papeterie du massif Landais à Mimizan</a:t>
            </a:r>
            <a:endParaRPr lang="en-US" sz="11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OTLSHAPE_M_387507641c74423b8d46f540f0526432_Shape"/>
          <p:cNvSpPr/>
          <p:nvPr>
            <p:custDataLst>
              <p:tags r:id="rId4"/>
            </p:custDataLst>
          </p:nvPr>
        </p:nvSpPr>
        <p:spPr>
          <a:xfrm rot="16200000">
            <a:off x="4048925" y="2224184"/>
            <a:ext cx="165100" cy="165100"/>
          </a:xfrm>
          <a:prstGeom prst="flowChartMerg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 xmlns="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Connecteur droit 53"/>
          <p:cNvCxnSpPr/>
          <p:nvPr/>
        </p:nvCxnSpPr>
        <p:spPr>
          <a:xfrm>
            <a:off x="4048932" y="2396831"/>
            <a:ext cx="0" cy="288663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55" name="OTLSHAPE_M_387507641c74423b8d46f540f0526432_Shape"/>
          <p:cNvSpPr/>
          <p:nvPr>
            <p:custDataLst>
              <p:tags r:id="rId5"/>
            </p:custDataLst>
          </p:nvPr>
        </p:nvSpPr>
        <p:spPr>
          <a:xfrm rot="16200000">
            <a:off x="4559282" y="3507981"/>
            <a:ext cx="165100" cy="165100"/>
          </a:xfrm>
          <a:prstGeom prst="flowChartMerg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 xmlns="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Connecteur droit 55"/>
          <p:cNvCxnSpPr>
            <a:endCxn id="55" idx="0"/>
          </p:cNvCxnSpPr>
          <p:nvPr/>
        </p:nvCxnSpPr>
        <p:spPr>
          <a:xfrm flipH="1">
            <a:off x="4559282" y="2689653"/>
            <a:ext cx="6357" cy="900878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57" name="OTLSHAPE_M_c9d018c0d18a49fe8ca65236ae4b900a_Title"/>
          <p:cNvSpPr txBox="1"/>
          <p:nvPr>
            <p:custDataLst>
              <p:tags r:id="rId6"/>
            </p:custDataLst>
          </p:nvPr>
        </p:nvSpPr>
        <p:spPr>
          <a:xfrm>
            <a:off x="4826622" y="3522657"/>
            <a:ext cx="958538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dirty="0">
                <a:solidFill>
                  <a:srgbClr val="000000"/>
                </a:solidFill>
                <a:latin typeface="Calibri"/>
              </a:rPr>
              <a:t>Papeterie de Tartas</a:t>
            </a:r>
            <a:endParaRPr lang="en-US" sz="11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Rectangle à coins arrondis 63"/>
          <p:cNvSpPr/>
          <p:nvPr/>
        </p:nvSpPr>
        <p:spPr>
          <a:xfrm>
            <a:off x="1290225" y="4124325"/>
            <a:ext cx="4492173" cy="342900"/>
          </a:xfrm>
          <a:prstGeom prst="roundRect">
            <a:avLst/>
          </a:prstGeom>
          <a:gradFill flip="none" rotWithShape="1">
            <a:gsLst>
              <a:gs pos="19000">
                <a:schemeClr val="accent1">
                  <a:shade val="30000"/>
                  <a:satMod val="115000"/>
                </a:schemeClr>
              </a:gs>
              <a:gs pos="43000">
                <a:schemeClr val="accent1">
                  <a:shade val="67500"/>
                  <a:satMod val="115000"/>
                </a:schemeClr>
              </a:gs>
              <a:gs pos="84000">
                <a:schemeClr val="bg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Gemmage</a:t>
            </a:r>
            <a:endParaRPr lang="en-US" dirty="0"/>
          </a:p>
        </p:txBody>
      </p:sp>
      <p:sp>
        <p:nvSpPr>
          <p:cNvPr id="66" name="Rectangle à coins arrondis 65"/>
          <p:cNvSpPr/>
          <p:nvPr/>
        </p:nvSpPr>
        <p:spPr>
          <a:xfrm>
            <a:off x="4055289" y="4572000"/>
            <a:ext cx="510350" cy="274547"/>
          </a:xfrm>
          <a:prstGeom prst="roundRect">
            <a:avLst/>
          </a:prstGeom>
          <a:pattFill prst="pct80">
            <a:fgClr>
              <a:schemeClr val="accent6"/>
            </a:fgClr>
            <a:bgClr>
              <a:schemeClr val="bg1"/>
            </a:bgClr>
          </a:patt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Connecteur droit 67"/>
          <p:cNvCxnSpPr>
            <a:endCxn id="66" idx="1"/>
          </p:cNvCxnSpPr>
          <p:nvPr/>
        </p:nvCxnSpPr>
        <p:spPr>
          <a:xfrm>
            <a:off x="4055289" y="2685494"/>
            <a:ext cx="0" cy="202378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>
            <a:off x="4565639" y="2747823"/>
            <a:ext cx="0" cy="202378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9" name="Flèche droite 68"/>
          <p:cNvSpPr/>
          <p:nvPr/>
        </p:nvSpPr>
        <p:spPr>
          <a:xfrm>
            <a:off x="4565639" y="4429126"/>
            <a:ext cx="4102111" cy="561974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24000">
                <a:srgbClr val="D20497"/>
              </a:gs>
              <a:gs pos="84000">
                <a:schemeClr val="bg1"/>
              </a:gs>
            </a:gsLst>
            <a:lin ang="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Industrie papetière</a:t>
            </a:r>
            <a:endParaRPr lang="en-US" dirty="0"/>
          </a:p>
        </p:txBody>
      </p:sp>
      <p:sp>
        <p:nvSpPr>
          <p:cNvPr id="74" name="Rectangle à coins arrondis 73"/>
          <p:cNvSpPr/>
          <p:nvPr/>
        </p:nvSpPr>
        <p:spPr>
          <a:xfrm>
            <a:off x="5509742" y="5025683"/>
            <a:ext cx="1063780" cy="333375"/>
          </a:xfrm>
          <a:prstGeom prst="roundRect">
            <a:avLst/>
          </a:prstGeom>
          <a:pattFill prst="pct80">
            <a:fgClr>
              <a:schemeClr val="accent4"/>
            </a:fgClr>
            <a:bgClr>
              <a:schemeClr val="bg1"/>
            </a:bgClr>
          </a:patt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9EE0"/>
              </a:solidFill>
            </a:endParaRPr>
          </a:p>
        </p:txBody>
      </p:sp>
      <p:cxnSp>
        <p:nvCxnSpPr>
          <p:cNvPr id="77" name="Connecteur droit 76"/>
          <p:cNvCxnSpPr/>
          <p:nvPr/>
        </p:nvCxnSpPr>
        <p:spPr>
          <a:xfrm flipV="1">
            <a:off x="5490692" y="2672967"/>
            <a:ext cx="0" cy="251565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1" name="Connecteur droit 80"/>
          <p:cNvCxnSpPr>
            <a:stCxn id="74" idx="3"/>
          </p:cNvCxnSpPr>
          <p:nvPr/>
        </p:nvCxnSpPr>
        <p:spPr>
          <a:xfrm flipH="1" flipV="1">
            <a:off x="6573521" y="2672967"/>
            <a:ext cx="1" cy="251940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/>
        </p:nvSpPr>
        <p:spPr>
          <a:xfrm>
            <a:off x="5146596" y="5377035"/>
            <a:ext cx="1790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Densification du tissu industriel (sciage et panneaux)</a:t>
            </a:r>
            <a:endParaRPr lang="en-US" sz="1400" dirty="0"/>
          </a:p>
        </p:txBody>
      </p:sp>
      <p:sp>
        <p:nvSpPr>
          <p:cNvPr id="101" name="Rectangle à coins arrondis 100"/>
          <p:cNvSpPr/>
          <p:nvPr/>
        </p:nvSpPr>
        <p:spPr>
          <a:xfrm>
            <a:off x="-1" y="3722327"/>
            <a:ext cx="3667125" cy="32592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24000">
                <a:schemeClr val="tx1">
                  <a:lumMod val="40000"/>
                  <a:lumOff val="60000"/>
                </a:schemeClr>
              </a:gs>
              <a:gs pos="82000">
                <a:schemeClr val="bg1"/>
              </a:gs>
            </a:gsLst>
            <a:lin ang="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Pastoralisme</a:t>
            </a:r>
            <a:endParaRPr lang="en-US" dirty="0"/>
          </a:p>
        </p:txBody>
      </p:sp>
      <p:sp>
        <p:nvSpPr>
          <p:cNvPr id="105" name="ZoneTexte 104"/>
          <p:cNvSpPr txBox="1"/>
          <p:nvPr/>
        </p:nvSpPr>
        <p:spPr>
          <a:xfrm>
            <a:off x="3300775" y="4853815"/>
            <a:ext cx="179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Construction des usines papetières</a:t>
            </a:r>
            <a:endParaRPr lang="en-US" sz="1400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8415336" y="5038618"/>
            <a:ext cx="728664" cy="33337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?</a:t>
            </a:r>
            <a:endParaRPr lang="en-US" dirty="0"/>
          </a:p>
        </p:txBody>
      </p:sp>
      <p:sp>
        <p:nvSpPr>
          <p:cNvPr id="8" name="Ellipse 7"/>
          <p:cNvSpPr/>
          <p:nvPr/>
        </p:nvSpPr>
        <p:spPr>
          <a:xfrm>
            <a:off x="7803122" y="2605014"/>
            <a:ext cx="131203" cy="173006"/>
          </a:xfrm>
          <a:prstGeom prst="ellipse">
            <a:avLst/>
          </a:prstGeom>
          <a:solidFill>
            <a:srgbClr val="C000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droit 11"/>
          <p:cNvCxnSpPr>
            <a:stCxn id="8" idx="0"/>
          </p:cNvCxnSpPr>
          <p:nvPr/>
        </p:nvCxnSpPr>
        <p:spPr>
          <a:xfrm>
            <a:off x="7868724" y="2605014"/>
            <a:ext cx="0" cy="3462411"/>
          </a:xfrm>
          <a:prstGeom prst="line">
            <a:avLst/>
          </a:prstGeom>
          <a:ln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itre 2"/>
          <p:cNvSpPr txBox="1">
            <a:spLocks/>
          </p:cNvSpPr>
          <p:nvPr/>
        </p:nvSpPr>
        <p:spPr>
          <a:xfrm>
            <a:off x="1299744" y="1048434"/>
            <a:ext cx="7692899" cy="7496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2800" kern="1200" spc="10" baseline="0">
                <a:solidFill>
                  <a:srgbClr val="083F8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3F88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3F88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3F88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3F88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83F88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83F88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83F88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83F88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2000" b="1" dirty="0"/>
              <a:t>Mutations des activités économiques dans le massif Landais</a:t>
            </a:r>
            <a:endParaRPr lang="fr-FR" sz="1600" dirty="0">
              <a:solidFill>
                <a:srgbClr val="636473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956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1_IRSTEA Vert Masque v1">
  <a:themeElements>
    <a:clrScheme name="Irstea Institutionnel">
      <a:dk1>
        <a:srgbClr val="003A80"/>
      </a:dk1>
      <a:lt1>
        <a:sysClr val="window" lastClr="FFFFFF"/>
      </a:lt1>
      <a:dk2>
        <a:srgbClr val="009EE0"/>
      </a:dk2>
      <a:lt2>
        <a:srgbClr val="FFFFFF"/>
      </a:lt2>
      <a:accent1>
        <a:srgbClr val="A4C400"/>
      </a:accent1>
      <a:accent2>
        <a:srgbClr val="009EE0"/>
      </a:accent2>
      <a:accent3>
        <a:srgbClr val="083F88"/>
      </a:accent3>
      <a:accent4>
        <a:srgbClr val="85CCD1"/>
      </a:accent4>
      <a:accent5>
        <a:srgbClr val="702283"/>
      </a:accent5>
      <a:accent6>
        <a:srgbClr val="AF1280"/>
      </a:accent6>
      <a:hlink>
        <a:srgbClr val="009EE0"/>
      </a:hlink>
      <a:folHlink>
        <a:srgbClr val="A4C400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IRSTEA Vert Masque v1</Template>
  <TotalTime>3722</TotalTime>
  <Words>903</Words>
  <Application>Microsoft Office PowerPoint</Application>
  <PresentationFormat>Affichage à l'écran (4:3)</PresentationFormat>
  <Paragraphs>221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1_IRSTEA Vert Masque v1</vt:lpstr>
      <vt:lpstr>Thème Office</vt:lpstr>
      <vt:lpstr>Patrimoines productifs et développement de la bioraffinerie: Les mutations de la filière forêt bois au sein du massif landais</vt:lpstr>
      <vt:lpstr>La Bioraffinerie Lignocellulosique Forestière ?</vt:lpstr>
      <vt:lpstr>Des origines anciennes mais des dynamiques multi échelles favorisant le développement actuel de la bioraffinerie forestière</vt:lpstr>
      <vt:lpstr>Diapositive 4</vt:lpstr>
      <vt:lpstr>Diapositive 5</vt:lpstr>
      <vt:lpstr>Diapositive 6</vt:lpstr>
      <vt:lpstr>Diapositive 7</vt:lpstr>
      <vt:lpstr>Mutations des activités économiques dans le massif Landais</vt:lpstr>
      <vt:lpstr>Diapositive 9</vt:lpstr>
      <vt:lpstr>Quelles stratégies de bioraffinerie dans la filière forêt Landaise et quelles mutations?</vt:lpstr>
      <vt:lpstr>Développement de la bioraffinerie dans la filière forêt Landaise </vt:lpstr>
      <vt:lpstr>Diapositive 12</vt:lpstr>
      <vt:lpstr>Conclusion des résultats préliminaires </vt:lpstr>
      <vt:lpstr>Merci de votre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</dc:creator>
  <cp:lastModifiedBy>Anaïs Jallais</cp:lastModifiedBy>
  <cp:revision>234</cp:revision>
  <cp:lastPrinted>2018-01-05T15:19:15Z</cp:lastPrinted>
  <dcterms:created xsi:type="dcterms:W3CDTF">2011-11-22T13:27:23Z</dcterms:created>
  <dcterms:modified xsi:type="dcterms:W3CDTF">2018-01-09T16:29:25Z</dcterms:modified>
</cp:coreProperties>
</file>