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7" r:id="rId3"/>
    <p:sldId id="401" r:id="rId4"/>
    <p:sldId id="380" r:id="rId5"/>
    <p:sldId id="399" r:id="rId6"/>
    <p:sldId id="386" r:id="rId7"/>
    <p:sldId id="400" r:id="rId8"/>
    <p:sldId id="402" r:id="rId9"/>
    <p:sldId id="348" r:id="rId10"/>
  </p:sldIdLst>
  <p:sldSz cx="9906000" cy="6858000" type="A4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CC00"/>
    <a:srgbClr val="336600"/>
    <a:srgbClr val="CC6600"/>
    <a:srgbClr val="FF6600"/>
    <a:srgbClr val="669900"/>
    <a:srgbClr val="FF9900"/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1" autoAdjust="0"/>
    <p:restoredTop sz="86305" autoAdjust="0"/>
  </p:normalViewPr>
  <p:slideViewPr>
    <p:cSldViewPr snapToObjects="1">
      <p:cViewPr>
        <p:scale>
          <a:sx n="75" d="100"/>
          <a:sy n="75" d="100"/>
        </p:scale>
        <p:origin x="-72" y="-15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-1651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903"/>
            <a:ext cx="2946400" cy="49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903"/>
            <a:ext cx="2946400" cy="49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494B7657-8895-4CF4-95C7-DAF4801D084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700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355"/>
            <a:ext cx="4984750" cy="44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903"/>
            <a:ext cx="2946400" cy="49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903"/>
            <a:ext cx="2946400" cy="49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E64B6E9E-D58C-4C2B-9A12-92E73BC8774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73406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49C5A2-5B70-4B4B-AABF-5164BFDBB1C6}" type="slidenum">
              <a:rPr lang="fr-FR" smtClean="0"/>
              <a:pPr/>
              <a:t>1</a:t>
            </a:fld>
            <a:endParaRPr lang="fr-FR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53FB0-F2F2-4DD0-A4A0-5FCFDAEA1862}" type="slidenum">
              <a:rPr lang="fr-FR" smtClean="0"/>
              <a:pPr/>
              <a:t>2</a:t>
            </a:fld>
            <a:endParaRPr lang="fr-FR" dirty="0" smtClean="0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914401" y="745296"/>
            <a:ext cx="4970463" cy="372169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84" name="Text Box 3"/>
          <p:cNvSpPr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pPr defTabSz="449263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53FB0-F2F2-4DD0-A4A0-5FCFDAEA1862}" type="slidenum">
              <a:rPr lang="fr-FR" smtClean="0"/>
              <a:pPr/>
              <a:t>3</a:t>
            </a:fld>
            <a:endParaRPr lang="fr-FR" dirty="0" smtClean="0"/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914401" y="745296"/>
            <a:ext cx="4970463" cy="372169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484" name="Text Box 3"/>
          <p:cNvSpPr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pPr defTabSz="449263"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9782C-F83F-40F3-9E42-3A953328B6D0}" type="slidenum">
              <a:rPr lang="fi-FI" smtClean="0"/>
              <a:pPr/>
              <a:t>4</a:t>
            </a:fld>
            <a:endParaRPr lang="fi-F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9782C-F83F-40F3-9E42-3A953328B6D0}" type="slidenum">
              <a:rPr lang="fi-FI" smtClean="0"/>
              <a:pPr/>
              <a:t>5</a:t>
            </a:fld>
            <a:endParaRPr 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9782C-F83F-40F3-9E42-3A953328B6D0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9782C-F83F-40F3-9E42-3A953328B6D0}" type="slidenum">
              <a:rPr lang="fi-FI" smtClean="0"/>
              <a:pPr/>
              <a:t>7</a:t>
            </a:fld>
            <a:endParaRPr lang="fi-F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9782C-F83F-40F3-9E42-3A953328B6D0}" type="slidenum">
              <a:rPr lang="fi-FI" smtClean="0"/>
              <a:pPr/>
              <a:t>8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6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5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5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6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18" name="Picture 21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475" y="303213"/>
            <a:ext cx="8032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817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19450" y="1828800"/>
            <a:ext cx="652145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11817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19450" y="4267200"/>
            <a:ext cx="652145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9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21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E0187-965D-42A7-9675-1F514EBA65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6CB65-1B4F-49D9-96B7-95A923ED9C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457200"/>
            <a:ext cx="222885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457200"/>
            <a:ext cx="6534150" cy="5410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016FF-11C3-43DC-8429-75AD4210B8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4877F-A87B-4BE4-9776-AE996D9364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A700B-8E86-4088-B176-EC9CA1BA95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981200"/>
            <a:ext cx="43815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3815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F51FD-99FC-4B17-917B-B02FB1A526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FF073-9680-47C4-A86E-7482CC48D0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9BD09-C73A-4BC8-B1C8-9A854748ED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298C4-9625-46CA-BB5A-AF854888A9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1B084-CA34-4214-8416-EF8B665989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C0D9C-1D39-4C43-8CAC-CE59BB1298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6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fr-FR" dirty="0"/>
              <a:t>UMR 356 Laboratoire d'Economie Foretière - </a:t>
            </a:r>
            <a:r>
              <a:rPr lang="fr-FR" dirty="0" err="1"/>
              <a:t>AgroParisTech</a:t>
            </a:r>
            <a:r>
              <a:rPr lang="fr-FR" dirty="0"/>
              <a:t>(ENGREF) - INRA</a:t>
            </a:r>
          </a:p>
        </p:txBody>
      </p:sp>
      <p:sp>
        <p:nvSpPr>
          <p:cNvPr id="11806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502B3B42-E2A3-40EA-B1E2-342549B287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sp>
          <p:nvSpPr>
            <p:cNvPr id="11806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8067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8067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18068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18068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18068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9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18068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8068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18068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9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457200"/>
            <a:ext cx="8915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812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18068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pic>
        <p:nvPicPr>
          <p:cNvPr id="1032" name="Picture 17" descr="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7475" y="303213"/>
            <a:ext cx="8032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45750" y="1849438"/>
            <a:ext cx="8352928" cy="1279769"/>
          </a:xfrm>
        </p:spPr>
        <p:txBody>
          <a:bodyPr/>
          <a:lstStyle/>
          <a:p>
            <a:pPr algn="ctr"/>
            <a:r>
              <a:rPr lang="fr-FR" sz="3200" dirty="0"/>
              <a:t>De la validation des modèles de simulation </a:t>
            </a:r>
            <a:r>
              <a:rPr lang="fr-FR" sz="3200" dirty="0" smtClean="0"/>
              <a:t>bioéconomiques </a:t>
            </a:r>
            <a:r>
              <a:rPr lang="fr-FR" sz="3200" dirty="0"/>
              <a:t>dans le </a:t>
            </a:r>
            <a:r>
              <a:rPr lang="fr-FR" sz="3200" dirty="0" smtClean="0"/>
              <a:t>secteur forestier</a:t>
            </a:r>
            <a:br>
              <a:rPr lang="fr-FR" sz="3200" dirty="0" smtClean="0"/>
            </a:br>
            <a:endParaRPr lang="fr-FR" sz="3200" dirty="0"/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3560763" y="314325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grpSp>
        <p:nvGrpSpPr>
          <p:cNvPr id="3077" name="Group 11"/>
          <p:cNvGrpSpPr>
            <a:grpSpLocks noChangeAspect="1"/>
          </p:cNvGrpSpPr>
          <p:nvPr/>
        </p:nvGrpSpPr>
        <p:grpSpPr bwMode="auto">
          <a:xfrm>
            <a:off x="1136576" y="137933"/>
            <a:ext cx="2543788" cy="773112"/>
            <a:chOff x="4105" y="255"/>
            <a:chExt cx="768" cy="274"/>
          </a:xfrm>
        </p:grpSpPr>
        <p:pic>
          <p:nvPicPr>
            <p:cNvPr id="3081" name="Picture 12"/>
            <p:cNvPicPr>
              <a:picLocks noChangeAspect="1" noChangeArrowheads="1"/>
            </p:cNvPicPr>
            <p:nvPr/>
          </p:nvPicPr>
          <p:blipFill>
            <a:blip r:embed="rId3" cstate="print">
              <a:lum bright="12000"/>
            </a:blip>
            <a:srcRect t="6622" r="51401" b="5676"/>
            <a:stretch>
              <a:fillRect/>
            </a:stretch>
          </p:blipFill>
          <p:spPr bwMode="auto">
            <a:xfrm>
              <a:off x="4105" y="255"/>
              <a:ext cx="312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2" name="Picture 13"/>
            <p:cNvPicPr>
              <a:picLocks noChangeAspect="1" noChangeArrowheads="1"/>
            </p:cNvPicPr>
            <p:nvPr/>
          </p:nvPicPr>
          <p:blipFill>
            <a:blip r:embed="rId4" cstate="print">
              <a:lum bright="24000"/>
            </a:blip>
            <a:srcRect r="81929" b="85243"/>
            <a:stretch>
              <a:fillRect/>
            </a:stretch>
          </p:blipFill>
          <p:spPr bwMode="auto">
            <a:xfrm>
              <a:off x="4417" y="260"/>
              <a:ext cx="45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078" name="Picture 14" descr="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72880" y="123825"/>
            <a:ext cx="28797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ctangle 20"/>
          <p:cNvSpPr>
            <a:spLocks noChangeArrowheads="1"/>
          </p:cNvSpPr>
          <p:nvPr/>
        </p:nvSpPr>
        <p:spPr bwMode="auto">
          <a:xfrm>
            <a:off x="0" y="120650"/>
            <a:ext cx="1001713" cy="17287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3080" name="Picture 19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63" y="333375"/>
            <a:ext cx="8921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texte 5"/>
          <p:cNvSpPr txBox="1">
            <a:spLocks/>
          </p:cNvSpPr>
          <p:nvPr/>
        </p:nvSpPr>
        <p:spPr bwMode="auto">
          <a:xfrm>
            <a:off x="1000597" y="4847430"/>
            <a:ext cx="7989928" cy="201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fr-FR" altLang="fr-FR" sz="20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Colloque SEHS d’ECOFOR</a:t>
            </a:r>
          </a:p>
          <a:p>
            <a:r>
              <a:rPr lang="fr-FR" altLang="fr-FR" sz="20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«  </a:t>
            </a:r>
            <a:r>
              <a:rPr lang="fr-FR" sz="2000" dirty="0" smtClean="0"/>
              <a:t>Entre </a:t>
            </a:r>
            <a:r>
              <a:rPr lang="fr-FR" sz="2000" dirty="0"/>
              <a:t>dynamiques et mutations, quelles voies pour la forêt et le bois </a:t>
            </a:r>
            <a:r>
              <a:rPr lang="fr-FR" sz="2000" dirty="0" smtClean="0"/>
              <a:t>? </a:t>
            </a:r>
            <a:r>
              <a:rPr lang="fr-FR" altLang="fr-FR" sz="20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»</a:t>
            </a:r>
          </a:p>
          <a:p>
            <a:endParaRPr lang="fr-FR" altLang="fr-FR" sz="2000" dirty="0" smtClean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fr-FR" altLang="fr-FR" sz="2000" dirty="0" smtClean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Paris,11 janvier 2018 </a:t>
            </a: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1435497" y="3284984"/>
            <a:ext cx="8352928" cy="1073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2400" kern="0" dirty="0" smtClean="0"/>
              <a:t>Ahmed Barkaoui</a:t>
            </a:r>
            <a:endParaRPr lang="fr-FR" sz="2400" kern="0" baseline="30000" dirty="0" smtClean="0"/>
          </a:p>
          <a:p>
            <a:endParaRPr lang="fr-FR" sz="2400" kern="0" baseline="30000" dirty="0" smtClean="0"/>
          </a:p>
          <a:p>
            <a:r>
              <a:rPr lang="fr-FR" sz="2000" kern="0" dirty="0" smtClean="0"/>
              <a:t>Bureau d’Economie Théorique et Appliquée</a:t>
            </a:r>
            <a:r>
              <a:rPr lang="fr-FR" sz="2400" kern="0" dirty="0" smtClean="0"/>
              <a:t/>
            </a:r>
            <a:br>
              <a:rPr lang="fr-FR" sz="2400" kern="0" dirty="0" smtClean="0"/>
            </a:br>
            <a:endParaRPr lang="fr-FR" sz="2400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0" y="2492896"/>
            <a:ext cx="9906000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Char char="-"/>
            </a:pPr>
            <a:r>
              <a:rPr lang="fr-FR" sz="2600" b="1" kern="0" dirty="0" smtClean="0">
                <a:latin typeface="Palatino"/>
              </a:rPr>
              <a:t>Outils d’analyse et de prédiction dans plusieurs disciplines : </a:t>
            </a:r>
            <a:r>
              <a:rPr lang="fr-FR" sz="2600" b="1" kern="0" dirty="0">
                <a:latin typeface="Palatino"/>
              </a:rPr>
              <a:t>économie, biologie</a:t>
            </a:r>
            <a:r>
              <a:rPr lang="fr-FR" sz="2600" b="1" kern="0" dirty="0" smtClean="0">
                <a:latin typeface="Palatino"/>
              </a:rPr>
              <a:t>, gestion, environnement…</a:t>
            </a:r>
          </a:p>
          <a:p>
            <a:pPr>
              <a:buFontTx/>
              <a:buChar char="-"/>
            </a:pPr>
            <a:endParaRPr lang="fr-FR" sz="2600" b="1" kern="0" dirty="0">
              <a:latin typeface="Palatino"/>
            </a:endParaRPr>
          </a:p>
          <a:p>
            <a:pPr>
              <a:buFontTx/>
              <a:buChar char="-"/>
            </a:pPr>
            <a:r>
              <a:rPr lang="fr-FR" sz="2600" b="1" kern="0" dirty="0" smtClean="0">
                <a:latin typeface="Palatino"/>
              </a:rPr>
              <a:t>Outils de simulation pour l’élaboration et le suivi des politiques forestières :</a:t>
            </a:r>
          </a:p>
          <a:p>
            <a:pPr lvl="1">
              <a:buFontTx/>
              <a:buChar char="-"/>
            </a:pPr>
            <a:r>
              <a:rPr lang="fr-FR" sz="1800" b="1" kern="0" dirty="0" smtClean="0">
                <a:latin typeface="Palatino"/>
              </a:rPr>
              <a:t>exemple  des Etats-Unis d’Amérique : </a:t>
            </a:r>
            <a:br>
              <a:rPr lang="fr-FR" sz="1800" b="1" kern="0" dirty="0" smtClean="0">
                <a:latin typeface="Palatino"/>
              </a:rPr>
            </a:br>
            <a:r>
              <a:rPr lang="en-US" sz="1800" b="1" kern="0" dirty="0" smtClean="0">
                <a:latin typeface="Palatino"/>
              </a:rPr>
              <a:t>Adams </a:t>
            </a:r>
            <a:r>
              <a:rPr lang="en-US" sz="1800" b="1" kern="0" dirty="0">
                <a:latin typeface="Palatino"/>
              </a:rPr>
              <a:t>and  Haynes (2007).  “Resource and Market Projections for Forest Policy Development: Twenty-five Years of Experience with the US RPA Timber Assessment”. Springer Science &amp; Business Media</a:t>
            </a:r>
          </a:p>
          <a:p>
            <a:pPr marL="457200" lvl="1" indent="0">
              <a:buNone/>
            </a:pPr>
            <a:endParaRPr lang="en-US" sz="2600" b="1" kern="0" dirty="0">
              <a:latin typeface="Palatino"/>
            </a:endParaRPr>
          </a:p>
          <a:p>
            <a:pPr lvl="1">
              <a:buFontTx/>
              <a:buChar char="-"/>
            </a:pPr>
            <a:endParaRPr lang="fr-FR" sz="2200" b="1" kern="0" dirty="0">
              <a:latin typeface="Palatino"/>
            </a:endParaRPr>
          </a:p>
          <a:p>
            <a:pPr marL="0" indent="0">
              <a:buFont typeface="Wingdings" pitchFamily="2" charset="2"/>
              <a:buNone/>
            </a:pPr>
            <a:endParaRPr lang="en-IE" b="1" kern="0" dirty="0" smtClean="0"/>
          </a:p>
          <a:p>
            <a:pPr marL="0" indent="0">
              <a:buFont typeface="Wingdings" pitchFamily="2" charset="2"/>
              <a:buNone/>
            </a:pPr>
            <a:endParaRPr lang="en-IE" b="1" i="1" kern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36576" y="908720"/>
            <a:ext cx="8208912" cy="108012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3200" b="1" kern="1200" dirty="0" smtClean="0">
                <a:solidFill>
                  <a:srgbClr val="008C69"/>
                </a:solidFill>
                <a:latin typeface="Palatino" pitchFamily="18" charset="0"/>
              </a:rPr>
              <a:t>La modélisation et la simulation appliquées au secteur forêt-bois</a:t>
            </a:r>
            <a:endParaRPr lang="fr-FR" sz="3200" b="1" kern="1200" dirty="0">
              <a:solidFill>
                <a:srgbClr val="008C69"/>
              </a:solidFill>
              <a:latin typeface="Palatino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>
          <a:xfrm>
            <a:off x="272480" y="2492896"/>
            <a:ext cx="9433048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Char char="-"/>
            </a:pPr>
            <a:endParaRPr lang="en-US" sz="2600" b="1" kern="0" dirty="0">
              <a:latin typeface="Palatino"/>
            </a:endParaRPr>
          </a:p>
          <a:p>
            <a:pPr>
              <a:buFontTx/>
              <a:buChar char="-"/>
            </a:pPr>
            <a:r>
              <a:rPr lang="fr-FR" sz="2600" b="1" kern="0" dirty="0" smtClean="0">
                <a:latin typeface="Palatino"/>
              </a:rPr>
              <a:t>+ de modèles de plus en complexes </a:t>
            </a:r>
            <a:r>
              <a:rPr lang="en-US" sz="2600" b="1" kern="0" dirty="0" smtClean="0">
                <a:latin typeface="Palatino"/>
              </a:rPr>
              <a:t>:</a:t>
            </a:r>
          </a:p>
          <a:p>
            <a:pPr lvl="1">
              <a:buFontTx/>
              <a:buChar char="-"/>
            </a:pPr>
            <a:r>
              <a:rPr lang="fr-FR" sz="2200" b="1" kern="0" dirty="0" smtClean="0">
                <a:latin typeface="Palatino"/>
              </a:rPr>
              <a:t>Nouveaux besoins de recherches (Cc, fonctions de la forêt…)</a:t>
            </a:r>
          </a:p>
          <a:p>
            <a:pPr lvl="1">
              <a:buFontTx/>
              <a:buChar char="-"/>
            </a:pPr>
            <a:r>
              <a:rPr lang="fr-FR" sz="2200" b="1" kern="0" dirty="0" smtClean="0">
                <a:latin typeface="Palatino"/>
              </a:rPr>
              <a:t>moyens de calcul (hardware software)</a:t>
            </a:r>
          </a:p>
          <a:p>
            <a:pPr lvl="1">
              <a:buFontTx/>
              <a:buChar char="-"/>
            </a:pPr>
            <a:endParaRPr lang="fr-FR" sz="2200" b="1" kern="0" dirty="0">
              <a:latin typeface="Palatino"/>
            </a:endParaRPr>
          </a:p>
          <a:p>
            <a:pPr>
              <a:buFontTx/>
              <a:buChar char="-"/>
            </a:pPr>
            <a:r>
              <a:rPr lang="fr-FR" sz="2600" b="1" kern="0" dirty="0" smtClean="0">
                <a:latin typeface="Palatino"/>
              </a:rPr>
              <a:t>Multiplication des sources d’incertitude et besoin de garanties sur la pertinence des simulations :</a:t>
            </a:r>
          </a:p>
          <a:p>
            <a:pPr lvl="1">
              <a:buFontTx/>
              <a:buChar char="-"/>
            </a:pPr>
            <a:r>
              <a:rPr lang="fr-FR" sz="1800" b="1" kern="0" dirty="0" smtClean="0">
                <a:latin typeface="Palatino"/>
              </a:rPr>
              <a:t>Incertitudes sur les paramètres</a:t>
            </a:r>
          </a:p>
          <a:p>
            <a:pPr lvl="1">
              <a:buFontTx/>
              <a:buChar char="-"/>
            </a:pPr>
            <a:r>
              <a:rPr lang="fr-FR" sz="1800" b="1" kern="0" dirty="0" smtClean="0">
                <a:latin typeface="Palatino"/>
              </a:rPr>
              <a:t>Incertitude sur les l’évolution des variables exogènes</a:t>
            </a:r>
          </a:p>
          <a:p>
            <a:pPr lvl="1">
              <a:buFontTx/>
              <a:buChar char="-"/>
            </a:pPr>
            <a:r>
              <a:rPr lang="fr-FR" sz="1800" b="1" kern="0" dirty="0" smtClean="0">
                <a:latin typeface="Palatino"/>
              </a:rPr>
              <a:t>Incertitude sur la structure des modèles</a:t>
            </a:r>
          </a:p>
          <a:p>
            <a:pPr lvl="1">
              <a:buFontTx/>
              <a:buChar char="-"/>
            </a:pPr>
            <a:endParaRPr lang="fr-FR" sz="2200" b="1" kern="0" dirty="0">
              <a:latin typeface="Palatino"/>
            </a:endParaRPr>
          </a:p>
          <a:p>
            <a:pPr marL="0" indent="0">
              <a:buFont typeface="Wingdings" pitchFamily="2" charset="2"/>
              <a:buNone/>
            </a:pPr>
            <a:endParaRPr lang="en-IE" b="1" kern="0" dirty="0" smtClean="0"/>
          </a:p>
          <a:p>
            <a:pPr marL="0" indent="0">
              <a:buFont typeface="Wingdings" pitchFamily="2" charset="2"/>
              <a:buNone/>
            </a:pPr>
            <a:endParaRPr lang="en-IE" b="1" i="1" kern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136576" y="908720"/>
            <a:ext cx="8208912" cy="108012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3200" b="1" kern="1200" dirty="0" smtClean="0">
                <a:solidFill>
                  <a:srgbClr val="008C69"/>
                </a:solidFill>
                <a:latin typeface="Palatino" pitchFamily="18" charset="0"/>
              </a:rPr>
              <a:t>Futur de la modélisation et de la simulation appliquées au secteur forêt-bois</a:t>
            </a:r>
            <a:endParaRPr lang="fr-FR" sz="3200" b="1" kern="1200" dirty="0">
              <a:solidFill>
                <a:srgbClr val="008C69"/>
              </a:solidFill>
              <a:latin typeface="Palatin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27209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8584" y="548680"/>
            <a:ext cx="7992888" cy="1224136"/>
          </a:xfrm>
        </p:spPr>
        <p:txBody>
          <a:bodyPr>
            <a:noAutofit/>
          </a:bodyPr>
          <a:lstStyle/>
          <a:p>
            <a:r>
              <a:rPr lang="fr-FR" sz="3200" kern="1200" dirty="0" smtClean="0">
                <a:solidFill>
                  <a:srgbClr val="008C69"/>
                </a:solidFill>
                <a:latin typeface="Palatino" pitchFamily="18" charset="0"/>
              </a:rPr>
              <a:t>Quelle confiance par rapport aux résultats et prédictions des simulations ?</a:t>
            </a:r>
            <a:endParaRPr lang="fr-FR" sz="3200" kern="1200" dirty="0">
              <a:solidFill>
                <a:srgbClr val="008C69"/>
              </a:solidFill>
              <a:latin typeface="Palatino" pitchFamily="18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83736"/>
            <a:ext cx="208406" cy="38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3163" tIns="51581" rIns="103163" bIns="5158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4203" y="2492896"/>
            <a:ext cx="9801797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Char char="-"/>
            </a:pPr>
            <a:r>
              <a:rPr lang="fr-FR" sz="2600" kern="0" dirty="0" smtClean="0">
                <a:latin typeface="Palatino"/>
              </a:rPr>
              <a:t>La Validation et la Vérification (V&amp;V) des modèles de simulation. Une question multidisciplinaire :</a:t>
            </a:r>
          </a:p>
          <a:p>
            <a:pPr lvl="1">
              <a:buFontTx/>
              <a:buChar char="-"/>
            </a:pPr>
            <a:r>
              <a:rPr lang="fr-FR" sz="2200" kern="0" dirty="0" smtClean="0">
                <a:latin typeface="Palatino"/>
              </a:rPr>
              <a:t>Science de la nature, Recherche opérationnelle, Statistiques, ingénierie…</a:t>
            </a:r>
          </a:p>
          <a:p>
            <a:pPr marL="0" indent="0">
              <a:buNone/>
            </a:pPr>
            <a:endParaRPr lang="en-US" sz="2600" kern="0" dirty="0">
              <a:latin typeface="Palatino"/>
            </a:endParaRPr>
          </a:p>
          <a:p>
            <a:pPr>
              <a:buFontTx/>
              <a:buChar char="-"/>
            </a:pPr>
            <a:r>
              <a:rPr lang="fr-FR" sz="2600" kern="0" dirty="0" smtClean="0">
                <a:latin typeface="Palatino"/>
              </a:rPr>
              <a:t>Thème moins étudié en économie pour des raisons historiques, mais regain d’intérêt dans l’économie quantitative actuellement.</a:t>
            </a:r>
          </a:p>
          <a:p>
            <a:pPr marL="0" indent="0">
              <a:buFont typeface="Wingdings" pitchFamily="2" charset="2"/>
              <a:buNone/>
            </a:pPr>
            <a:endParaRPr lang="en-IE" b="1" kern="0" dirty="0" smtClean="0"/>
          </a:p>
          <a:p>
            <a:pPr marL="0" indent="0">
              <a:buFont typeface="Wingdings" pitchFamily="2" charset="2"/>
              <a:buNone/>
            </a:pPr>
            <a:endParaRPr lang="en-IE" b="1" i="1" kern="0" dirty="0"/>
          </a:p>
        </p:txBody>
      </p:sp>
    </p:spTree>
    <p:extLst>
      <p:ext uri="{BB962C8B-B14F-4D97-AF65-F5344CB8AC3E}">
        <p14:creationId xmlns:p14="http://schemas.microsoft.com/office/powerpoint/2010/main" xmlns="" val="235464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4568" y="464904"/>
            <a:ext cx="7182798" cy="875864"/>
          </a:xfrm>
        </p:spPr>
        <p:txBody>
          <a:bodyPr>
            <a:noAutofit/>
          </a:bodyPr>
          <a:lstStyle/>
          <a:p>
            <a:pPr algn="ctr"/>
            <a:r>
              <a:rPr lang="fr-FR" sz="3200" b="1" kern="1200" dirty="0" smtClean="0">
                <a:solidFill>
                  <a:srgbClr val="008C69"/>
                </a:solidFill>
                <a:latin typeface="Palatino" pitchFamily="18" charset="0"/>
              </a:rPr>
              <a:t>Paradigme de la validation</a:t>
            </a:r>
            <a:endParaRPr lang="fr-FR" sz="3200" b="1" kern="1200" dirty="0">
              <a:solidFill>
                <a:srgbClr val="008C69"/>
              </a:solidFill>
              <a:latin typeface="Palatino" pitchFamily="18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83736"/>
            <a:ext cx="208406" cy="38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3163" tIns="51581" rIns="103163" bIns="5158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" name="Ellipse 59"/>
          <p:cNvSpPr/>
          <p:nvPr/>
        </p:nvSpPr>
        <p:spPr>
          <a:xfrm>
            <a:off x="3717540" y="1748522"/>
            <a:ext cx="6194780" cy="4753260"/>
          </a:xfrm>
          <a:prstGeom prst="ellipse">
            <a:avLst/>
          </a:prstGeom>
          <a:solidFill>
            <a:srgbClr val="E1EAF7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rgbClr val="0070C0"/>
                </a:solidFill>
                <a:latin typeface="Calibri"/>
              </a:rPr>
              <a:t>Simulation world</a:t>
            </a: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1" name="Rectangle à coins arrondis 60"/>
          <p:cNvSpPr/>
          <p:nvPr/>
        </p:nvSpPr>
        <p:spPr>
          <a:xfrm>
            <a:off x="66092" y="2182104"/>
            <a:ext cx="3651448" cy="4181414"/>
          </a:xfrm>
          <a:prstGeom prst="roundRect">
            <a:avLst/>
          </a:prstGeom>
          <a:solidFill>
            <a:srgbClr val="9BBB59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Real world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563463" y="2355016"/>
            <a:ext cx="1824882" cy="70788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Problem Entity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system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490547" y="5101124"/>
            <a:ext cx="1924342" cy="70788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Data/ results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(system)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2961738" y="3752678"/>
            <a:ext cx="151160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Theories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(system)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386529" y="2740258"/>
            <a:ext cx="1824882" cy="70788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Conceptuel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model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7257256" y="2619547"/>
            <a:ext cx="1824881" cy="1015663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2000" kern="0" dirty="0">
                <a:solidFill>
                  <a:prstClr val="black"/>
                </a:solidFill>
                <a:latin typeface="Calibri"/>
              </a:rPr>
              <a:t>Simulation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2000" kern="0" dirty="0">
                <a:solidFill>
                  <a:prstClr val="black"/>
                </a:solidFill>
                <a:latin typeface="Calibri"/>
              </a:rPr>
              <a:t>Model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r-FR" sz="2000" kern="0" dirty="0">
                <a:solidFill>
                  <a:prstClr val="black"/>
                </a:solidFill>
                <a:latin typeface="Calibri"/>
              </a:rPr>
              <a:t>(specification)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4568151" y="4797657"/>
            <a:ext cx="1824880" cy="1015663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kern="0" dirty="0">
                <a:solidFill>
                  <a:prstClr val="black"/>
                </a:solidFill>
                <a:latin typeface="Calibri"/>
              </a:rPr>
              <a:t>Simulation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kern="0" dirty="0">
                <a:solidFill>
                  <a:prstClr val="black"/>
                </a:solidFill>
                <a:latin typeface="Calibri"/>
              </a:rPr>
              <a:t>Model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kern="0" dirty="0">
                <a:solidFill>
                  <a:prstClr val="black"/>
                </a:solidFill>
                <a:latin typeface="Calibri"/>
              </a:rPr>
              <a:t>(data/ results)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7882036" y="4888928"/>
            <a:ext cx="1386498" cy="70788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Simulation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Model</a:t>
            </a:r>
          </a:p>
        </p:txBody>
      </p:sp>
      <p:cxnSp>
        <p:nvCxnSpPr>
          <p:cNvPr id="69" name="Connecteur droit avec flèche 68"/>
          <p:cNvCxnSpPr/>
          <p:nvPr/>
        </p:nvCxnSpPr>
        <p:spPr>
          <a:xfrm>
            <a:off x="2388345" y="2678181"/>
            <a:ext cx="573393" cy="1411616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0" name="Connecteur droit avec flèche 69"/>
          <p:cNvCxnSpPr>
            <a:stCxn id="63" idx="3"/>
          </p:cNvCxnSpPr>
          <p:nvPr/>
        </p:nvCxnSpPr>
        <p:spPr>
          <a:xfrm flipV="1">
            <a:off x="2414889" y="4309373"/>
            <a:ext cx="546849" cy="114569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1" name="Connecteur droit avec flèche 70"/>
          <p:cNvCxnSpPr/>
          <p:nvPr/>
        </p:nvCxnSpPr>
        <p:spPr>
          <a:xfrm>
            <a:off x="776536" y="3104294"/>
            <a:ext cx="0" cy="199683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2" name="ZoneTexte 71"/>
          <p:cNvSpPr txBox="1"/>
          <p:nvPr/>
        </p:nvSpPr>
        <p:spPr>
          <a:xfrm>
            <a:off x="0" y="3403425"/>
            <a:ext cx="18278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</a:rPr>
              <a:t>(experimentation)</a:t>
            </a:r>
            <a:endParaRPr lang="fr-FR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2358285" y="3138223"/>
            <a:ext cx="1323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</a:rPr>
              <a:t>(abstraction)</a:t>
            </a:r>
            <a:endParaRPr lang="fr-FR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2130462" y="4824269"/>
            <a:ext cx="1466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hypothesizing</a:t>
            </a:r>
            <a:r>
              <a:rPr lang="fr-FR" sz="1600" dirty="0" smtClean="0">
                <a:solidFill>
                  <a:prstClr val="black"/>
                </a:solidFill>
                <a:latin typeface="Calibri"/>
              </a:rPr>
              <a:t>)</a:t>
            </a:r>
            <a:endParaRPr lang="fr-FR" sz="16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75" name="Connecteur droit avec flèche 74"/>
          <p:cNvCxnSpPr>
            <a:stCxn id="64" idx="3"/>
            <a:endCxn id="81" idx="0"/>
          </p:cNvCxnSpPr>
          <p:nvPr/>
        </p:nvCxnSpPr>
        <p:spPr>
          <a:xfrm flipV="1">
            <a:off x="4473342" y="3476777"/>
            <a:ext cx="828939" cy="69140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6" name="Connecteur droit avec flèche 75"/>
          <p:cNvCxnSpPr>
            <a:stCxn id="67" idx="0"/>
          </p:cNvCxnSpPr>
          <p:nvPr/>
        </p:nvCxnSpPr>
        <p:spPr>
          <a:xfrm flipH="1" flipV="1">
            <a:off x="4520540" y="4309373"/>
            <a:ext cx="960051" cy="48828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7" name="Connecteur droit avec flèche 76"/>
          <p:cNvCxnSpPr>
            <a:stCxn id="65" idx="3"/>
            <a:endCxn id="66" idx="1"/>
          </p:cNvCxnSpPr>
          <p:nvPr/>
        </p:nvCxnSpPr>
        <p:spPr>
          <a:xfrm>
            <a:off x="6211411" y="3094201"/>
            <a:ext cx="1045845" cy="33178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8" name="Connecteur droit avec flèche 77"/>
          <p:cNvCxnSpPr/>
          <p:nvPr/>
        </p:nvCxnSpPr>
        <p:spPr>
          <a:xfrm>
            <a:off x="8326052" y="3643949"/>
            <a:ext cx="0" cy="1244979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9" name="Connecteur droit avec flèche 78"/>
          <p:cNvCxnSpPr>
            <a:endCxn id="67" idx="3"/>
          </p:cNvCxnSpPr>
          <p:nvPr/>
        </p:nvCxnSpPr>
        <p:spPr>
          <a:xfrm flipH="1">
            <a:off x="6393031" y="5305489"/>
            <a:ext cx="1489005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80" name="ZoneTexte 79"/>
          <p:cNvSpPr txBox="1"/>
          <p:nvPr/>
        </p:nvSpPr>
        <p:spPr>
          <a:xfrm>
            <a:off x="4712039" y="4316405"/>
            <a:ext cx="15371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</a:rPr>
              <a:t>(hypothesizing</a:t>
            </a:r>
            <a:r>
              <a:rPr lang="fr-FR" sz="1200" dirty="0" smtClean="0">
                <a:solidFill>
                  <a:prstClr val="black"/>
                </a:solidFill>
                <a:latin typeface="Calibri"/>
              </a:rPr>
              <a:t>)</a:t>
            </a:r>
            <a:endParaRPr lang="fr-FR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4726781" y="3476777"/>
            <a:ext cx="1150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</a:rPr>
              <a:t>(modeling)</a:t>
            </a:r>
            <a:endParaRPr lang="fr-FR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6158833" y="2557990"/>
            <a:ext cx="1150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 smtClean="0">
                <a:solidFill>
                  <a:prstClr val="black"/>
                </a:solidFill>
                <a:latin typeface="Calibri"/>
              </a:rPr>
              <a:t>(specifying)</a:t>
            </a:r>
            <a:endParaRPr lang="fr-FR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772378" y="3920520"/>
            <a:ext cx="1573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>
                <a:solidFill>
                  <a:prstClr val="black"/>
                </a:solidFill>
                <a:latin typeface="Calibri"/>
              </a:rPr>
              <a:t>(implementing</a:t>
            </a:r>
            <a:r>
              <a:rPr lang="fr-FR" sz="1200" dirty="0" smtClean="0">
                <a:solidFill>
                  <a:prstClr val="black"/>
                </a:solidFill>
                <a:latin typeface="Calibri"/>
              </a:rPr>
              <a:t>)</a:t>
            </a:r>
            <a:endParaRPr lang="fr-FR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6386160" y="5458314"/>
            <a:ext cx="1519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FR" sz="1600" dirty="0">
                <a:solidFill>
                  <a:prstClr val="black"/>
                </a:solidFill>
                <a:latin typeface="Calibri"/>
              </a:rPr>
              <a:t>(experimenting</a:t>
            </a:r>
            <a:r>
              <a:rPr lang="fr-FR" sz="1200" dirty="0" smtClean="0">
                <a:solidFill>
                  <a:prstClr val="black"/>
                </a:solidFill>
                <a:latin typeface="Calibri"/>
              </a:rPr>
              <a:t>)</a:t>
            </a:r>
            <a:endParaRPr lang="fr-FR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047" name="Arc 43046"/>
          <p:cNvSpPr/>
          <p:nvPr/>
        </p:nvSpPr>
        <p:spPr>
          <a:xfrm>
            <a:off x="1568624" y="5299875"/>
            <a:ext cx="3600400" cy="1201907"/>
          </a:xfrm>
          <a:prstGeom prst="arc">
            <a:avLst>
              <a:gd name="adj1" fmla="val 21596312"/>
              <a:gd name="adj2" fmla="val 10714932"/>
            </a:avLst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051" name="ZoneTexte 43050"/>
          <p:cNvSpPr txBox="1"/>
          <p:nvPr/>
        </p:nvSpPr>
        <p:spPr>
          <a:xfrm>
            <a:off x="2863771" y="6501782"/>
            <a:ext cx="2880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Operational validation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8055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560" y="836712"/>
            <a:ext cx="8496944" cy="1080120"/>
          </a:xfrm>
        </p:spPr>
        <p:txBody>
          <a:bodyPr>
            <a:noAutofit/>
          </a:bodyPr>
          <a:lstStyle/>
          <a:p>
            <a:r>
              <a:rPr lang="fr-FR" sz="3200" b="1" kern="1200" dirty="0" smtClean="0">
                <a:solidFill>
                  <a:srgbClr val="008C69"/>
                </a:solidFill>
                <a:latin typeface="Palatino" pitchFamily="18" charset="0"/>
              </a:rPr>
              <a:t>La validation opérationnelle par les techniques d’exploration et de réduction d’incertitudes</a:t>
            </a:r>
            <a:endParaRPr lang="fr-FR" sz="3200" b="1" kern="1200" dirty="0">
              <a:solidFill>
                <a:srgbClr val="008C69"/>
              </a:solidFill>
              <a:latin typeface="Palatin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802" y="2298710"/>
            <a:ext cx="9439049" cy="3722578"/>
          </a:xfrm>
        </p:spPr>
        <p:txBody>
          <a:bodyPr>
            <a:normAutofit fontScale="25000" lnSpcReduction="20000"/>
          </a:bodyPr>
          <a:lstStyle/>
          <a:p>
            <a:pPr lvl="1">
              <a:buFontTx/>
              <a:buChar char="-"/>
            </a:pPr>
            <a:endParaRPr lang="en-IE" sz="2900" dirty="0"/>
          </a:p>
          <a:p>
            <a:pPr lvl="1">
              <a:buFont typeface="Arial" charset="0"/>
              <a:buChar char="•"/>
            </a:pPr>
            <a:r>
              <a:rPr lang="fr-FR" sz="9600" dirty="0" smtClean="0">
                <a:latin typeface="Palatino"/>
                <a:sym typeface="Wingdings" pitchFamily="2" charset="2"/>
              </a:rPr>
              <a:t>Analyse de la variabilité des outputs en réponse à la variabilité des inputs :</a:t>
            </a:r>
            <a:endParaRPr lang="fr-FR" sz="9600" dirty="0">
              <a:latin typeface="Palatino"/>
              <a:sym typeface="Wingdings" pitchFamily="2" charset="2"/>
            </a:endParaRPr>
          </a:p>
          <a:p>
            <a:pPr lvl="3">
              <a:buFont typeface="Arial" charset="0"/>
              <a:buChar char="•"/>
            </a:pPr>
            <a:r>
              <a:rPr lang="fr-FR" sz="9200" dirty="0" smtClean="0">
                <a:latin typeface="Palatino"/>
                <a:sym typeface="Wingdings" pitchFamily="2" charset="2"/>
              </a:rPr>
              <a:t>Analyse d’incertitude (propagation de l’erreur)</a:t>
            </a:r>
            <a:endParaRPr lang="fr-FR" sz="9200" dirty="0">
              <a:latin typeface="Palatino"/>
              <a:sym typeface="Wingdings" pitchFamily="2" charset="2"/>
            </a:endParaRPr>
          </a:p>
          <a:p>
            <a:pPr lvl="3">
              <a:buFont typeface="Arial" charset="0"/>
              <a:buChar char="•"/>
            </a:pPr>
            <a:r>
              <a:rPr lang="fr-FR" sz="9200" dirty="0" smtClean="0">
                <a:latin typeface="Palatino"/>
                <a:sym typeface="Wingdings" pitchFamily="2" charset="2"/>
              </a:rPr>
              <a:t>Analyse de sensibilité globale (importance des inputs)</a:t>
            </a:r>
          </a:p>
          <a:p>
            <a:pPr lvl="2">
              <a:buFont typeface="Arial" charset="0"/>
              <a:buChar char="•"/>
            </a:pPr>
            <a:endParaRPr lang="fr-FR" sz="9600" dirty="0">
              <a:latin typeface="Palatino"/>
              <a:sym typeface="Wingdings" pitchFamily="2" charset="2"/>
            </a:endParaRPr>
          </a:p>
          <a:p>
            <a:pPr lvl="1">
              <a:buFont typeface="Arial" charset="0"/>
              <a:buChar char="•"/>
            </a:pPr>
            <a:r>
              <a:rPr lang="fr-FR" sz="9600" dirty="0" smtClean="0">
                <a:latin typeface="Palatino"/>
              </a:rPr>
              <a:t>Réduction de l’incertitude dans les modèles :</a:t>
            </a:r>
          </a:p>
          <a:p>
            <a:pPr lvl="3">
              <a:buFont typeface="Arial" charset="0"/>
              <a:buChar char="•"/>
            </a:pPr>
            <a:r>
              <a:rPr lang="fr-FR" sz="9200" dirty="0" smtClean="0">
                <a:latin typeface="Palatino"/>
              </a:rPr>
              <a:t>Calibration bayésienne des paramètres</a:t>
            </a:r>
          </a:p>
          <a:p>
            <a:pPr lvl="3">
              <a:buFont typeface="Arial" charset="0"/>
              <a:buChar char="•"/>
            </a:pPr>
            <a:r>
              <a:rPr lang="fr-FR" sz="9200" dirty="0" smtClean="0">
                <a:latin typeface="Palatino"/>
              </a:rPr>
              <a:t>Prise en compte de l’erreur de modélisation (discrepancy)</a:t>
            </a:r>
          </a:p>
          <a:p>
            <a:pPr lvl="1">
              <a:buFont typeface="Arial" charset="0"/>
              <a:buChar char="•"/>
            </a:pPr>
            <a:endParaRPr lang="fr-FR" sz="8000" b="1" dirty="0" smtClean="0">
              <a:latin typeface="Palatino"/>
            </a:endParaRPr>
          </a:p>
          <a:p>
            <a:pPr marL="457200" lvl="1" indent="0">
              <a:buNone/>
            </a:pPr>
            <a:endParaRPr lang="fr-FR" sz="8000" dirty="0" smtClean="0">
              <a:latin typeface="Palatino"/>
            </a:endParaRPr>
          </a:p>
          <a:p>
            <a:pPr marL="515813" lvl="1" indent="0">
              <a:buNone/>
            </a:pPr>
            <a:endParaRPr lang="fr-FR" sz="8000" b="1" dirty="0" smtClean="0">
              <a:latin typeface="Palatino"/>
            </a:endParaRPr>
          </a:p>
          <a:p>
            <a:pPr marL="515813" lvl="1" indent="0">
              <a:buNone/>
            </a:pPr>
            <a:endParaRPr lang="en-IE" dirty="0" smtClean="0">
              <a:latin typeface="Palatino"/>
            </a:endParaRPr>
          </a:p>
          <a:p>
            <a:pPr marL="0" lvl="2" indent="0">
              <a:buNone/>
            </a:pPr>
            <a:endParaRPr lang="en-IE" dirty="0" smtClean="0">
              <a:sym typeface="Wingdings" pitchFamily="2" charset="2"/>
            </a:endParaRPr>
          </a:p>
          <a:p>
            <a:pPr marL="0" lvl="2" indent="0">
              <a:buNone/>
            </a:pPr>
            <a:r>
              <a:rPr lang="en-IE" dirty="0" smtClean="0">
                <a:sym typeface="Wingdings" pitchFamily="2" charset="2"/>
              </a:rPr>
              <a:t> </a:t>
            </a:r>
          </a:p>
          <a:p>
            <a:pPr marL="0" lvl="2" indent="0">
              <a:buNone/>
            </a:pPr>
            <a:r>
              <a:rPr lang="en-IE" dirty="0" smtClean="0">
                <a:sym typeface="Wingdings" pitchFamily="2" charset="2"/>
              </a:rPr>
              <a:t>  </a:t>
            </a:r>
            <a:endParaRPr lang="en-IE" dirty="0">
              <a:sym typeface="Wingdings" pitchFamily="2" charset="2"/>
            </a:endParaRPr>
          </a:p>
          <a:p>
            <a:pPr marL="0" lvl="2" indent="0">
              <a:buNone/>
            </a:pPr>
            <a:endParaRPr lang="en-IE" dirty="0" smtClean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83736"/>
            <a:ext cx="208406" cy="38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3163" tIns="51581" rIns="103163" bIns="5158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036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560" y="836712"/>
            <a:ext cx="8496944" cy="1080120"/>
          </a:xfrm>
        </p:spPr>
        <p:txBody>
          <a:bodyPr>
            <a:noAutofit/>
          </a:bodyPr>
          <a:lstStyle/>
          <a:p>
            <a:r>
              <a:rPr lang="fr-FR" sz="3200" b="1" kern="1200" dirty="0" smtClean="0">
                <a:solidFill>
                  <a:srgbClr val="008C69"/>
                </a:solidFill>
                <a:latin typeface="Palatino" pitchFamily="18" charset="0"/>
              </a:rPr>
              <a:t>Etat de l’art et conclusion</a:t>
            </a:r>
            <a:endParaRPr lang="fr-FR" sz="3200" b="1" kern="1200" dirty="0">
              <a:solidFill>
                <a:srgbClr val="008C69"/>
              </a:solidFill>
              <a:latin typeface="Palatin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98710"/>
            <a:ext cx="9609851" cy="3722578"/>
          </a:xfrm>
        </p:spPr>
        <p:txBody>
          <a:bodyPr>
            <a:normAutofit fontScale="25000" lnSpcReduction="20000"/>
          </a:bodyPr>
          <a:lstStyle/>
          <a:p>
            <a:pPr lvl="1">
              <a:buFontTx/>
              <a:buChar char="-"/>
            </a:pPr>
            <a:endParaRPr lang="en-IE" sz="2900" dirty="0"/>
          </a:p>
          <a:p>
            <a:pPr lvl="1">
              <a:buFont typeface="Arial" charset="0"/>
              <a:buChar char="•"/>
            </a:pPr>
            <a:r>
              <a:rPr lang="fr-FR" sz="9600" dirty="0" smtClean="0">
                <a:latin typeface="Palatino"/>
                <a:sym typeface="Wingdings" pitchFamily="2" charset="2"/>
              </a:rPr>
              <a:t>Les techniques d’exploration sont basées sur l’échantillonnage à grande échelle et son impraticables pour les grands modèles.</a:t>
            </a:r>
          </a:p>
          <a:p>
            <a:pPr lvl="1">
              <a:buFont typeface="Arial" charset="0"/>
              <a:buChar char="•"/>
            </a:pPr>
            <a:endParaRPr lang="fr-FR" sz="9600" dirty="0">
              <a:latin typeface="Palatino"/>
              <a:sym typeface="Wingdings" pitchFamily="2" charset="2"/>
            </a:endParaRPr>
          </a:p>
          <a:p>
            <a:pPr lvl="1">
              <a:buFont typeface="Arial" charset="0"/>
              <a:buChar char="•"/>
            </a:pPr>
            <a:r>
              <a:rPr lang="fr-FR" sz="9600" dirty="0" smtClean="0">
                <a:latin typeface="Palatino"/>
                <a:sym typeface="Wingdings" pitchFamily="2" charset="2"/>
              </a:rPr>
              <a:t>Développement récents des techniques de la validation opérationnelle :</a:t>
            </a:r>
          </a:p>
          <a:p>
            <a:pPr lvl="2">
              <a:buFont typeface="Arial" charset="0"/>
              <a:buChar char="•"/>
            </a:pPr>
            <a:r>
              <a:rPr lang="fr-FR" sz="9200" dirty="0" smtClean="0">
                <a:latin typeface="Palatino"/>
                <a:sym typeface="Wingdings" pitchFamily="2" charset="2"/>
              </a:rPr>
              <a:t>Utilisation des émulateurs pour faciliter l’exploration et la réduction d’incertitude. </a:t>
            </a:r>
            <a:endParaRPr lang="fr-FR" sz="9200" dirty="0">
              <a:latin typeface="Palatino"/>
              <a:sym typeface="Wingdings" pitchFamily="2" charset="2"/>
            </a:endParaRPr>
          </a:p>
          <a:p>
            <a:pPr lvl="3">
              <a:buFont typeface="Arial" charset="0"/>
              <a:buChar char="•"/>
            </a:pPr>
            <a:r>
              <a:rPr lang="fr-FR" sz="9200" dirty="0" smtClean="0">
                <a:latin typeface="Palatino"/>
                <a:sym typeface="Wingdings" pitchFamily="2" charset="2"/>
              </a:rPr>
              <a:t>L’émulateur comme processus gaussien</a:t>
            </a:r>
            <a:endParaRPr lang="fr-FR" sz="9200" dirty="0">
              <a:latin typeface="Palatino"/>
              <a:sym typeface="Wingdings" pitchFamily="2" charset="2"/>
            </a:endParaRPr>
          </a:p>
          <a:p>
            <a:pPr lvl="3">
              <a:buFont typeface="Arial" charset="0"/>
              <a:buChar char="•"/>
            </a:pPr>
            <a:r>
              <a:rPr lang="fr-FR" sz="9200" dirty="0" smtClean="0">
                <a:latin typeface="Palatino"/>
                <a:sym typeface="Wingdings" pitchFamily="2" charset="2"/>
              </a:rPr>
              <a:t>cadre bayésien</a:t>
            </a:r>
          </a:p>
          <a:p>
            <a:pPr lvl="1">
              <a:buFont typeface="Arial" charset="0"/>
              <a:buChar char="•"/>
            </a:pPr>
            <a:endParaRPr lang="fr-FR" sz="10000" dirty="0" smtClean="0">
              <a:latin typeface="Palatino"/>
              <a:sym typeface="Wingdings" pitchFamily="2" charset="2"/>
            </a:endParaRPr>
          </a:p>
          <a:p>
            <a:pPr lvl="1">
              <a:buFont typeface="Arial" charset="0"/>
              <a:buChar char="•"/>
            </a:pPr>
            <a:endParaRPr lang="fr-FR" sz="10000" dirty="0">
              <a:latin typeface="Palatino"/>
              <a:sym typeface="Wingdings" pitchFamily="2" charset="2"/>
            </a:endParaRPr>
          </a:p>
          <a:p>
            <a:pPr lvl="1">
              <a:buFont typeface="Arial" charset="0"/>
              <a:buChar char="•"/>
            </a:pPr>
            <a:endParaRPr lang="fr-FR" sz="8000" b="1" dirty="0" smtClean="0">
              <a:latin typeface="Palatino"/>
            </a:endParaRPr>
          </a:p>
          <a:p>
            <a:pPr marL="457200" lvl="1" indent="0">
              <a:buNone/>
            </a:pPr>
            <a:endParaRPr lang="fr-FR" sz="8000" dirty="0" smtClean="0">
              <a:latin typeface="Palatino"/>
            </a:endParaRPr>
          </a:p>
          <a:p>
            <a:pPr marL="515813" lvl="1" indent="0">
              <a:buNone/>
            </a:pPr>
            <a:endParaRPr lang="fr-FR" sz="8000" b="1" dirty="0" smtClean="0">
              <a:latin typeface="Palatino"/>
            </a:endParaRPr>
          </a:p>
          <a:p>
            <a:pPr marL="515813" lvl="1" indent="0">
              <a:buNone/>
            </a:pPr>
            <a:endParaRPr lang="en-IE" dirty="0" smtClean="0">
              <a:latin typeface="Palatino"/>
            </a:endParaRPr>
          </a:p>
          <a:p>
            <a:pPr marL="0" lvl="2" indent="0">
              <a:buNone/>
            </a:pPr>
            <a:endParaRPr lang="en-IE" dirty="0" smtClean="0">
              <a:sym typeface="Wingdings" pitchFamily="2" charset="2"/>
            </a:endParaRPr>
          </a:p>
          <a:p>
            <a:pPr marL="0" lvl="2" indent="0">
              <a:buNone/>
            </a:pPr>
            <a:r>
              <a:rPr lang="en-IE" dirty="0" smtClean="0">
                <a:sym typeface="Wingdings" pitchFamily="2" charset="2"/>
              </a:rPr>
              <a:t> </a:t>
            </a:r>
          </a:p>
          <a:p>
            <a:pPr marL="0" lvl="2" indent="0">
              <a:buNone/>
            </a:pPr>
            <a:r>
              <a:rPr lang="en-IE" dirty="0" smtClean="0">
                <a:sym typeface="Wingdings" pitchFamily="2" charset="2"/>
              </a:rPr>
              <a:t>  </a:t>
            </a:r>
            <a:endParaRPr lang="en-IE" dirty="0">
              <a:sym typeface="Wingdings" pitchFamily="2" charset="2"/>
            </a:endParaRPr>
          </a:p>
          <a:p>
            <a:pPr marL="0" lvl="2" indent="0">
              <a:buNone/>
            </a:pPr>
            <a:endParaRPr lang="en-IE" dirty="0" smtClean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83736"/>
            <a:ext cx="208406" cy="38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3163" tIns="51581" rIns="103163" bIns="5158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0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560" y="836712"/>
            <a:ext cx="8496944" cy="1080120"/>
          </a:xfrm>
        </p:spPr>
        <p:txBody>
          <a:bodyPr>
            <a:noAutofit/>
          </a:bodyPr>
          <a:lstStyle/>
          <a:p>
            <a:r>
              <a:rPr lang="fr-FR" sz="3200" b="1" kern="1200" dirty="0" smtClean="0">
                <a:solidFill>
                  <a:srgbClr val="008C69"/>
                </a:solidFill>
                <a:latin typeface="Palatino" pitchFamily="18" charset="0"/>
              </a:rPr>
              <a:t>Etat de l’art et conclusion</a:t>
            </a:r>
            <a:endParaRPr lang="fr-FR" sz="3200" b="1" kern="1200" dirty="0">
              <a:solidFill>
                <a:srgbClr val="008C69"/>
              </a:solidFill>
              <a:latin typeface="Palatin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9609851" cy="3888432"/>
          </a:xfrm>
        </p:spPr>
        <p:txBody>
          <a:bodyPr>
            <a:normAutofit fontScale="25000" lnSpcReduction="20000"/>
          </a:bodyPr>
          <a:lstStyle/>
          <a:p>
            <a:pPr lvl="1">
              <a:buFontTx/>
              <a:buChar char="-"/>
            </a:pPr>
            <a:endParaRPr lang="en-IE" sz="2900" dirty="0"/>
          </a:p>
          <a:p>
            <a:pPr lvl="1">
              <a:buFont typeface="Arial" charset="0"/>
              <a:buChar char="•"/>
            </a:pPr>
            <a:r>
              <a:rPr lang="fr-FR" sz="10000" dirty="0" smtClean="0">
                <a:latin typeface="Palatino"/>
                <a:sym typeface="Wingdings" pitchFamily="2" charset="2"/>
              </a:rPr>
              <a:t>Les techniques récentes restent une affaire de spécialistes.</a:t>
            </a:r>
          </a:p>
          <a:p>
            <a:pPr lvl="1">
              <a:buFont typeface="Arial" charset="0"/>
              <a:buChar char="•"/>
            </a:pPr>
            <a:endParaRPr lang="fr-FR" sz="10000" dirty="0">
              <a:latin typeface="Palatino"/>
              <a:sym typeface="Wingdings" pitchFamily="2" charset="2"/>
            </a:endParaRPr>
          </a:p>
          <a:p>
            <a:pPr lvl="1">
              <a:buFont typeface="Arial" charset="0"/>
              <a:buChar char="•"/>
            </a:pPr>
            <a:r>
              <a:rPr lang="fr-FR" sz="9600" dirty="0" smtClean="0">
                <a:latin typeface="Palatino"/>
              </a:rPr>
              <a:t>Besoin de transfert des techniques aux modélisateurs :</a:t>
            </a:r>
          </a:p>
          <a:p>
            <a:pPr lvl="2">
              <a:buFont typeface="Arial" charset="0"/>
              <a:buChar char="•"/>
            </a:pPr>
            <a:endParaRPr lang="fr-FR" sz="9600" dirty="0" smtClean="0">
              <a:latin typeface="Palatino"/>
            </a:endParaRPr>
          </a:p>
          <a:p>
            <a:pPr lvl="2">
              <a:buFont typeface="Arial" charset="0"/>
              <a:buChar char="•"/>
            </a:pPr>
            <a:r>
              <a:rPr lang="fr-FR" sz="9600" dirty="0" smtClean="0">
                <a:latin typeface="Palatino"/>
              </a:rPr>
              <a:t>Peu de cas concrets d’application publiés.</a:t>
            </a:r>
          </a:p>
          <a:p>
            <a:pPr lvl="2">
              <a:buFont typeface="Arial" charset="0"/>
              <a:buChar char="•"/>
            </a:pPr>
            <a:r>
              <a:rPr lang="fr-FR" sz="9600" dirty="0" smtClean="0">
                <a:latin typeface="Palatino"/>
              </a:rPr>
              <a:t>Les nouvelles techniques ne sont pas disponibles dans les logiciels courants de statistiques.</a:t>
            </a:r>
          </a:p>
          <a:p>
            <a:pPr lvl="1">
              <a:buFont typeface="Arial" charset="0"/>
              <a:buChar char="•"/>
            </a:pPr>
            <a:endParaRPr lang="fr-FR" sz="8000" b="1" dirty="0" smtClean="0">
              <a:latin typeface="Palatino"/>
            </a:endParaRPr>
          </a:p>
          <a:p>
            <a:pPr marL="457200" lvl="1" indent="0">
              <a:buNone/>
            </a:pPr>
            <a:endParaRPr lang="fr-FR" sz="8000" dirty="0" smtClean="0">
              <a:latin typeface="Palatino"/>
            </a:endParaRPr>
          </a:p>
          <a:p>
            <a:pPr marL="515813" lvl="1" indent="0">
              <a:buNone/>
            </a:pPr>
            <a:endParaRPr lang="fr-FR" sz="8000" b="1" dirty="0" smtClean="0">
              <a:latin typeface="Palatino"/>
            </a:endParaRPr>
          </a:p>
          <a:p>
            <a:pPr marL="515813" lvl="1" indent="0">
              <a:buNone/>
            </a:pPr>
            <a:endParaRPr lang="en-IE" dirty="0" smtClean="0">
              <a:latin typeface="Palatino"/>
            </a:endParaRPr>
          </a:p>
          <a:p>
            <a:pPr marL="0" lvl="2" indent="0">
              <a:buNone/>
            </a:pPr>
            <a:endParaRPr lang="en-IE" dirty="0" smtClean="0">
              <a:sym typeface="Wingdings" pitchFamily="2" charset="2"/>
            </a:endParaRPr>
          </a:p>
          <a:p>
            <a:pPr marL="0" lvl="2" indent="0">
              <a:buNone/>
            </a:pPr>
            <a:r>
              <a:rPr lang="en-IE" dirty="0" smtClean="0">
                <a:sym typeface="Wingdings" pitchFamily="2" charset="2"/>
              </a:rPr>
              <a:t> </a:t>
            </a:r>
          </a:p>
          <a:p>
            <a:pPr marL="0" lvl="2" indent="0">
              <a:buNone/>
            </a:pPr>
            <a:r>
              <a:rPr lang="en-IE" dirty="0" smtClean="0">
                <a:sym typeface="Wingdings" pitchFamily="2" charset="2"/>
              </a:rPr>
              <a:t>  </a:t>
            </a:r>
            <a:endParaRPr lang="en-IE" dirty="0">
              <a:sym typeface="Wingdings" pitchFamily="2" charset="2"/>
            </a:endParaRPr>
          </a:p>
          <a:p>
            <a:pPr marL="0" lvl="2" indent="0">
              <a:buNone/>
            </a:pPr>
            <a:endParaRPr lang="en-IE" dirty="0" smtClean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83736"/>
            <a:ext cx="208406" cy="38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3163" tIns="51581" rIns="103163" bIns="51581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644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28813" y="2338388"/>
            <a:ext cx="4665662" cy="1524000"/>
          </a:xfrm>
        </p:spPr>
        <p:txBody>
          <a:bodyPr/>
          <a:lstStyle/>
          <a:p>
            <a:pPr algn="ctr" eaLnBrk="1" hangingPunct="1"/>
            <a:r>
              <a:rPr lang="fr-FR" smtClean="0"/>
              <a:t>Merci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21425</TotalTime>
  <Words>429</Words>
  <Application>Microsoft Office PowerPoint</Application>
  <PresentationFormat>Format A4 (210 x 297 mm)</PresentationFormat>
  <Paragraphs>116</Paragraphs>
  <Slides>9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Pixel</vt:lpstr>
      <vt:lpstr>De la validation des modèles de simulation bioéconomiques dans le secteur forestier </vt:lpstr>
      <vt:lpstr>Diapositive 2</vt:lpstr>
      <vt:lpstr>Diapositive 3</vt:lpstr>
      <vt:lpstr>Quelle confiance par rapport aux résultats et prédictions des simulations ?</vt:lpstr>
      <vt:lpstr>Paradigme de la validation</vt:lpstr>
      <vt:lpstr>La validation opérationnelle par les techniques d’exploration et de réduction d’incertitudes</vt:lpstr>
      <vt:lpstr>Etat de l’art et conclusion</vt:lpstr>
      <vt:lpstr>Etat de l’art et conclusion</vt:lpstr>
      <vt:lpstr>Merci !</vt:lpstr>
    </vt:vector>
  </TitlesOfParts>
  <Company>CIRED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and Trends of the Carbon Market 2003</dc:title>
  <dc:creator>Client Préferé</dc:creator>
  <cp:lastModifiedBy>Anaïs Jallais</cp:lastModifiedBy>
  <cp:revision>699</cp:revision>
  <cp:lastPrinted>2014-04-17T15:58:03Z</cp:lastPrinted>
  <dcterms:created xsi:type="dcterms:W3CDTF">2003-11-11T13:51:32Z</dcterms:created>
  <dcterms:modified xsi:type="dcterms:W3CDTF">2018-01-09T08:31:03Z</dcterms:modified>
</cp:coreProperties>
</file>