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3" r:id="rId2"/>
    <p:sldId id="303" r:id="rId3"/>
    <p:sldId id="268" r:id="rId4"/>
    <p:sldId id="298" r:id="rId5"/>
    <p:sldId id="297" r:id="rId6"/>
    <p:sldId id="288" r:id="rId7"/>
    <p:sldId id="290" r:id="rId8"/>
    <p:sldId id="291" r:id="rId9"/>
    <p:sldId id="293" r:id="rId10"/>
    <p:sldId id="295" r:id="rId11"/>
    <p:sldId id="294" r:id="rId12"/>
    <p:sldId id="299" r:id="rId13"/>
    <p:sldId id="289" r:id="rId14"/>
    <p:sldId id="287" r:id="rId15"/>
    <p:sldId id="296" r:id="rId16"/>
    <p:sldId id="300" r:id="rId17"/>
    <p:sldId id="302" r:id="rId18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BBB59"/>
    <a:srgbClr val="5CB565"/>
    <a:srgbClr val="6179A8"/>
    <a:srgbClr val="8064A2"/>
    <a:srgbClr val="5EAFA6"/>
    <a:srgbClr val="99B958"/>
    <a:srgbClr val="CFE9D1"/>
    <a:srgbClr val="BFDFDB"/>
    <a:srgbClr val="BCC6DA"/>
    <a:srgbClr val="BEB0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1" autoAdjust="0"/>
    <p:restoredTop sz="87828" autoAdjust="0"/>
  </p:normalViewPr>
  <p:slideViewPr>
    <p:cSldViewPr snapToGrid="0" snapToObjects="1">
      <p:cViewPr varScale="1">
        <p:scale>
          <a:sx n="75" d="100"/>
          <a:sy n="75" d="100"/>
        </p:scale>
        <p:origin x="-96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642C0-5011-47C7-A263-F26816E3339C}" type="doc">
      <dgm:prSet loTypeId="urn:microsoft.com/office/officeart/2005/8/layout/cycle6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FF247005-668E-40C3-9815-6D9DEE638636}">
      <dgm:prSet phldrT="[Texte]" custT="1"/>
      <dgm:spPr/>
      <dgm:t>
        <a:bodyPr/>
        <a:lstStyle/>
        <a:p>
          <a:r>
            <a:rPr lang="fr-FR" sz="1800" dirty="0" smtClean="0">
              <a:latin typeface="Arial Narrow" panose="020B0606020202030204" pitchFamily="34" charset="0"/>
            </a:rPr>
            <a:t>Vous engager pour préserver l’environnement à une échelle locale</a:t>
          </a:r>
          <a:endParaRPr lang="fr-FR" sz="1800" dirty="0"/>
        </a:p>
      </dgm:t>
    </dgm:pt>
    <dgm:pt modelId="{9C8E4CE0-E8D0-474C-A086-0545EF0D5362}" type="parTrans" cxnId="{EE1C6E8E-13C4-4567-B8F8-31783EB22972}">
      <dgm:prSet/>
      <dgm:spPr/>
      <dgm:t>
        <a:bodyPr/>
        <a:lstStyle/>
        <a:p>
          <a:endParaRPr lang="fr-FR" sz="1800"/>
        </a:p>
      </dgm:t>
    </dgm:pt>
    <dgm:pt modelId="{952F9364-A606-4DEC-8B48-115923126964}" type="sibTrans" cxnId="{EE1C6E8E-13C4-4567-B8F8-31783EB22972}">
      <dgm:prSet/>
      <dgm:spPr/>
      <dgm:t>
        <a:bodyPr/>
        <a:lstStyle/>
        <a:p>
          <a:endParaRPr lang="fr-FR" sz="1800"/>
        </a:p>
      </dgm:t>
    </dgm:pt>
    <dgm:pt modelId="{0FE1BEE3-68EC-4515-8420-3AB857ED873E}">
      <dgm:prSet phldrT="[Texte]" custT="1"/>
      <dgm:spPr/>
      <dgm:t>
        <a:bodyPr/>
        <a:lstStyle/>
        <a:p>
          <a:r>
            <a:rPr lang="fr-FR" sz="1800" dirty="0" smtClean="0">
              <a:latin typeface="Arial Narrow" panose="020B0606020202030204" pitchFamily="34" charset="0"/>
            </a:rPr>
            <a:t>Développer une approche combinée biodiversité-changement climatique</a:t>
          </a:r>
          <a:endParaRPr lang="fr-FR" sz="1800" dirty="0"/>
        </a:p>
      </dgm:t>
    </dgm:pt>
    <dgm:pt modelId="{FCA6CE89-F044-4F92-AF40-287F9EFC0D87}" type="parTrans" cxnId="{67508979-A436-476F-9545-C8CFFE4ABB68}">
      <dgm:prSet/>
      <dgm:spPr/>
      <dgm:t>
        <a:bodyPr/>
        <a:lstStyle/>
        <a:p>
          <a:endParaRPr lang="fr-FR" sz="1800"/>
        </a:p>
      </dgm:t>
    </dgm:pt>
    <dgm:pt modelId="{280932F3-AE9A-4DF1-BBDC-2CBD7B5D7E91}" type="sibTrans" cxnId="{67508979-A436-476F-9545-C8CFFE4ABB68}">
      <dgm:prSet/>
      <dgm:spPr/>
      <dgm:t>
        <a:bodyPr/>
        <a:lstStyle/>
        <a:p>
          <a:endParaRPr lang="fr-FR" sz="1800"/>
        </a:p>
      </dgm:t>
    </dgm:pt>
    <dgm:pt modelId="{62A06C20-33D4-4188-98C4-422456CBE464}">
      <dgm:prSet phldrT="[Texte]" custT="1"/>
      <dgm:spPr/>
      <dgm:t>
        <a:bodyPr/>
        <a:lstStyle/>
        <a:p>
          <a:r>
            <a:rPr lang="fr-FR" sz="1800" dirty="0" smtClean="0">
              <a:latin typeface="Arial Narrow" panose="020B0606020202030204" pitchFamily="34" charset="0"/>
            </a:rPr>
            <a:t>Participer au dynamisme des territoires et à la valorisation d’une ressource renouvelable</a:t>
          </a:r>
          <a:endParaRPr lang="fr-FR" sz="1800" dirty="0"/>
        </a:p>
      </dgm:t>
    </dgm:pt>
    <dgm:pt modelId="{4DCBC4F9-CEA3-4739-998A-78E954173DF6}" type="parTrans" cxnId="{E69F29D8-FCB8-4D0C-B3C6-FE5852E4E87D}">
      <dgm:prSet/>
      <dgm:spPr/>
      <dgm:t>
        <a:bodyPr/>
        <a:lstStyle/>
        <a:p>
          <a:endParaRPr lang="fr-FR" sz="1800"/>
        </a:p>
      </dgm:t>
    </dgm:pt>
    <dgm:pt modelId="{6EEC1218-32DC-451E-85A6-CE92B76B7E66}" type="sibTrans" cxnId="{E69F29D8-FCB8-4D0C-B3C6-FE5852E4E87D}">
      <dgm:prSet/>
      <dgm:spPr/>
      <dgm:t>
        <a:bodyPr/>
        <a:lstStyle/>
        <a:p>
          <a:endParaRPr lang="fr-FR" sz="1800"/>
        </a:p>
      </dgm:t>
    </dgm:pt>
    <dgm:pt modelId="{FB1856A7-0226-4D76-B3C2-EEE6EE7A3803}">
      <dgm:prSet phldrT="[Texte]" custT="1"/>
      <dgm:spPr>
        <a:solidFill>
          <a:srgbClr val="99B958"/>
        </a:solidFill>
        <a:ln>
          <a:noFill/>
        </a:ln>
      </dgm:spPr>
      <dgm:t>
        <a:bodyPr/>
        <a:lstStyle/>
        <a:p>
          <a:r>
            <a:rPr lang="fr-FR" sz="1800" dirty="0" smtClean="0">
              <a:latin typeface="Arial Narrow" panose="020B0606020202030204" pitchFamily="34" charset="0"/>
            </a:rPr>
            <a:t>Vous impliquer pour l’avenir des forêts, un sujet concernant pour le public</a:t>
          </a:r>
          <a:endParaRPr lang="fr-FR" sz="1800" dirty="0"/>
        </a:p>
      </dgm:t>
    </dgm:pt>
    <dgm:pt modelId="{25A3C401-0A09-485C-BB1D-77BB6B4B3C46}" type="parTrans" cxnId="{44E558A9-B73F-4B27-985F-CC614FC96D80}">
      <dgm:prSet/>
      <dgm:spPr/>
      <dgm:t>
        <a:bodyPr/>
        <a:lstStyle/>
        <a:p>
          <a:endParaRPr lang="fr-FR" sz="1800"/>
        </a:p>
      </dgm:t>
    </dgm:pt>
    <dgm:pt modelId="{D476B041-98DB-4A2B-B908-02037906D88F}" type="sibTrans" cxnId="{44E558A9-B73F-4B27-985F-CC614FC96D80}">
      <dgm:prSet/>
      <dgm:spPr/>
      <dgm:t>
        <a:bodyPr/>
        <a:lstStyle/>
        <a:p>
          <a:endParaRPr lang="fr-FR" sz="1800"/>
        </a:p>
      </dgm:t>
    </dgm:pt>
    <dgm:pt modelId="{8CDDED9C-D5F5-44B5-A44F-BAF95039148E}">
      <dgm:prSet phldrT="[Texte]" custT="1"/>
      <dgm:spPr/>
      <dgm:t>
        <a:bodyPr/>
        <a:lstStyle/>
        <a:p>
          <a:r>
            <a:rPr lang="fr-FR" sz="1800" dirty="0" smtClean="0">
              <a:latin typeface="Arial Narrow" panose="020B0606020202030204" pitchFamily="34" charset="0"/>
            </a:rPr>
            <a:t>Contribuer à un dispositif de recherche-action précurseur</a:t>
          </a:r>
          <a:endParaRPr lang="fr-FR" sz="1800" dirty="0"/>
        </a:p>
      </dgm:t>
    </dgm:pt>
    <dgm:pt modelId="{2DD48424-845D-433E-9505-AD08CC071DF9}" type="parTrans" cxnId="{1C52C742-2254-44ED-82BA-2D28D7AD6655}">
      <dgm:prSet/>
      <dgm:spPr/>
      <dgm:t>
        <a:bodyPr/>
        <a:lstStyle/>
        <a:p>
          <a:endParaRPr lang="fr-FR" sz="1800"/>
        </a:p>
      </dgm:t>
    </dgm:pt>
    <dgm:pt modelId="{B85BFC87-0D7B-4935-B423-CAD02761C892}" type="sibTrans" cxnId="{1C52C742-2254-44ED-82BA-2D28D7AD6655}">
      <dgm:prSet/>
      <dgm:spPr/>
      <dgm:t>
        <a:bodyPr/>
        <a:lstStyle/>
        <a:p>
          <a:endParaRPr lang="fr-FR" sz="1800"/>
        </a:p>
      </dgm:t>
    </dgm:pt>
    <dgm:pt modelId="{4A4F52C4-8831-4762-8C2C-D4682ABFEDEC}" type="pres">
      <dgm:prSet presAssocID="{2FE642C0-5011-47C7-A263-F26816E333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74001D6-3194-4B8D-A52D-808B3CF24C35}" type="pres">
      <dgm:prSet presAssocID="{FB1856A7-0226-4D76-B3C2-EEE6EE7A3803}" presName="node" presStyleLbl="node1" presStyleIdx="0" presStyleCnt="5" custScaleX="213027" custRadScaleRad="77484" custRadScaleInc="-230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3BF6FB-1A0C-4A37-924E-6A4CB081674E}" type="pres">
      <dgm:prSet presAssocID="{FB1856A7-0226-4D76-B3C2-EEE6EE7A3803}" presName="spNode" presStyleCnt="0"/>
      <dgm:spPr/>
    </dgm:pt>
    <dgm:pt modelId="{786FEFB9-C4A1-4B6E-A667-BE335C41C3EE}" type="pres">
      <dgm:prSet presAssocID="{D476B041-98DB-4A2B-B908-02037906D88F}" presName="sibTrans" presStyleLbl="sibTrans1D1" presStyleIdx="0" presStyleCnt="5"/>
      <dgm:spPr/>
      <dgm:t>
        <a:bodyPr/>
        <a:lstStyle/>
        <a:p>
          <a:endParaRPr lang="fr-FR"/>
        </a:p>
      </dgm:t>
    </dgm:pt>
    <dgm:pt modelId="{049EBC5E-FC36-4CE9-A378-B42FDE2E8B28}" type="pres">
      <dgm:prSet presAssocID="{FF247005-668E-40C3-9815-6D9DEE638636}" presName="node" presStyleLbl="node1" presStyleIdx="1" presStyleCnt="5" custScaleX="217025" custRadScaleRad="91658" custRadScaleInc="404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C900E2-7DC5-4FD5-8C61-A30414485317}" type="pres">
      <dgm:prSet presAssocID="{FF247005-668E-40C3-9815-6D9DEE638636}" presName="spNode" presStyleCnt="0"/>
      <dgm:spPr/>
    </dgm:pt>
    <dgm:pt modelId="{E167A7D4-BB5E-4F20-98ED-1B57E91CAC2C}" type="pres">
      <dgm:prSet presAssocID="{952F9364-A606-4DEC-8B48-115923126964}" presName="sibTrans" presStyleLbl="sibTrans1D1" presStyleIdx="1" presStyleCnt="5"/>
      <dgm:spPr/>
      <dgm:t>
        <a:bodyPr/>
        <a:lstStyle/>
        <a:p>
          <a:endParaRPr lang="fr-FR"/>
        </a:p>
      </dgm:t>
    </dgm:pt>
    <dgm:pt modelId="{415F04E6-1AEE-4F4E-87BA-2B782810E36C}" type="pres">
      <dgm:prSet presAssocID="{62A06C20-33D4-4188-98C4-422456CBE464}" presName="node" presStyleLbl="node1" presStyleIdx="2" presStyleCnt="5" custScaleX="219981" custRadScaleRad="103046" custRadScaleInc="-578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8E6032-0D16-40E4-9D11-E91A6D2B1328}" type="pres">
      <dgm:prSet presAssocID="{62A06C20-33D4-4188-98C4-422456CBE464}" presName="spNode" presStyleCnt="0"/>
      <dgm:spPr/>
    </dgm:pt>
    <dgm:pt modelId="{8BAED479-38CC-47E7-AF89-F49C87655005}" type="pres">
      <dgm:prSet presAssocID="{6EEC1218-32DC-451E-85A6-CE92B76B7E66}" presName="sibTrans" presStyleLbl="sibTrans1D1" presStyleIdx="2" presStyleCnt="5"/>
      <dgm:spPr/>
      <dgm:t>
        <a:bodyPr/>
        <a:lstStyle/>
        <a:p>
          <a:endParaRPr lang="fr-FR"/>
        </a:p>
      </dgm:t>
    </dgm:pt>
    <dgm:pt modelId="{6DD82A3A-2C2A-494F-BDA4-980ACE53D6B7}" type="pres">
      <dgm:prSet presAssocID="{0FE1BEE3-68EC-4515-8420-3AB857ED873E}" presName="node" presStyleLbl="node1" presStyleIdx="3" presStyleCnt="5" custScaleX="196191" custRadScaleRad="115539" custRadScaleInc="797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AE63BB-673F-465F-9491-C9FEC42E593B}" type="pres">
      <dgm:prSet presAssocID="{0FE1BEE3-68EC-4515-8420-3AB857ED873E}" presName="spNode" presStyleCnt="0"/>
      <dgm:spPr/>
    </dgm:pt>
    <dgm:pt modelId="{4422431A-5DCE-497A-ADC3-1AE89A5A7A07}" type="pres">
      <dgm:prSet presAssocID="{280932F3-AE9A-4DF1-BBDC-2CBD7B5D7E91}" presName="sibTrans" presStyleLbl="sibTrans1D1" presStyleIdx="3" presStyleCnt="5"/>
      <dgm:spPr/>
      <dgm:t>
        <a:bodyPr/>
        <a:lstStyle/>
        <a:p>
          <a:endParaRPr lang="fr-FR"/>
        </a:p>
      </dgm:t>
    </dgm:pt>
    <dgm:pt modelId="{37588E95-4EAA-4F14-8F4A-A25363D81509}" type="pres">
      <dgm:prSet presAssocID="{8CDDED9C-D5F5-44B5-A44F-BAF95039148E}" presName="node" presStyleLbl="node1" presStyleIdx="4" presStyleCnt="5" custScaleX="208811" custRadScaleRad="108116" custRadScaleInc="-472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B015C0-CC88-4A9C-BE1F-D2B89470C759}" type="pres">
      <dgm:prSet presAssocID="{8CDDED9C-D5F5-44B5-A44F-BAF95039148E}" presName="spNode" presStyleCnt="0"/>
      <dgm:spPr/>
    </dgm:pt>
    <dgm:pt modelId="{A0F196E1-B422-44BA-8F4F-401E647A584E}" type="pres">
      <dgm:prSet presAssocID="{B85BFC87-0D7B-4935-B423-CAD02761C892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26AD8ABD-5CC6-46AB-887E-CB552136311E}" type="presOf" srcId="{FF247005-668E-40C3-9815-6D9DEE638636}" destId="{049EBC5E-FC36-4CE9-A378-B42FDE2E8B28}" srcOrd="0" destOrd="0" presId="urn:microsoft.com/office/officeart/2005/8/layout/cycle6"/>
    <dgm:cxn modelId="{1C52C742-2254-44ED-82BA-2D28D7AD6655}" srcId="{2FE642C0-5011-47C7-A263-F26816E3339C}" destId="{8CDDED9C-D5F5-44B5-A44F-BAF95039148E}" srcOrd="4" destOrd="0" parTransId="{2DD48424-845D-433E-9505-AD08CC071DF9}" sibTransId="{B85BFC87-0D7B-4935-B423-CAD02761C892}"/>
    <dgm:cxn modelId="{E18F51EC-4373-4382-9E9B-AEF0F7817BBE}" type="presOf" srcId="{D476B041-98DB-4A2B-B908-02037906D88F}" destId="{786FEFB9-C4A1-4B6E-A667-BE335C41C3EE}" srcOrd="0" destOrd="0" presId="urn:microsoft.com/office/officeart/2005/8/layout/cycle6"/>
    <dgm:cxn modelId="{B4E6F22B-D05B-44E6-8839-818C296B8585}" type="presOf" srcId="{FB1856A7-0226-4D76-B3C2-EEE6EE7A3803}" destId="{A74001D6-3194-4B8D-A52D-808B3CF24C35}" srcOrd="0" destOrd="0" presId="urn:microsoft.com/office/officeart/2005/8/layout/cycle6"/>
    <dgm:cxn modelId="{EE1C6E8E-13C4-4567-B8F8-31783EB22972}" srcId="{2FE642C0-5011-47C7-A263-F26816E3339C}" destId="{FF247005-668E-40C3-9815-6D9DEE638636}" srcOrd="1" destOrd="0" parTransId="{9C8E4CE0-E8D0-474C-A086-0545EF0D5362}" sibTransId="{952F9364-A606-4DEC-8B48-115923126964}"/>
    <dgm:cxn modelId="{D46F03B2-0773-4ABE-AD83-D2A3989BA49D}" type="presOf" srcId="{B85BFC87-0D7B-4935-B423-CAD02761C892}" destId="{A0F196E1-B422-44BA-8F4F-401E647A584E}" srcOrd="0" destOrd="0" presId="urn:microsoft.com/office/officeart/2005/8/layout/cycle6"/>
    <dgm:cxn modelId="{15340017-37F6-428D-B5C6-BCED02BB8AC2}" type="presOf" srcId="{6EEC1218-32DC-451E-85A6-CE92B76B7E66}" destId="{8BAED479-38CC-47E7-AF89-F49C87655005}" srcOrd="0" destOrd="0" presId="urn:microsoft.com/office/officeart/2005/8/layout/cycle6"/>
    <dgm:cxn modelId="{F6AD8064-ED6D-4DED-A6AA-53E2C672BF03}" type="presOf" srcId="{2FE642C0-5011-47C7-A263-F26816E3339C}" destId="{4A4F52C4-8831-4762-8C2C-D4682ABFEDEC}" srcOrd="0" destOrd="0" presId="urn:microsoft.com/office/officeart/2005/8/layout/cycle6"/>
    <dgm:cxn modelId="{44E558A9-B73F-4B27-985F-CC614FC96D80}" srcId="{2FE642C0-5011-47C7-A263-F26816E3339C}" destId="{FB1856A7-0226-4D76-B3C2-EEE6EE7A3803}" srcOrd="0" destOrd="0" parTransId="{25A3C401-0A09-485C-BB1D-77BB6B4B3C46}" sibTransId="{D476B041-98DB-4A2B-B908-02037906D88F}"/>
    <dgm:cxn modelId="{67508979-A436-476F-9545-C8CFFE4ABB68}" srcId="{2FE642C0-5011-47C7-A263-F26816E3339C}" destId="{0FE1BEE3-68EC-4515-8420-3AB857ED873E}" srcOrd="3" destOrd="0" parTransId="{FCA6CE89-F044-4F92-AF40-287F9EFC0D87}" sibTransId="{280932F3-AE9A-4DF1-BBDC-2CBD7B5D7E91}"/>
    <dgm:cxn modelId="{2D231BD5-462B-4B7F-9C2B-3CF4E1AAE2F9}" type="presOf" srcId="{62A06C20-33D4-4188-98C4-422456CBE464}" destId="{415F04E6-1AEE-4F4E-87BA-2B782810E36C}" srcOrd="0" destOrd="0" presId="urn:microsoft.com/office/officeart/2005/8/layout/cycle6"/>
    <dgm:cxn modelId="{E69F29D8-FCB8-4D0C-B3C6-FE5852E4E87D}" srcId="{2FE642C0-5011-47C7-A263-F26816E3339C}" destId="{62A06C20-33D4-4188-98C4-422456CBE464}" srcOrd="2" destOrd="0" parTransId="{4DCBC4F9-CEA3-4739-998A-78E954173DF6}" sibTransId="{6EEC1218-32DC-451E-85A6-CE92B76B7E66}"/>
    <dgm:cxn modelId="{545BD678-A1CC-422E-96AE-FB3CF7B4B8C6}" type="presOf" srcId="{280932F3-AE9A-4DF1-BBDC-2CBD7B5D7E91}" destId="{4422431A-5DCE-497A-ADC3-1AE89A5A7A07}" srcOrd="0" destOrd="0" presId="urn:microsoft.com/office/officeart/2005/8/layout/cycle6"/>
    <dgm:cxn modelId="{5A5C13EC-3DE7-46C4-95E4-32EBDA818CD6}" type="presOf" srcId="{0FE1BEE3-68EC-4515-8420-3AB857ED873E}" destId="{6DD82A3A-2C2A-494F-BDA4-980ACE53D6B7}" srcOrd="0" destOrd="0" presId="urn:microsoft.com/office/officeart/2005/8/layout/cycle6"/>
    <dgm:cxn modelId="{297079AF-DE8F-4C13-8544-9D4C6C7F5F33}" type="presOf" srcId="{8CDDED9C-D5F5-44B5-A44F-BAF95039148E}" destId="{37588E95-4EAA-4F14-8F4A-A25363D81509}" srcOrd="0" destOrd="0" presId="urn:microsoft.com/office/officeart/2005/8/layout/cycle6"/>
    <dgm:cxn modelId="{A2759C36-EC17-4768-8CC9-05D883CBE1C3}" type="presOf" srcId="{952F9364-A606-4DEC-8B48-115923126964}" destId="{E167A7D4-BB5E-4F20-98ED-1B57E91CAC2C}" srcOrd="0" destOrd="0" presId="urn:microsoft.com/office/officeart/2005/8/layout/cycle6"/>
    <dgm:cxn modelId="{94EDB9BD-906F-4C31-8ABD-61E87CE61B60}" type="presParOf" srcId="{4A4F52C4-8831-4762-8C2C-D4682ABFEDEC}" destId="{A74001D6-3194-4B8D-A52D-808B3CF24C35}" srcOrd="0" destOrd="0" presId="urn:microsoft.com/office/officeart/2005/8/layout/cycle6"/>
    <dgm:cxn modelId="{8F80529E-BDEE-47AD-9E76-BF926039A9B3}" type="presParOf" srcId="{4A4F52C4-8831-4762-8C2C-D4682ABFEDEC}" destId="{1D3BF6FB-1A0C-4A37-924E-6A4CB081674E}" srcOrd="1" destOrd="0" presId="urn:microsoft.com/office/officeart/2005/8/layout/cycle6"/>
    <dgm:cxn modelId="{DDF8E7D6-3A9C-478D-A85D-93B5F6E495BC}" type="presParOf" srcId="{4A4F52C4-8831-4762-8C2C-D4682ABFEDEC}" destId="{786FEFB9-C4A1-4B6E-A667-BE335C41C3EE}" srcOrd="2" destOrd="0" presId="urn:microsoft.com/office/officeart/2005/8/layout/cycle6"/>
    <dgm:cxn modelId="{46C90968-CB75-4699-B8E0-AB20B5D7265E}" type="presParOf" srcId="{4A4F52C4-8831-4762-8C2C-D4682ABFEDEC}" destId="{049EBC5E-FC36-4CE9-A378-B42FDE2E8B28}" srcOrd="3" destOrd="0" presId="urn:microsoft.com/office/officeart/2005/8/layout/cycle6"/>
    <dgm:cxn modelId="{F76EE629-DB89-4A68-A9F4-1F1A089523F0}" type="presParOf" srcId="{4A4F52C4-8831-4762-8C2C-D4682ABFEDEC}" destId="{7BC900E2-7DC5-4FD5-8C61-A30414485317}" srcOrd="4" destOrd="0" presId="urn:microsoft.com/office/officeart/2005/8/layout/cycle6"/>
    <dgm:cxn modelId="{26510252-83A0-4568-AD9C-93A3C235D0CF}" type="presParOf" srcId="{4A4F52C4-8831-4762-8C2C-D4682ABFEDEC}" destId="{E167A7D4-BB5E-4F20-98ED-1B57E91CAC2C}" srcOrd="5" destOrd="0" presId="urn:microsoft.com/office/officeart/2005/8/layout/cycle6"/>
    <dgm:cxn modelId="{0308A6D1-00CD-4E4A-931B-CEEF92A43597}" type="presParOf" srcId="{4A4F52C4-8831-4762-8C2C-D4682ABFEDEC}" destId="{415F04E6-1AEE-4F4E-87BA-2B782810E36C}" srcOrd="6" destOrd="0" presId="urn:microsoft.com/office/officeart/2005/8/layout/cycle6"/>
    <dgm:cxn modelId="{39E3E582-9FF2-45BC-B59C-DC50864378CA}" type="presParOf" srcId="{4A4F52C4-8831-4762-8C2C-D4682ABFEDEC}" destId="{868E6032-0D16-40E4-9D11-E91A6D2B1328}" srcOrd="7" destOrd="0" presId="urn:microsoft.com/office/officeart/2005/8/layout/cycle6"/>
    <dgm:cxn modelId="{9C9483A4-CBF0-4E1B-841C-366934E9A5C1}" type="presParOf" srcId="{4A4F52C4-8831-4762-8C2C-D4682ABFEDEC}" destId="{8BAED479-38CC-47E7-AF89-F49C87655005}" srcOrd="8" destOrd="0" presId="urn:microsoft.com/office/officeart/2005/8/layout/cycle6"/>
    <dgm:cxn modelId="{E0CC6C09-70C6-4073-B6ED-4F3D85702CD4}" type="presParOf" srcId="{4A4F52C4-8831-4762-8C2C-D4682ABFEDEC}" destId="{6DD82A3A-2C2A-494F-BDA4-980ACE53D6B7}" srcOrd="9" destOrd="0" presId="urn:microsoft.com/office/officeart/2005/8/layout/cycle6"/>
    <dgm:cxn modelId="{B2465306-69C1-4EA3-AE5B-60B6BD03CF6A}" type="presParOf" srcId="{4A4F52C4-8831-4762-8C2C-D4682ABFEDEC}" destId="{DBAE63BB-673F-465F-9491-C9FEC42E593B}" srcOrd="10" destOrd="0" presId="urn:microsoft.com/office/officeart/2005/8/layout/cycle6"/>
    <dgm:cxn modelId="{015AB442-D87F-45D9-A28D-2D2811072467}" type="presParOf" srcId="{4A4F52C4-8831-4762-8C2C-D4682ABFEDEC}" destId="{4422431A-5DCE-497A-ADC3-1AE89A5A7A07}" srcOrd="11" destOrd="0" presId="urn:microsoft.com/office/officeart/2005/8/layout/cycle6"/>
    <dgm:cxn modelId="{FE1C9547-6436-484F-A8D7-008FF96FAC60}" type="presParOf" srcId="{4A4F52C4-8831-4762-8C2C-D4682ABFEDEC}" destId="{37588E95-4EAA-4F14-8F4A-A25363D81509}" srcOrd="12" destOrd="0" presId="urn:microsoft.com/office/officeart/2005/8/layout/cycle6"/>
    <dgm:cxn modelId="{EC2C0FA3-98F3-4AD2-909D-8F875D9F26AD}" type="presParOf" srcId="{4A4F52C4-8831-4762-8C2C-D4682ABFEDEC}" destId="{0DB015C0-CC88-4A9C-BE1F-D2B89470C759}" srcOrd="13" destOrd="0" presId="urn:microsoft.com/office/officeart/2005/8/layout/cycle6"/>
    <dgm:cxn modelId="{7D7950C0-C9F1-42DC-A2FE-13DFFC8CDFCB}" type="presParOf" srcId="{4A4F52C4-8831-4762-8C2C-D4682ABFEDEC}" destId="{A0F196E1-B422-44BA-8F4F-401E647A584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748E7-849F-41BD-8EDB-18C7F54D039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73EC8385-4A48-4A92-94E8-59E4EA9877CD}">
      <dgm:prSet phldrT="[Texte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dirty="0" smtClean="0">
              <a:latin typeface="Arial Narrow" panose="020B0606020202030204" pitchFamily="34" charset="0"/>
            </a:rPr>
            <a:t>Le changement climatique et les incertitudes liées interrogent l’avenir des forêts</a:t>
          </a:r>
        </a:p>
      </dgm:t>
    </dgm:pt>
    <dgm:pt modelId="{18A1805F-79E9-4302-874E-CD40DC9B9F28}" type="parTrans" cxnId="{74BF87D3-07F1-47ED-8AE4-B14073CF44BF}">
      <dgm:prSet/>
      <dgm:spPr/>
      <dgm:t>
        <a:bodyPr/>
        <a:lstStyle/>
        <a:p>
          <a:endParaRPr lang="fr-FR" sz="1800"/>
        </a:p>
      </dgm:t>
    </dgm:pt>
    <dgm:pt modelId="{F4175B3A-D62C-4460-A155-BBEB1CA5DB0C}" type="sibTrans" cxnId="{74BF87D3-07F1-47ED-8AE4-B14073CF44BF}">
      <dgm:prSet/>
      <dgm:spPr/>
      <dgm:t>
        <a:bodyPr/>
        <a:lstStyle/>
        <a:p>
          <a:endParaRPr lang="fr-FR" sz="1800"/>
        </a:p>
      </dgm:t>
    </dgm:pt>
    <dgm:pt modelId="{9C733A2A-B1AF-4386-BF66-066513724B0F}">
      <dgm:prSet phldrT="[Texte]" custT="1"/>
      <dgm:spPr/>
      <dgm:t>
        <a:bodyPr/>
        <a:lstStyle/>
        <a:p>
          <a:r>
            <a:rPr lang="fr-FR" sz="1800" dirty="0" smtClean="0">
              <a:latin typeface="Arial Narrow" panose="020B0606020202030204" pitchFamily="34" charset="0"/>
            </a:rPr>
            <a:t>Les risques </a:t>
          </a:r>
          <a:r>
            <a:rPr lang="fr-FR" sz="1800" dirty="0" smtClean="0">
              <a:solidFill>
                <a:schemeClr val="bg1"/>
              </a:solidFill>
              <a:latin typeface="Arial Narrow" panose="020B0606020202030204" pitchFamily="34" charset="0"/>
            </a:rPr>
            <a:t>doivent</a:t>
          </a:r>
          <a:r>
            <a:rPr lang="fr-FR" sz="1800" dirty="0" smtClean="0">
              <a:latin typeface="Arial Narrow" panose="020B0606020202030204" pitchFamily="34" charset="0"/>
            </a:rPr>
            <a:t> être identifiés et mis en débat à l’échelle des territoires</a:t>
          </a:r>
          <a:endParaRPr lang="fr-FR" sz="1800" dirty="0"/>
        </a:p>
      </dgm:t>
    </dgm:pt>
    <dgm:pt modelId="{C6F9FE42-EE57-454D-BC63-2D11E686AAFD}" type="parTrans" cxnId="{5334FC33-6D3C-46D6-AA34-ECDC7859B9A0}">
      <dgm:prSet/>
      <dgm:spPr/>
      <dgm:t>
        <a:bodyPr/>
        <a:lstStyle/>
        <a:p>
          <a:endParaRPr lang="fr-FR" sz="1800"/>
        </a:p>
      </dgm:t>
    </dgm:pt>
    <dgm:pt modelId="{6A232FF6-773C-4ACC-9E4A-D5F1C93C316F}" type="sibTrans" cxnId="{5334FC33-6D3C-46D6-AA34-ECDC7859B9A0}">
      <dgm:prSet/>
      <dgm:spPr/>
      <dgm:t>
        <a:bodyPr/>
        <a:lstStyle/>
        <a:p>
          <a:endParaRPr lang="fr-FR" sz="1800"/>
        </a:p>
      </dgm:t>
    </dgm:pt>
    <dgm:pt modelId="{849713E5-ED0A-40FA-943A-76C4D0495C24}">
      <dgm:prSet phldrT="[Texte]" custT="1"/>
      <dgm:spPr>
        <a:solidFill>
          <a:srgbClr val="5EAFA6"/>
        </a:solidFill>
      </dgm:spPr>
      <dgm:t>
        <a:bodyPr/>
        <a:lstStyle/>
        <a:p>
          <a:r>
            <a:rPr lang="fr-FR" sz="1800" dirty="0" smtClean="0">
              <a:latin typeface="Arial Narrow" panose="020B0606020202030204" pitchFamily="34" charset="0"/>
            </a:rPr>
            <a:t>Une 3</a:t>
          </a:r>
          <a:r>
            <a:rPr lang="fr-FR" sz="1800" baseline="30000" dirty="0" smtClean="0">
              <a:latin typeface="Arial Narrow" panose="020B0606020202030204" pitchFamily="34" charset="0"/>
            </a:rPr>
            <a:t>ème</a:t>
          </a:r>
          <a:r>
            <a:rPr lang="fr-FR" sz="1800" dirty="0" smtClean="0">
              <a:latin typeface="Arial Narrow" panose="020B0606020202030204" pitchFamily="34" charset="0"/>
            </a:rPr>
            <a:t> voie doit être trouvée entre « l’autruche » et « le canard sans tête »</a:t>
          </a:r>
          <a:endParaRPr lang="fr-FR" sz="1800" dirty="0"/>
        </a:p>
      </dgm:t>
    </dgm:pt>
    <dgm:pt modelId="{037DA80F-5A77-49ED-9EDA-867557607A65}" type="parTrans" cxnId="{12ED8E7F-BC52-4929-A19E-38A29AEB6106}">
      <dgm:prSet/>
      <dgm:spPr/>
      <dgm:t>
        <a:bodyPr/>
        <a:lstStyle/>
        <a:p>
          <a:endParaRPr lang="fr-FR" sz="1800"/>
        </a:p>
      </dgm:t>
    </dgm:pt>
    <dgm:pt modelId="{9B62E21A-EAA6-4A31-A6C3-77B7C4CB00DF}" type="sibTrans" cxnId="{12ED8E7F-BC52-4929-A19E-38A29AEB6106}">
      <dgm:prSet/>
      <dgm:spPr/>
      <dgm:t>
        <a:bodyPr/>
        <a:lstStyle/>
        <a:p>
          <a:endParaRPr lang="fr-FR" sz="1800"/>
        </a:p>
      </dgm:t>
    </dgm:pt>
    <dgm:pt modelId="{FD53153D-C327-482A-8FDC-6B050CD0D566}">
      <dgm:prSet phldrT="[Texte]" custT="1"/>
      <dgm:spPr/>
      <dgm:t>
        <a:bodyPr/>
        <a:lstStyle/>
        <a:p>
          <a:r>
            <a:rPr lang="fr-FR" sz="1800" dirty="0" smtClean="0">
              <a:latin typeface="Arial Narrow" panose="020B0606020202030204" pitchFamily="34" charset="0"/>
            </a:rPr>
            <a:t>La recherche de solutions doit s’appuyer sur un dialogue entre les acteurs</a:t>
          </a:r>
          <a:endParaRPr lang="fr-FR" sz="1800" dirty="0"/>
        </a:p>
      </dgm:t>
    </dgm:pt>
    <dgm:pt modelId="{F67EFBCE-CC8E-48F0-9B50-2567294D0F62}" type="parTrans" cxnId="{4C1A3878-FBE7-486D-87D2-3B8E305A49CC}">
      <dgm:prSet/>
      <dgm:spPr/>
      <dgm:t>
        <a:bodyPr/>
        <a:lstStyle/>
        <a:p>
          <a:endParaRPr lang="fr-FR" sz="1800"/>
        </a:p>
      </dgm:t>
    </dgm:pt>
    <dgm:pt modelId="{39769052-2DBB-4287-8E55-06E61DB34D95}" type="sibTrans" cxnId="{4C1A3878-FBE7-486D-87D2-3B8E305A49CC}">
      <dgm:prSet/>
      <dgm:spPr/>
      <dgm:t>
        <a:bodyPr/>
        <a:lstStyle/>
        <a:p>
          <a:endParaRPr lang="fr-FR" sz="1800"/>
        </a:p>
      </dgm:t>
    </dgm:pt>
    <dgm:pt modelId="{37CCC748-0E29-4811-9BB9-28B07CE8F61B}">
      <dgm:prSet phldrT="[Texte]" custT="1"/>
      <dgm:spPr>
        <a:solidFill>
          <a:srgbClr val="8064A2"/>
        </a:solidFill>
      </dgm:spPr>
      <dgm:t>
        <a:bodyPr/>
        <a:lstStyle/>
        <a:p>
          <a:r>
            <a:rPr lang="fr-FR" sz="1800" dirty="0" smtClean="0">
              <a:latin typeface="Arial Narrow" panose="020B0606020202030204" pitchFamily="34" charset="0"/>
            </a:rPr>
            <a:t>La concertation territoriale doit faire émerger une vision et un projet commun </a:t>
          </a:r>
          <a:endParaRPr lang="fr-FR" sz="1800" dirty="0"/>
        </a:p>
      </dgm:t>
    </dgm:pt>
    <dgm:pt modelId="{4C221E38-8BD3-4719-B38F-E44DC2C28A8F}" type="parTrans" cxnId="{796BA16F-2FEB-4857-81D8-64CA1ED76F73}">
      <dgm:prSet/>
      <dgm:spPr/>
      <dgm:t>
        <a:bodyPr/>
        <a:lstStyle/>
        <a:p>
          <a:endParaRPr lang="fr-FR" sz="1800"/>
        </a:p>
      </dgm:t>
    </dgm:pt>
    <dgm:pt modelId="{FD946FF0-50B2-4176-8A40-A40F4DC119BB}" type="sibTrans" cxnId="{796BA16F-2FEB-4857-81D8-64CA1ED76F73}">
      <dgm:prSet/>
      <dgm:spPr/>
      <dgm:t>
        <a:bodyPr/>
        <a:lstStyle/>
        <a:p>
          <a:endParaRPr lang="fr-FR" sz="1800"/>
        </a:p>
      </dgm:t>
    </dgm:pt>
    <dgm:pt modelId="{1B493756-F2E0-432D-BE9B-01F4DBD7B3A1}" type="pres">
      <dgm:prSet presAssocID="{FF2748E7-849F-41BD-8EDB-18C7F54D03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B5760609-54F9-4DD7-81BE-E6077DFF2779}" type="pres">
      <dgm:prSet presAssocID="{FF2748E7-849F-41BD-8EDB-18C7F54D0393}" presName="Name1" presStyleCnt="0"/>
      <dgm:spPr/>
    </dgm:pt>
    <dgm:pt modelId="{96A32161-4E9F-4AE0-99A8-9BF6E33208D6}" type="pres">
      <dgm:prSet presAssocID="{FF2748E7-849F-41BD-8EDB-18C7F54D0393}" presName="cycle" presStyleCnt="0"/>
      <dgm:spPr/>
    </dgm:pt>
    <dgm:pt modelId="{AF8C5BDE-B876-4A1F-88F1-9CAE251BF4C9}" type="pres">
      <dgm:prSet presAssocID="{FF2748E7-849F-41BD-8EDB-18C7F54D0393}" presName="srcNode" presStyleLbl="node1" presStyleIdx="0" presStyleCnt="5"/>
      <dgm:spPr/>
    </dgm:pt>
    <dgm:pt modelId="{355357A4-E354-4081-B51F-982DA50172D9}" type="pres">
      <dgm:prSet presAssocID="{FF2748E7-849F-41BD-8EDB-18C7F54D0393}" presName="conn" presStyleLbl="parChTrans1D2" presStyleIdx="0" presStyleCnt="1"/>
      <dgm:spPr/>
      <dgm:t>
        <a:bodyPr/>
        <a:lstStyle/>
        <a:p>
          <a:endParaRPr lang="fr-FR"/>
        </a:p>
      </dgm:t>
    </dgm:pt>
    <dgm:pt modelId="{86B0ED07-141D-4301-8FEB-89459ACF6A43}" type="pres">
      <dgm:prSet presAssocID="{FF2748E7-849F-41BD-8EDB-18C7F54D0393}" presName="extraNode" presStyleLbl="node1" presStyleIdx="0" presStyleCnt="5"/>
      <dgm:spPr/>
    </dgm:pt>
    <dgm:pt modelId="{F226D3C1-FA52-42F1-A00C-A924A3B3EA9F}" type="pres">
      <dgm:prSet presAssocID="{FF2748E7-849F-41BD-8EDB-18C7F54D0393}" presName="dstNode" presStyleLbl="node1" presStyleIdx="0" presStyleCnt="5"/>
      <dgm:spPr/>
    </dgm:pt>
    <dgm:pt modelId="{2024F638-32CB-41FB-944E-9027356BE49B}" type="pres">
      <dgm:prSet presAssocID="{73EC8385-4A48-4A92-94E8-59E4EA9877C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8572D-F7F1-4476-815D-BFCB4DF5725C}" type="pres">
      <dgm:prSet presAssocID="{73EC8385-4A48-4A92-94E8-59E4EA9877CD}" presName="accent_1" presStyleCnt="0"/>
      <dgm:spPr/>
    </dgm:pt>
    <dgm:pt modelId="{A9875F07-7F64-427A-AA70-9A314C81B8DD}" type="pres">
      <dgm:prSet presAssocID="{73EC8385-4A48-4A92-94E8-59E4EA9877CD}" presName="accentRepeatNode" presStyleLbl="solidFgAcc1" presStyleIdx="0" presStyleCnt="5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fr-FR"/>
        </a:p>
      </dgm:t>
    </dgm:pt>
    <dgm:pt modelId="{8CD4E674-F665-43D8-89B2-C86ABE70578D}" type="pres">
      <dgm:prSet presAssocID="{9C733A2A-B1AF-4386-BF66-066513724B0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3474EC-B37C-48AE-9C78-BCF541A8C746}" type="pres">
      <dgm:prSet presAssocID="{9C733A2A-B1AF-4386-BF66-066513724B0F}" presName="accent_2" presStyleCnt="0"/>
      <dgm:spPr/>
    </dgm:pt>
    <dgm:pt modelId="{B0F836C4-AF81-4FB4-9D0F-6306C05B72B5}" type="pres">
      <dgm:prSet presAssocID="{9C733A2A-B1AF-4386-BF66-066513724B0F}" presName="accentRepeatNode" presStyleLbl="solidFgAcc1" presStyleIdx="1" presStyleCnt="5"/>
      <dgm:spPr>
        <a:solidFill>
          <a:srgbClr val="CFE9D1"/>
        </a:solidFill>
      </dgm:spPr>
      <dgm:t>
        <a:bodyPr/>
        <a:lstStyle/>
        <a:p>
          <a:endParaRPr lang="fr-FR"/>
        </a:p>
      </dgm:t>
    </dgm:pt>
    <dgm:pt modelId="{1347099F-5930-475E-B8B1-A483C3B92D05}" type="pres">
      <dgm:prSet presAssocID="{849713E5-ED0A-40FA-943A-76C4D0495C24}" presName="text_3" presStyleLbl="node1" presStyleIdx="2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615C25-C42A-4BFB-8D67-16AB91C7B31C}" type="pres">
      <dgm:prSet presAssocID="{849713E5-ED0A-40FA-943A-76C4D0495C24}" presName="accent_3" presStyleCnt="0"/>
      <dgm:spPr/>
    </dgm:pt>
    <dgm:pt modelId="{A5825841-CDC4-427A-8C86-CDE241437C1B}" type="pres">
      <dgm:prSet presAssocID="{849713E5-ED0A-40FA-943A-76C4D0495C24}" presName="accentRepeatNode" presStyleLbl="solidFgAcc1" presStyleIdx="2" presStyleCnt="5"/>
      <dgm:spPr>
        <a:solidFill>
          <a:srgbClr val="BFDFDB"/>
        </a:solidFill>
      </dgm:spPr>
      <dgm:t>
        <a:bodyPr/>
        <a:lstStyle/>
        <a:p>
          <a:endParaRPr lang="fr-FR"/>
        </a:p>
      </dgm:t>
    </dgm:pt>
    <dgm:pt modelId="{D804CA43-8CEF-4F16-AF32-9B6B0FE56B88}" type="pres">
      <dgm:prSet presAssocID="{FD53153D-C327-482A-8FDC-6B050CD0D56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F2A0DD-A10A-4AEF-80C4-C10546ABD238}" type="pres">
      <dgm:prSet presAssocID="{FD53153D-C327-482A-8FDC-6B050CD0D566}" presName="accent_4" presStyleCnt="0"/>
      <dgm:spPr/>
    </dgm:pt>
    <dgm:pt modelId="{D9BA24C7-12F7-49A2-98E7-0D70BDE3757F}" type="pres">
      <dgm:prSet presAssocID="{FD53153D-C327-482A-8FDC-6B050CD0D566}" presName="accentRepeatNode" presStyleLbl="solidFgAcc1" presStyleIdx="3" presStyleCnt="5"/>
      <dgm:spPr>
        <a:solidFill>
          <a:srgbClr val="BCC6DA"/>
        </a:solidFill>
      </dgm:spPr>
      <dgm:t>
        <a:bodyPr/>
        <a:lstStyle/>
        <a:p>
          <a:endParaRPr lang="fr-FR"/>
        </a:p>
      </dgm:t>
    </dgm:pt>
    <dgm:pt modelId="{84F4844A-1CBA-47E4-A875-E82BE60BA797}" type="pres">
      <dgm:prSet presAssocID="{37CCC748-0E29-4811-9BB9-28B07CE8F61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34C1A0-83B4-417D-B2FC-7748B6EC82DE}" type="pres">
      <dgm:prSet presAssocID="{37CCC748-0E29-4811-9BB9-28B07CE8F61B}" presName="accent_5" presStyleCnt="0"/>
      <dgm:spPr/>
    </dgm:pt>
    <dgm:pt modelId="{4B250C4A-9641-4D3D-B896-AA84A9E710AF}" type="pres">
      <dgm:prSet presAssocID="{37CCC748-0E29-4811-9BB9-28B07CE8F61B}" presName="accentRepeatNode" presStyleLbl="solidFgAcc1" presStyleIdx="4" presStyleCnt="5"/>
      <dgm:spPr>
        <a:solidFill>
          <a:srgbClr val="BEB0D0"/>
        </a:solidFill>
      </dgm:spPr>
      <dgm:t>
        <a:bodyPr/>
        <a:lstStyle/>
        <a:p>
          <a:endParaRPr lang="fr-FR"/>
        </a:p>
      </dgm:t>
    </dgm:pt>
  </dgm:ptLst>
  <dgm:cxnLst>
    <dgm:cxn modelId="{55C32ED1-F028-4C1F-A823-B382435C1C44}" type="presOf" srcId="{73EC8385-4A48-4A92-94E8-59E4EA9877CD}" destId="{2024F638-32CB-41FB-944E-9027356BE49B}" srcOrd="0" destOrd="0" presId="urn:microsoft.com/office/officeart/2008/layout/VerticalCurvedList"/>
    <dgm:cxn modelId="{C9461457-45C8-40E2-867D-FDC64EF3FFC9}" type="presOf" srcId="{849713E5-ED0A-40FA-943A-76C4D0495C24}" destId="{1347099F-5930-475E-B8B1-A483C3B92D05}" srcOrd="0" destOrd="0" presId="urn:microsoft.com/office/officeart/2008/layout/VerticalCurvedList"/>
    <dgm:cxn modelId="{796BA16F-2FEB-4857-81D8-64CA1ED76F73}" srcId="{FF2748E7-849F-41BD-8EDB-18C7F54D0393}" destId="{37CCC748-0E29-4811-9BB9-28B07CE8F61B}" srcOrd="4" destOrd="0" parTransId="{4C221E38-8BD3-4719-B38F-E44DC2C28A8F}" sibTransId="{FD946FF0-50B2-4176-8A40-A40F4DC119BB}"/>
    <dgm:cxn modelId="{D582A16F-4CED-42D0-8320-9BA8F1D3F9FA}" type="presOf" srcId="{37CCC748-0E29-4811-9BB9-28B07CE8F61B}" destId="{84F4844A-1CBA-47E4-A875-E82BE60BA797}" srcOrd="0" destOrd="0" presId="urn:microsoft.com/office/officeart/2008/layout/VerticalCurvedList"/>
    <dgm:cxn modelId="{74BF87D3-07F1-47ED-8AE4-B14073CF44BF}" srcId="{FF2748E7-849F-41BD-8EDB-18C7F54D0393}" destId="{73EC8385-4A48-4A92-94E8-59E4EA9877CD}" srcOrd="0" destOrd="0" parTransId="{18A1805F-79E9-4302-874E-CD40DC9B9F28}" sibTransId="{F4175B3A-D62C-4460-A155-BBEB1CA5DB0C}"/>
    <dgm:cxn modelId="{1D40AB07-2A59-4131-A79C-E5FA7A0FB557}" type="presOf" srcId="{FD53153D-C327-482A-8FDC-6B050CD0D566}" destId="{D804CA43-8CEF-4F16-AF32-9B6B0FE56B88}" srcOrd="0" destOrd="0" presId="urn:microsoft.com/office/officeart/2008/layout/VerticalCurvedList"/>
    <dgm:cxn modelId="{83DEC38C-4532-4EB1-B3A3-9C3EB8254DFD}" type="presOf" srcId="{F4175B3A-D62C-4460-A155-BBEB1CA5DB0C}" destId="{355357A4-E354-4081-B51F-982DA50172D9}" srcOrd="0" destOrd="0" presId="urn:microsoft.com/office/officeart/2008/layout/VerticalCurvedList"/>
    <dgm:cxn modelId="{4C1A3878-FBE7-486D-87D2-3B8E305A49CC}" srcId="{FF2748E7-849F-41BD-8EDB-18C7F54D0393}" destId="{FD53153D-C327-482A-8FDC-6B050CD0D566}" srcOrd="3" destOrd="0" parTransId="{F67EFBCE-CC8E-48F0-9B50-2567294D0F62}" sibTransId="{39769052-2DBB-4287-8E55-06E61DB34D95}"/>
    <dgm:cxn modelId="{44DD05A3-23FF-468D-BAE1-2C748D86BBA8}" type="presOf" srcId="{FF2748E7-849F-41BD-8EDB-18C7F54D0393}" destId="{1B493756-F2E0-432D-BE9B-01F4DBD7B3A1}" srcOrd="0" destOrd="0" presId="urn:microsoft.com/office/officeart/2008/layout/VerticalCurvedList"/>
    <dgm:cxn modelId="{12ED8E7F-BC52-4929-A19E-38A29AEB6106}" srcId="{FF2748E7-849F-41BD-8EDB-18C7F54D0393}" destId="{849713E5-ED0A-40FA-943A-76C4D0495C24}" srcOrd="2" destOrd="0" parTransId="{037DA80F-5A77-49ED-9EDA-867557607A65}" sibTransId="{9B62E21A-EAA6-4A31-A6C3-77B7C4CB00DF}"/>
    <dgm:cxn modelId="{5334FC33-6D3C-46D6-AA34-ECDC7859B9A0}" srcId="{FF2748E7-849F-41BD-8EDB-18C7F54D0393}" destId="{9C733A2A-B1AF-4386-BF66-066513724B0F}" srcOrd="1" destOrd="0" parTransId="{C6F9FE42-EE57-454D-BC63-2D11E686AAFD}" sibTransId="{6A232FF6-773C-4ACC-9E4A-D5F1C93C316F}"/>
    <dgm:cxn modelId="{1F5B53C0-4BA4-4B59-865A-AF4939EE5B87}" type="presOf" srcId="{9C733A2A-B1AF-4386-BF66-066513724B0F}" destId="{8CD4E674-F665-43D8-89B2-C86ABE70578D}" srcOrd="0" destOrd="0" presId="urn:microsoft.com/office/officeart/2008/layout/VerticalCurvedList"/>
    <dgm:cxn modelId="{70E5251A-B7ED-4955-8A68-0F5A1BF4B51A}" type="presParOf" srcId="{1B493756-F2E0-432D-BE9B-01F4DBD7B3A1}" destId="{B5760609-54F9-4DD7-81BE-E6077DFF2779}" srcOrd="0" destOrd="0" presId="urn:microsoft.com/office/officeart/2008/layout/VerticalCurvedList"/>
    <dgm:cxn modelId="{4925DD92-8A00-4316-9408-280177D00D1E}" type="presParOf" srcId="{B5760609-54F9-4DD7-81BE-E6077DFF2779}" destId="{96A32161-4E9F-4AE0-99A8-9BF6E33208D6}" srcOrd="0" destOrd="0" presId="urn:microsoft.com/office/officeart/2008/layout/VerticalCurvedList"/>
    <dgm:cxn modelId="{DD4D0EDB-E67C-42EA-BFCA-6ED0F23FE713}" type="presParOf" srcId="{96A32161-4E9F-4AE0-99A8-9BF6E33208D6}" destId="{AF8C5BDE-B876-4A1F-88F1-9CAE251BF4C9}" srcOrd="0" destOrd="0" presId="urn:microsoft.com/office/officeart/2008/layout/VerticalCurvedList"/>
    <dgm:cxn modelId="{B1B454C7-A90A-4596-8A6F-E7445F123665}" type="presParOf" srcId="{96A32161-4E9F-4AE0-99A8-9BF6E33208D6}" destId="{355357A4-E354-4081-B51F-982DA50172D9}" srcOrd="1" destOrd="0" presId="urn:microsoft.com/office/officeart/2008/layout/VerticalCurvedList"/>
    <dgm:cxn modelId="{BE222CB0-AB2E-4009-935B-CDAC30436505}" type="presParOf" srcId="{96A32161-4E9F-4AE0-99A8-9BF6E33208D6}" destId="{86B0ED07-141D-4301-8FEB-89459ACF6A43}" srcOrd="2" destOrd="0" presId="urn:microsoft.com/office/officeart/2008/layout/VerticalCurvedList"/>
    <dgm:cxn modelId="{8C254664-A8A9-48DD-AD4B-0AB2498925AA}" type="presParOf" srcId="{96A32161-4E9F-4AE0-99A8-9BF6E33208D6}" destId="{F226D3C1-FA52-42F1-A00C-A924A3B3EA9F}" srcOrd="3" destOrd="0" presId="urn:microsoft.com/office/officeart/2008/layout/VerticalCurvedList"/>
    <dgm:cxn modelId="{841F9327-DBB9-49B3-8822-C4BA5B741240}" type="presParOf" srcId="{B5760609-54F9-4DD7-81BE-E6077DFF2779}" destId="{2024F638-32CB-41FB-944E-9027356BE49B}" srcOrd="1" destOrd="0" presId="urn:microsoft.com/office/officeart/2008/layout/VerticalCurvedList"/>
    <dgm:cxn modelId="{5CD9284D-85C5-4B47-82DE-6E3D9548640F}" type="presParOf" srcId="{B5760609-54F9-4DD7-81BE-E6077DFF2779}" destId="{86B8572D-F7F1-4476-815D-BFCB4DF5725C}" srcOrd="2" destOrd="0" presId="urn:microsoft.com/office/officeart/2008/layout/VerticalCurvedList"/>
    <dgm:cxn modelId="{2B9D73A1-E9DF-4179-811B-B5A8082A1434}" type="presParOf" srcId="{86B8572D-F7F1-4476-815D-BFCB4DF5725C}" destId="{A9875F07-7F64-427A-AA70-9A314C81B8DD}" srcOrd="0" destOrd="0" presId="urn:microsoft.com/office/officeart/2008/layout/VerticalCurvedList"/>
    <dgm:cxn modelId="{68EED05D-310F-46DC-81E5-8E63832A142B}" type="presParOf" srcId="{B5760609-54F9-4DD7-81BE-E6077DFF2779}" destId="{8CD4E674-F665-43D8-89B2-C86ABE70578D}" srcOrd="3" destOrd="0" presId="urn:microsoft.com/office/officeart/2008/layout/VerticalCurvedList"/>
    <dgm:cxn modelId="{521AB0BB-F498-41BA-A383-DCE9CC53BFA8}" type="presParOf" srcId="{B5760609-54F9-4DD7-81BE-E6077DFF2779}" destId="{283474EC-B37C-48AE-9C78-BCF541A8C746}" srcOrd="4" destOrd="0" presId="urn:microsoft.com/office/officeart/2008/layout/VerticalCurvedList"/>
    <dgm:cxn modelId="{8C9554CD-695B-4829-8922-2B06D3D877D5}" type="presParOf" srcId="{283474EC-B37C-48AE-9C78-BCF541A8C746}" destId="{B0F836C4-AF81-4FB4-9D0F-6306C05B72B5}" srcOrd="0" destOrd="0" presId="urn:microsoft.com/office/officeart/2008/layout/VerticalCurvedList"/>
    <dgm:cxn modelId="{204980A1-B2E6-425B-9016-E96A219CE669}" type="presParOf" srcId="{B5760609-54F9-4DD7-81BE-E6077DFF2779}" destId="{1347099F-5930-475E-B8B1-A483C3B92D05}" srcOrd="5" destOrd="0" presId="urn:microsoft.com/office/officeart/2008/layout/VerticalCurvedList"/>
    <dgm:cxn modelId="{4852AFB0-8B70-44F6-8686-20BB53148679}" type="presParOf" srcId="{B5760609-54F9-4DD7-81BE-E6077DFF2779}" destId="{95615C25-C42A-4BFB-8D67-16AB91C7B31C}" srcOrd="6" destOrd="0" presId="urn:microsoft.com/office/officeart/2008/layout/VerticalCurvedList"/>
    <dgm:cxn modelId="{3F8BD826-BA4A-4430-9B8E-CA51A106B100}" type="presParOf" srcId="{95615C25-C42A-4BFB-8D67-16AB91C7B31C}" destId="{A5825841-CDC4-427A-8C86-CDE241437C1B}" srcOrd="0" destOrd="0" presId="urn:microsoft.com/office/officeart/2008/layout/VerticalCurvedList"/>
    <dgm:cxn modelId="{76C8B48A-447A-4ED9-8322-8961FA0C4ECF}" type="presParOf" srcId="{B5760609-54F9-4DD7-81BE-E6077DFF2779}" destId="{D804CA43-8CEF-4F16-AF32-9B6B0FE56B88}" srcOrd="7" destOrd="0" presId="urn:microsoft.com/office/officeart/2008/layout/VerticalCurvedList"/>
    <dgm:cxn modelId="{1AFCD529-2456-4E62-9ED4-FB2115089539}" type="presParOf" srcId="{B5760609-54F9-4DD7-81BE-E6077DFF2779}" destId="{1FF2A0DD-A10A-4AEF-80C4-C10546ABD238}" srcOrd="8" destOrd="0" presId="urn:microsoft.com/office/officeart/2008/layout/VerticalCurvedList"/>
    <dgm:cxn modelId="{C8BF3F5B-4619-4222-AD83-65545801B73F}" type="presParOf" srcId="{1FF2A0DD-A10A-4AEF-80C4-C10546ABD238}" destId="{D9BA24C7-12F7-49A2-98E7-0D70BDE3757F}" srcOrd="0" destOrd="0" presId="urn:microsoft.com/office/officeart/2008/layout/VerticalCurvedList"/>
    <dgm:cxn modelId="{5D99FD54-43B3-4388-8E15-587DB9BFAAE1}" type="presParOf" srcId="{B5760609-54F9-4DD7-81BE-E6077DFF2779}" destId="{84F4844A-1CBA-47E4-A875-E82BE60BA797}" srcOrd="9" destOrd="0" presId="urn:microsoft.com/office/officeart/2008/layout/VerticalCurvedList"/>
    <dgm:cxn modelId="{7849B27C-BEB6-4D40-AF82-0634C5C8FBCE}" type="presParOf" srcId="{B5760609-54F9-4DD7-81BE-E6077DFF2779}" destId="{6A34C1A0-83B4-417D-B2FC-7748B6EC82DE}" srcOrd="10" destOrd="0" presId="urn:microsoft.com/office/officeart/2008/layout/VerticalCurvedList"/>
    <dgm:cxn modelId="{733B5C34-C20A-4384-8F8D-7B3182ADF7B0}" type="presParOf" srcId="{6A34C1A0-83B4-417D-B2FC-7748B6EC82DE}" destId="{4B250C4A-9641-4D3D-B896-AA84A9E710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2748E7-849F-41BD-8EDB-18C7F54D039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73EC8385-4A48-4A92-94E8-59E4EA9877CD}">
      <dgm:prSet phldrT="[Texte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dirty="0" smtClean="0">
              <a:latin typeface="Arial Narrow" panose="020B0606020202030204" pitchFamily="34" charset="0"/>
            </a:rPr>
            <a:t>Intégrer le COPIL (national ou à l’échelle des sites)</a:t>
          </a:r>
        </a:p>
      </dgm:t>
    </dgm:pt>
    <dgm:pt modelId="{18A1805F-79E9-4302-874E-CD40DC9B9F28}" type="parTrans" cxnId="{74BF87D3-07F1-47ED-8AE4-B14073CF44BF}">
      <dgm:prSet/>
      <dgm:spPr/>
      <dgm:t>
        <a:bodyPr/>
        <a:lstStyle/>
        <a:p>
          <a:endParaRPr lang="fr-FR" sz="1800"/>
        </a:p>
      </dgm:t>
    </dgm:pt>
    <dgm:pt modelId="{F4175B3A-D62C-4460-A155-BBEB1CA5DB0C}" type="sibTrans" cxnId="{74BF87D3-07F1-47ED-8AE4-B14073CF44BF}">
      <dgm:prSet/>
      <dgm:spPr/>
      <dgm:t>
        <a:bodyPr/>
        <a:lstStyle/>
        <a:p>
          <a:endParaRPr lang="fr-FR" sz="1800"/>
        </a:p>
      </dgm:t>
    </dgm:pt>
    <dgm:pt modelId="{9C733A2A-B1AF-4386-BF66-066513724B0F}">
      <dgm:prSet phldrT="[Texte]" custT="1"/>
      <dgm:spPr/>
      <dgm:t>
        <a:bodyPr/>
        <a:lstStyle/>
        <a:p>
          <a:r>
            <a:rPr lang="fr-FR" sz="1800" dirty="0" smtClean="0">
              <a:latin typeface="Arial Narrow" panose="020B0606020202030204" pitchFamily="34" charset="0"/>
            </a:rPr>
            <a:t>Construire des ponts avec les projets auxquels vous prenez part</a:t>
          </a:r>
          <a:endParaRPr lang="fr-FR" sz="1800" dirty="0"/>
        </a:p>
      </dgm:t>
    </dgm:pt>
    <dgm:pt modelId="{C6F9FE42-EE57-454D-BC63-2D11E686AAFD}" type="parTrans" cxnId="{5334FC33-6D3C-46D6-AA34-ECDC7859B9A0}">
      <dgm:prSet/>
      <dgm:spPr/>
      <dgm:t>
        <a:bodyPr/>
        <a:lstStyle/>
        <a:p>
          <a:endParaRPr lang="fr-FR" sz="1800"/>
        </a:p>
      </dgm:t>
    </dgm:pt>
    <dgm:pt modelId="{6A232FF6-773C-4ACC-9E4A-D5F1C93C316F}" type="sibTrans" cxnId="{5334FC33-6D3C-46D6-AA34-ECDC7859B9A0}">
      <dgm:prSet/>
      <dgm:spPr/>
      <dgm:t>
        <a:bodyPr/>
        <a:lstStyle/>
        <a:p>
          <a:endParaRPr lang="fr-FR" sz="1800"/>
        </a:p>
      </dgm:t>
    </dgm:pt>
    <dgm:pt modelId="{849713E5-ED0A-40FA-943A-76C4D0495C24}">
      <dgm:prSet phldrT="[Texte]" custT="1"/>
      <dgm:spPr>
        <a:solidFill>
          <a:srgbClr val="5EAFA6"/>
        </a:solidFill>
      </dgm:spPr>
      <dgm:t>
        <a:bodyPr/>
        <a:lstStyle/>
        <a:p>
          <a:r>
            <a:rPr lang="fr-FR" sz="1800" dirty="0" smtClean="0">
              <a:latin typeface="Arial Narrow" panose="020B0606020202030204" pitchFamily="34" charset="0"/>
            </a:rPr>
            <a:t>Mobiliser vos collaborateurs et partenaires dans la concertation</a:t>
          </a:r>
          <a:endParaRPr lang="fr-FR" sz="1800" dirty="0"/>
        </a:p>
      </dgm:t>
    </dgm:pt>
    <dgm:pt modelId="{037DA80F-5A77-49ED-9EDA-867557607A65}" type="parTrans" cxnId="{12ED8E7F-BC52-4929-A19E-38A29AEB6106}">
      <dgm:prSet/>
      <dgm:spPr/>
      <dgm:t>
        <a:bodyPr/>
        <a:lstStyle/>
        <a:p>
          <a:endParaRPr lang="fr-FR" sz="1800"/>
        </a:p>
      </dgm:t>
    </dgm:pt>
    <dgm:pt modelId="{9B62E21A-EAA6-4A31-A6C3-77B7C4CB00DF}" type="sibTrans" cxnId="{12ED8E7F-BC52-4929-A19E-38A29AEB6106}">
      <dgm:prSet/>
      <dgm:spPr/>
      <dgm:t>
        <a:bodyPr/>
        <a:lstStyle/>
        <a:p>
          <a:endParaRPr lang="fr-FR" sz="1800"/>
        </a:p>
      </dgm:t>
    </dgm:pt>
    <dgm:pt modelId="{FD53153D-C327-482A-8FDC-6B050CD0D566}">
      <dgm:prSet phldrT="[Texte]" custT="1"/>
      <dgm:spPr/>
      <dgm:t>
        <a:bodyPr/>
        <a:lstStyle/>
        <a:p>
          <a:r>
            <a:rPr lang="fr-FR" sz="1800" dirty="0" smtClean="0">
              <a:latin typeface="Arial Narrow" panose="020B0606020202030204" pitchFamily="34" charset="0"/>
            </a:rPr>
            <a:t>Apporter un soutien financier au projet (national ou à l’échelle des sites)</a:t>
          </a:r>
          <a:endParaRPr lang="fr-FR" sz="1800" dirty="0"/>
        </a:p>
      </dgm:t>
    </dgm:pt>
    <dgm:pt modelId="{F67EFBCE-CC8E-48F0-9B50-2567294D0F62}" type="parTrans" cxnId="{4C1A3878-FBE7-486D-87D2-3B8E305A49CC}">
      <dgm:prSet/>
      <dgm:spPr/>
      <dgm:t>
        <a:bodyPr/>
        <a:lstStyle/>
        <a:p>
          <a:endParaRPr lang="fr-FR" sz="1800"/>
        </a:p>
      </dgm:t>
    </dgm:pt>
    <dgm:pt modelId="{39769052-2DBB-4287-8E55-06E61DB34D95}" type="sibTrans" cxnId="{4C1A3878-FBE7-486D-87D2-3B8E305A49CC}">
      <dgm:prSet/>
      <dgm:spPr/>
      <dgm:t>
        <a:bodyPr/>
        <a:lstStyle/>
        <a:p>
          <a:endParaRPr lang="fr-FR" sz="1800"/>
        </a:p>
      </dgm:t>
    </dgm:pt>
    <dgm:pt modelId="{37CCC748-0E29-4811-9BB9-28B07CE8F61B}">
      <dgm:prSet phldrT="[Texte]" custT="1"/>
      <dgm:spPr>
        <a:solidFill>
          <a:srgbClr val="8064A2"/>
        </a:solidFill>
      </dgm:spPr>
      <dgm:t>
        <a:bodyPr/>
        <a:lstStyle/>
        <a:p>
          <a:r>
            <a:rPr lang="fr-FR" sz="1800" dirty="0" smtClean="0">
              <a:latin typeface="Arial Narrow" panose="020B0606020202030204" pitchFamily="34" charset="0"/>
            </a:rPr>
            <a:t>Communiquer sur les réussites du projet et votre implication</a:t>
          </a:r>
          <a:endParaRPr lang="fr-FR" sz="1800" dirty="0"/>
        </a:p>
      </dgm:t>
    </dgm:pt>
    <dgm:pt modelId="{4C221E38-8BD3-4719-B38F-E44DC2C28A8F}" type="parTrans" cxnId="{796BA16F-2FEB-4857-81D8-64CA1ED76F73}">
      <dgm:prSet/>
      <dgm:spPr/>
      <dgm:t>
        <a:bodyPr/>
        <a:lstStyle/>
        <a:p>
          <a:endParaRPr lang="fr-FR" sz="1800"/>
        </a:p>
      </dgm:t>
    </dgm:pt>
    <dgm:pt modelId="{FD946FF0-50B2-4176-8A40-A40F4DC119BB}" type="sibTrans" cxnId="{796BA16F-2FEB-4857-81D8-64CA1ED76F73}">
      <dgm:prSet/>
      <dgm:spPr/>
      <dgm:t>
        <a:bodyPr/>
        <a:lstStyle/>
        <a:p>
          <a:endParaRPr lang="fr-FR" sz="1800"/>
        </a:p>
      </dgm:t>
    </dgm:pt>
    <dgm:pt modelId="{1B493756-F2E0-432D-BE9B-01F4DBD7B3A1}" type="pres">
      <dgm:prSet presAssocID="{FF2748E7-849F-41BD-8EDB-18C7F54D03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B5760609-54F9-4DD7-81BE-E6077DFF2779}" type="pres">
      <dgm:prSet presAssocID="{FF2748E7-849F-41BD-8EDB-18C7F54D0393}" presName="Name1" presStyleCnt="0"/>
      <dgm:spPr/>
    </dgm:pt>
    <dgm:pt modelId="{96A32161-4E9F-4AE0-99A8-9BF6E33208D6}" type="pres">
      <dgm:prSet presAssocID="{FF2748E7-849F-41BD-8EDB-18C7F54D0393}" presName="cycle" presStyleCnt="0"/>
      <dgm:spPr/>
    </dgm:pt>
    <dgm:pt modelId="{AF8C5BDE-B876-4A1F-88F1-9CAE251BF4C9}" type="pres">
      <dgm:prSet presAssocID="{FF2748E7-849F-41BD-8EDB-18C7F54D0393}" presName="srcNode" presStyleLbl="node1" presStyleIdx="0" presStyleCnt="5"/>
      <dgm:spPr/>
    </dgm:pt>
    <dgm:pt modelId="{355357A4-E354-4081-B51F-982DA50172D9}" type="pres">
      <dgm:prSet presAssocID="{FF2748E7-849F-41BD-8EDB-18C7F54D0393}" presName="conn" presStyleLbl="parChTrans1D2" presStyleIdx="0" presStyleCnt="1"/>
      <dgm:spPr/>
      <dgm:t>
        <a:bodyPr/>
        <a:lstStyle/>
        <a:p>
          <a:endParaRPr lang="fr-FR"/>
        </a:p>
      </dgm:t>
    </dgm:pt>
    <dgm:pt modelId="{86B0ED07-141D-4301-8FEB-89459ACF6A43}" type="pres">
      <dgm:prSet presAssocID="{FF2748E7-849F-41BD-8EDB-18C7F54D0393}" presName="extraNode" presStyleLbl="node1" presStyleIdx="0" presStyleCnt="5"/>
      <dgm:spPr/>
    </dgm:pt>
    <dgm:pt modelId="{F226D3C1-FA52-42F1-A00C-A924A3B3EA9F}" type="pres">
      <dgm:prSet presAssocID="{FF2748E7-849F-41BD-8EDB-18C7F54D0393}" presName="dstNode" presStyleLbl="node1" presStyleIdx="0" presStyleCnt="5"/>
      <dgm:spPr/>
    </dgm:pt>
    <dgm:pt modelId="{2024F638-32CB-41FB-944E-9027356BE49B}" type="pres">
      <dgm:prSet presAssocID="{73EC8385-4A48-4A92-94E8-59E4EA9877C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8572D-F7F1-4476-815D-BFCB4DF5725C}" type="pres">
      <dgm:prSet presAssocID="{73EC8385-4A48-4A92-94E8-59E4EA9877CD}" presName="accent_1" presStyleCnt="0"/>
      <dgm:spPr/>
    </dgm:pt>
    <dgm:pt modelId="{A9875F07-7F64-427A-AA70-9A314C81B8DD}" type="pres">
      <dgm:prSet presAssocID="{73EC8385-4A48-4A92-94E8-59E4EA9877CD}" presName="accentRepeatNode" presStyleLbl="solidFgAcc1" presStyleIdx="0" presStyleCnt="5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fr-FR"/>
        </a:p>
      </dgm:t>
    </dgm:pt>
    <dgm:pt modelId="{8CD4E674-F665-43D8-89B2-C86ABE70578D}" type="pres">
      <dgm:prSet presAssocID="{9C733A2A-B1AF-4386-BF66-066513724B0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3474EC-B37C-48AE-9C78-BCF541A8C746}" type="pres">
      <dgm:prSet presAssocID="{9C733A2A-B1AF-4386-BF66-066513724B0F}" presName="accent_2" presStyleCnt="0"/>
      <dgm:spPr/>
    </dgm:pt>
    <dgm:pt modelId="{B0F836C4-AF81-4FB4-9D0F-6306C05B72B5}" type="pres">
      <dgm:prSet presAssocID="{9C733A2A-B1AF-4386-BF66-066513724B0F}" presName="accentRepeatNode" presStyleLbl="solidFgAcc1" presStyleIdx="1" presStyleCnt="5"/>
      <dgm:spPr>
        <a:solidFill>
          <a:srgbClr val="CFE9D1"/>
        </a:solidFill>
      </dgm:spPr>
      <dgm:t>
        <a:bodyPr/>
        <a:lstStyle/>
        <a:p>
          <a:endParaRPr lang="fr-FR"/>
        </a:p>
      </dgm:t>
    </dgm:pt>
    <dgm:pt modelId="{1347099F-5930-475E-B8B1-A483C3B92D05}" type="pres">
      <dgm:prSet presAssocID="{849713E5-ED0A-40FA-943A-76C4D0495C24}" presName="text_3" presStyleLbl="node1" presStyleIdx="2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615C25-C42A-4BFB-8D67-16AB91C7B31C}" type="pres">
      <dgm:prSet presAssocID="{849713E5-ED0A-40FA-943A-76C4D0495C24}" presName="accent_3" presStyleCnt="0"/>
      <dgm:spPr/>
    </dgm:pt>
    <dgm:pt modelId="{A5825841-CDC4-427A-8C86-CDE241437C1B}" type="pres">
      <dgm:prSet presAssocID="{849713E5-ED0A-40FA-943A-76C4D0495C24}" presName="accentRepeatNode" presStyleLbl="solidFgAcc1" presStyleIdx="2" presStyleCnt="5"/>
      <dgm:spPr>
        <a:solidFill>
          <a:srgbClr val="BFDFDB"/>
        </a:solidFill>
      </dgm:spPr>
      <dgm:t>
        <a:bodyPr/>
        <a:lstStyle/>
        <a:p>
          <a:endParaRPr lang="fr-FR"/>
        </a:p>
      </dgm:t>
    </dgm:pt>
    <dgm:pt modelId="{D804CA43-8CEF-4F16-AF32-9B6B0FE56B88}" type="pres">
      <dgm:prSet presAssocID="{FD53153D-C327-482A-8FDC-6B050CD0D56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F2A0DD-A10A-4AEF-80C4-C10546ABD238}" type="pres">
      <dgm:prSet presAssocID="{FD53153D-C327-482A-8FDC-6B050CD0D566}" presName="accent_4" presStyleCnt="0"/>
      <dgm:spPr/>
    </dgm:pt>
    <dgm:pt modelId="{D9BA24C7-12F7-49A2-98E7-0D70BDE3757F}" type="pres">
      <dgm:prSet presAssocID="{FD53153D-C327-482A-8FDC-6B050CD0D566}" presName="accentRepeatNode" presStyleLbl="solidFgAcc1" presStyleIdx="3" presStyleCnt="5"/>
      <dgm:spPr>
        <a:solidFill>
          <a:srgbClr val="BCC6DA"/>
        </a:solidFill>
      </dgm:spPr>
      <dgm:t>
        <a:bodyPr/>
        <a:lstStyle/>
        <a:p>
          <a:endParaRPr lang="fr-FR"/>
        </a:p>
      </dgm:t>
    </dgm:pt>
    <dgm:pt modelId="{84F4844A-1CBA-47E4-A875-E82BE60BA797}" type="pres">
      <dgm:prSet presAssocID="{37CCC748-0E29-4811-9BB9-28B07CE8F61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34C1A0-83B4-417D-B2FC-7748B6EC82DE}" type="pres">
      <dgm:prSet presAssocID="{37CCC748-0E29-4811-9BB9-28B07CE8F61B}" presName="accent_5" presStyleCnt="0"/>
      <dgm:spPr/>
    </dgm:pt>
    <dgm:pt modelId="{4B250C4A-9641-4D3D-B896-AA84A9E710AF}" type="pres">
      <dgm:prSet presAssocID="{37CCC748-0E29-4811-9BB9-28B07CE8F61B}" presName="accentRepeatNode" presStyleLbl="solidFgAcc1" presStyleIdx="4" presStyleCnt="5"/>
      <dgm:spPr>
        <a:solidFill>
          <a:srgbClr val="BEB0D0"/>
        </a:solidFill>
      </dgm:spPr>
      <dgm:t>
        <a:bodyPr/>
        <a:lstStyle/>
        <a:p>
          <a:endParaRPr lang="fr-FR"/>
        </a:p>
      </dgm:t>
    </dgm:pt>
  </dgm:ptLst>
  <dgm:cxnLst>
    <dgm:cxn modelId="{55C32ED1-F028-4C1F-A823-B382435C1C44}" type="presOf" srcId="{73EC8385-4A48-4A92-94E8-59E4EA9877CD}" destId="{2024F638-32CB-41FB-944E-9027356BE49B}" srcOrd="0" destOrd="0" presId="urn:microsoft.com/office/officeart/2008/layout/VerticalCurvedList"/>
    <dgm:cxn modelId="{C9461457-45C8-40E2-867D-FDC64EF3FFC9}" type="presOf" srcId="{849713E5-ED0A-40FA-943A-76C4D0495C24}" destId="{1347099F-5930-475E-B8B1-A483C3B92D05}" srcOrd="0" destOrd="0" presId="urn:microsoft.com/office/officeart/2008/layout/VerticalCurvedList"/>
    <dgm:cxn modelId="{796BA16F-2FEB-4857-81D8-64CA1ED76F73}" srcId="{FF2748E7-849F-41BD-8EDB-18C7F54D0393}" destId="{37CCC748-0E29-4811-9BB9-28B07CE8F61B}" srcOrd="4" destOrd="0" parTransId="{4C221E38-8BD3-4719-B38F-E44DC2C28A8F}" sibTransId="{FD946FF0-50B2-4176-8A40-A40F4DC119BB}"/>
    <dgm:cxn modelId="{D582A16F-4CED-42D0-8320-9BA8F1D3F9FA}" type="presOf" srcId="{37CCC748-0E29-4811-9BB9-28B07CE8F61B}" destId="{84F4844A-1CBA-47E4-A875-E82BE60BA797}" srcOrd="0" destOrd="0" presId="urn:microsoft.com/office/officeart/2008/layout/VerticalCurvedList"/>
    <dgm:cxn modelId="{74BF87D3-07F1-47ED-8AE4-B14073CF44BF}" srcId="{FF2748E7-849F-41BD-8EDB-18C7F54D0393}" destId="{73EC8385-4A48-4A92-94E8-59E4EA9877CD}" srcOrd="0" destOrd="0" parTransId="{18A1805F-79E9-4302-874E-CD40DC9B9F28}" sibTransId="{F4175B3A-D62C-4460-A155-BBEB1CA5DB0C}"/>
    <dgm:cxn modelId="{1D40AB07-2A59-4131-A79C-E5FA7A0FB557}" type="presOf" srcId="{FD53153D-C327-482A-8FDC-6B050CD0D566}" destId="{D804CA43-8CEF-4F16-AF32-9B6B0FE56B88}" srcOrd="0" destOrd="0" presId="urn:microsoft.com/office/officeart/2008/layout/VerticalCurvedList"/>
    <dgm:cxn modelId="{83DEC38C-4532-4EB1-B3A3-9C3EB8254DFD}" type="presOf" srcId="{F4175B3A-D62C-4460-A155-BBEB1CA5DB0C}" destId="{355357A4-E354-4081-B51F-982DA50172D9}" srcOrd="0" destOrd="0" presId="urn:microsoft.com/office/officeart/2008/layout/VerticalCurvedList"/>
    <dgm:cxn modelId="{4C1A3878-FBE7-486D-87D2-3B8E305A49CC}" srcId="{FF2748E7-849F-41BD-8EDB-18C7F54D0393}" destId="{FD53153D-C327-482A-8FDC-6B050CD0D566}" srcOrd="3" destOrd="0" parTransId="{F67EFBCE-CC8E-48F0-9B50-2567294D0F62}" sibTransId="{39769052-2DBB-4287-8E55-06E61DB34D95}"/>
    <dgm:cxn modelId="{44DD05A3-23FF-468D-BAE1-2C748D86BBA8}" type="presOf" srcId="{FF2748E7-849F-41BD-8EDB-18C7F54D0393}" destId="{1B493756-F2E0-432D-BE9B-01F4DBD7B3A1}" srcOrd="0" destOrd="0" presId="urn:microsoft.com/office/officeart/2008/layout/VerticalCurvedList"/>
    <dgm:cxn modelId="{12ED8E7F-BC52-4929-A19E-38A29AEB6106}" srcId="{FF2748E7-849F-41BD-8EDB-18C7F54D0393}" destId="{849713E5-ED0A-40FA-943A-76C4D0495C24}" srcOrd="2" destOrd="0" parTransId="{037DA80F-5A77-49ED-9EDA-867557607A65}" sibTransId="{9B62E21A-EAA6-4A31-A6C3-77B7C4CB00DF}"/>
    <dgm:cxn modelId="{5334FC33-6D3C-46D6-AA34-ECDC7859B9A0}" srcId="{FF2748E7-849F-41BD-8EDB-18C7F54D0393}" destId="{9C733A2A-B1AF-4386-BF66-066513724B0F}" srcOrd="1" destOrd="0" parTransId="{C6F9FE42-EE57-454D-BC63-2D11E686AAFD}" sibTransId="{6A232FF6-773C-4ACC-9E4A-D5F1C93C316F}"/>
    <dgm:cxn modelId="{1F5B53C0-4BA4-4B59-865A-AF4939EE5B87}" type="presOf" srcId="{9C733A2A-B1AF-4386-BF66-066513724B0F}" destId="{8CD4E674-F665-43D8-89B2-C86ABE70578D}" srcOrd="0" destOrd="0" presId="urn:microsoft.com/office/officeart/2008/layout/VerticalCurvedList"/>
    <dgm:cxn modelId="{70E5251A-B7ED-4955-8A68-0F5A1BF4B51A}" type="presParOf" srcId="{1B493756-F2E0-432D-BE9B-01F4DBD7B3A1}" destId="{B5760609-54F9-4DD7-81BE-E6077DFF2779}" srcOrd="0" destOrd="0" presId="urn:microsoft.com/office/officeart/2008/layout/VerticalCurvedList"/>
    <dgm:cxn modelId="{4925DD92-8A00-4316-9408-280177D00D1E}" type="presParOf" srcId="{B5760609-54F9-4DD7-81BE-E6077DFF2779}" destId="{96A32161-4E9F-4AE0-99A8-9BF6E33208D6}" srcOrd="0" destOrd="0" presId="urn:microsoft.com/office/officeart/2008/layout/VerticalCurvedList"/>
    <dgm:cxn modelId="{DD4D0EDB-E67C-42EA-BFCA-6ED0F23FE713}" type="presParOf" srcId="{96A32161-4E9F-4AE0-99A8-9BF6E33208D6}" destId="{AF8C5BDE-B876-4A1F-88F1-9CAE251BF4C9}" srcOrd="0" destOrd="0" presId="urn:microsoft.com/office/officeart/2008/layout/VerticalCurvedList"/>
    <dgm:cxn modelId="{B1B454C7-A90A-4596-8A6F-E7445F123665}" type="presParOf" srcId="{96A32161-4E9F-4AE0-99A8-9BF6E33208D6}" destId="{355357A4-E354-4081-B51F-982DA50172D9}" srcOrd="1" destOrd="0" presId="urn:microsoft.com/office/officeart/2008/layout/VerticalCurvedList"/>
    <dgm:cxn modelId="{BE222CB0-AB2E-4009-935B-CDAC30436505}" type="presParOf" srcId="{96A32161-4E9F-4AE0-99A8-9BF6E33208D6}" destId="{86B0ED07-141D-4301-8FEB-89459ACF6A43}" srcOrd="2" destOrd="0" presId="urn:microsoft.com/office/officeart/2008/layout/VerticalCurvedList"/>
    <dgm:cxn modelId="{8C254664-A8A9-48DD-AD4B-0AB2498925AA}" type="presParOf" srcId="{96A32161-4E9F-4AE0-99A8-9BF6E33208D6}" destId="{F226D3C1-FA52-42F1-A00C-A924A3B3EA9F}" srcOrd="3" destOrd="0" presId="urn:microsoft.com/office/officeart/2008/layout/VerticalCurvedList"/>
    <dgm:cxn modelId="{841F9327-DBB9-49B3-8822-C4BA5B741240}" type="presParOf" srcId="{B5760609-54F9-4DD7-81BE-E6077DFF2779}" destId="{2024F638-32CB-41FB-944E-9027356BE49B}" srcOrd="1" destOrd="0" presId="urn:microsoft.com/office/officeart/2008/layout/VerticalCurvedList"/>
    <dgm:cxn modelId="{5CD9284D-85C5-4B47-82DE-6E3D9548640F}" type="presParOf" srcId="{B5760609-54F9-4DD7-81BE-E6077DFF2779}" destId="{86B8572D-F7F1-4476-815D-BFCB4DF5725C}" srcOrd="2" destOrd="0" presId="urn:microsoft.com/office/officeart/2008/layout/VerticalCurvedList"/>
    <dgm:cxn modelId="{2B9D73A1-E9DF-4179-811B-B5A8082A1434}" type="presParOf" srcId="{86B8572D-F7F1-4476-815D-BFCB4DF5725C}" destId="{A9875F07-7F64-427A-AA70-9A314C81B8DD}" srcOrd="0" destOrd="0" presId="urn:microsoft.com/office/officeart/2008/layout/VerticalCurvedList"/>
    <dgm:cxn modelId="{68EED05D-310F-46DC-81E5-8E63832A142B}" type="presParOf" srcId="{B5760609-54F9-4DD7-81BE-E6077DFF2779}" destId="{8CD4E674-F665-43D8-89B2-C86ABE70578D}" srcOrd="3" destOrd="0" presId="urn:microsoft.com/office/officeart/2008/layout/VerticalCurvedList"/>
    <dgm:cxn modelId="{521AB0BB-F498-41BA-A383-DCE9CC53BFA8}" type="presParOf" srcId="{B5760609-54F9-4DD7-81BE-E6077DFF2779}" destId="{283474EC-B37C-48AE-9C78-BCF541A8C746}" srcOrd="4" destOrd="0" presId="urn:microsoft.com/office/officeart/2008/layout/VerticalCurvedList"/>
    <dgm:cxn modelId="{8C9554CD-695B-4829-8922-2B06D3D877D5}" type="presParOf" srcId="{283474EC-B37C-48AE-9C78-BCF541A8C746}" destId="{B0F836C4-AF81-4FB4-9D0F-6306C05B72B5}" srcOrd="0" destOrd="0" presId="urn:microsoft.com/office/officeart/2008/layout/VerticalCurvedList"/>
    <dgm:cxn modelId="{204980A1-B2E6-425B-9016-E96A219CE669}" type="presParOf" srcId="{B5760609-54F9-4DD7-81BE-E6077DFF2779}" destId="{1347099F-5930-475E-B8B1-A483C3B92D05}" srcOrd="5" destOrd="0" presId="urn:microsoft.com/office/officeart/2008/layout/VerticalCurvedList"/>
    <dgm:cxn modelId="{4852AFB0-8B70-44F6-8686-20BB53148679}" type="presParOf" srcId="{B5760609-54F9-4DD7-81BE-E6077DFF2779}" destId="{95615C25-C42A-4BFB-8D67-16AB91C7B31C}" srcOrd="6" destOrd="0" presId="urn:microsoft.com/office/officeart/2008/layout/VerticalCurvedList"/>
    <dgm:cxn modelId="{3F8BD826-BA4A-4430-9B8E-CA51A106B100}" type="presParOf" srcId="{95615C25-C42A-4BFB-8D67-16AB91C7B31C}" destId="{A5825841-CDC4-427A-8C86-CDE241437C1B}" srcOrd="0" destOrd="0" presId="urn:microsoft.com/office/officeart/2008/layout/VerticalCurvedList"/>
    <dgm:cxn modelId="{76C8B48A-447A-4ED9-8322-8961FA0C4ECF}" type="presParOf" srcId="{B5760609-54F9-4DD7-81BE-E6077DFF2779}" destId="{D804CA43-8CEF-4F16-AF32-9B6B0FE56B88}" srcOrd="7" destOrd="0" presId="urn:microsoft.com/office/officeart/2008/layout/VerticalCurvedList"/>
    <dgm:cxn modelId="{1AFCD529-2456-4E62-9ED4-FB2115089539}" type="presParOf" srcId="{B5760609-54F9-4DD7-81BE-E6077DFF2779}" destId="{1FF2A0DD-A10A-4AEF-80C4-C10546ABD238}" srcOrd="8" destOrd="0" presId="urn:microsoft.com/office/officeart/2008/layout/VerticalCurvedList"/>
    <dgm:cxn modelId="{C8BF3F5B-4619-4222-AD83-65545801B73F}" type="presParOf" srcId="{1FF2A0DD-A10A-4AEF-80C4-C10546ABD238}" destId="{D9BA24C7-12F7-49A2-98E7-0D70BDE3757F}" srcOrd="0" destOrd="0" presId="urn:microsoft.com/office/officeart/2008/layout/VerticalCurvedList"/>
    <dgm:cxn modelId="{5D99FD54-43B3-4388-8E15-587DB9BFAAE1}" type="presParOf" srcId="{B5760609-54F9-4DD7-81BE-E6077DFF2779}" destId="{84F4844A-1CBA-47E4-A875-E82BE60BA797}" srcOrd="9" destOrd="0" presId="urn:microsoft.com/office/officeart/2008/layout/VerticalCurvedList"/>
    <dgm:cxn modelId="{7849B27C-BEB6-4D40-AF82-0634C5C8FBCE}" type="presParOf" srcId="{B5760609-54F9-4DD7-81BE-E6077DFF2779}" destId="{6A34C1A0-83B4-417D-B2FC-7748B6EC82DE}" srcOrd="10" destOrd="0" presId="urn:microsoft.com/office/officeart/2008/layout/VerticalCurvedList"/>
    <dgm:cxn modelId="{733B5C34-C20A-4384-8F8D-7B3182ADF7B0}" type="presParOf" srcId="{6A34C1A0-83B4-417D-B2FC-7748B6EC82DE}" destId="{4B250C4A-9641-4D3D-B896-AA84A9E710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4001D6-3194-4B8D-A52D-808B3CF24C35}">
      <dsp:nvSpPr>
        <dsp:cNvPr id="0" name=""/>
        <dsp:cNvSpPr/>
      </dsp:nvSpPr>
      <dsp:spPr>
        <a:xfrm>
          <a:off x="1615311" y="371295"/>
          <a:ext cx="2653802" cy="809743"/>
        </a:xfrm>
        <a:prstGeom prst="roundRect">
          <a:avLst/>
        </a:prstGeom>
        <a:solidFill>
          <a:srgbClr val="99B95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Arial Narrow" panose="020B0606020202030204" pitchFamily="34" charset="0"/>
            </a:rPr>
            <a:t>Vous impliquer pour l’avenir des forêts, un sujet concernant pour le public</a:t>
          </a:r>
          <a:endParaRPr lang="fr-FR" sz="1800" kern="1200" dirty="0"/>
        </a:p>
      </dsp:txBody>
      <dsp:txXfrm>
        <a:off x="1615311" y="371295"/>
        <a:ext cx="2653802" cy="809743"/>
      </dsp:txXfrm>
    </dsp:sp>
    <dsp:sp modelId="{786FEFB9-C4A1-4B6E-A667-BE335C41C3EE}">
      <dsp:nvSpPr>
        <dsp:cNvPr id="0" name=""/>
        <dsp:cNvSpPr/>
      </dsp:nvSpPr>
      <dsp:spPr>
        <a:xfrm>
          <a:off x="1244465" y="1020091"/>
          <a:ext cx="3233092" cy="3233092"/>
        </a:xfrm>
        <a:custGeom>
          <a:avLst/>
          <a:gdLst/>
          <a:ahLst/>
          <a:cxnLst/>
          <a:rect l="0" t="0" r="0" b="0"/>
          <a:pathLst>
            <a:path>
              <a:moveTo>
                <a:pt x="2323405" y="162733"/>
              </a:moveTo>
              <a:arcTo wR="1616546" hR="1616546" stAng="17755772" swAng="85589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EBC5E-FC36-4CE9-A378-B42FDE2E8B28}">
      <dsp:nvSpPr>
        <dsp:cNvPr id="0" name=""/>
        <dsp:cNvSpPr/>
      </dsp:nvSpPr>
      <dsp:spPr>
        <a:xfrm>
          <a:off x="3177598" y="1404472"/>
          <a:ext cx="2703608" cy="809743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Arial Narrow" panose="020B0606020202030204" pitchFamily="34" charset="0"/>
            </a:rPr>
            <a:t>Vous engager pour préserver l’environnement à une échelle locale</a:t>
          </a:r>
          <a:endParaRPr lang="fr-FR" sz="1800" kern="1200" dirty="0"/>
        </a:p>
      </dsp:txBody>
      <dsp:txXfrm>
        <a:off x="3177598" y="1404472"/>
        <a:ext cx="2703608" cy="809743"/>
      </dsp:txXfrm>
    </dsp:sp>
    <dsp:sp modelId="{E167A7D4-BB5E-4F20-98ED-1B57E91CAC2C}">
      <dsp:nvSpPr>
        <dsp:cNvPr id="0" name=""/>
        <dsp:cNvSpPr/>
      </dsp:nvSpPr>
      <dsp:spPr>
        <a:xfrm>
          <a:off x="1356597" y="1023979"/>
          <a:ext cx="3233092" cy="3233092"/>
        </a:xfrm>
        <a:custGeom>
          <a:avLst/>
          <a:gdLst/>
          <a:ahLst/>
          <a:cxnLst/>
          <a:rect l="0" t="0" r="0" b="0"/>
          <a:pathLst>
            <a:path>
              <a:moveTo>
                <a:pt x="3177127" y="1194874"/>
              </a:moveTo>
              <a:arcTo wR="1616546" hR="1616546" stAng="20692779" swAng="1005419"/>
            </a:path>
          </a:pathLst>
        </a:custGeom>
        <a:noFill/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F04E6-1AEE-4F4E-87BA-2B782810E36C}">
      <dsp:nvSpPr>
        <dsp:cNvPr id="0" name=""/>
        <dsp:cNvSpPr/>
      </dsp:nvSpPr>
      <dsp:spPr>
        <a:xfrm>
          <a:off x="2966716" y="2691498"/>
          <a:ext cx="2740432" cy="809743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Arial Narrow" panose="020B0606020202030204" pitchFamily="34" charset="0"/>
            </a:rPr>
            <a:t>Participer au dynamisme des territoires et à la valorisation d’une ressource renouvelable</a:t>
          </a:r>
          <a:endParaRPr lang="fr-FR" sz="1800" kern="1200" dirty="0"/>
        </a:p>
      </dsp:txBody>
      <dsp:txXfrm>
        <a:off x="2966716" y="2691498"/>
        <a:ext cx="2740432" cy="809743"/>
      </dsp:txXfrm>
    </dsp:sp>
    <dsp:sp modelId="{8BAED479-38CC-47E7-AF89-F49C87655005}">
      <dsp:nvSpPr>
        <dsp:cNvPr id="0" name=""/>
        <dsp:cNvSpPr/>
      </dsp:nvSpPr>
      <dsp:spPr>
        <a:xfrm>
          <a:off x="1259942" y="579909"/>
          <a:ext cx="3233092" cy="3233092"/>
        </a:xfrm>
        <a:custGeom>
          <a:avLst/>
          <a:gdLst/>
          <a:ahLst/>
          <a:cxnLst/>
          <a:rect l="0" t="0" r="0" b="0"/>
          <a:pathLst>
            <a:path>
              <a:moveTo>
                <a:pt x="2555341" y="2932556"/>
              </a:moveTo>
              <a:arcTo wR="1616546" hR="1616546" stAng="3269837" swAng="4281917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82A3A-2C2A-494F-BDA4-980ACE53D6B7}">
      <dsp:nvSpPr>
        <dsp:cNvPr id="0" name=""/>
        <dsp:cNvSpPr/>
      </dsp:nvSpPr>
      <dsp:spPr>
        <a:xfrm>
          <a:off x="308512" y="2685479"/>
          <a:ext cx="2444066" cy="809743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Arial Narrow" panose="020B0606020202030204" pitchFamily="34" charset="0"/>
            </a:rPr>
            <a:t>Développer une approche combinée biodiversité-changement climatique</a:t>
          </a:r>
          <a:endParaRPr lang="fr-FR" sz="1800" kern="1200" dirty="0"/>
        </a:p>
      </dsp:txBody>
      <dsp:txXfrm>
        <a:off x="308512" y="2685479"/>
        <a:ext cx="2444066" cy="809743"/>
      </dsp:txXfrm>
    </dsp:sp>
    <dsp:sp modelId="{4422431A-5DCE-497A-ADC3-1AE89A5A7A07}">
      <dsp:nvSpPr>
        <dsp:cNvPr id="0" name=""/>
        <dsp:cNvSpPr/>
      </dsp:nvSpPr>
      <dsp:spPr>
        <a:xfrm>
          <a:off x="1305143" y="874170"/>
          <a:ext cx="3233092" cy="3233092"/>
        </a:xfrm>
        <a:custGeom>
          <a:avLst/>
          <a:gdLst/>
          <a:ahLst/>
          <a:cxnLst/>
          <a:rect l="0" t="0" r="0" b="0"/>
          <a:pathLst>
            <a:path>
              <a:moveTo>
                <a:pt x="11226" y="1806734"/>
              </a:moveTo>
              <a:arcTo wR="1616546" hR="1616546" stAng="10394607" swAng="963451"/>
            </a:path>
          </a:pathLst>
        </a:custGeom>
        <a:noFill/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88E95-4EAA-4F14-8F4A-A25363D81509}">
      <dsp:nvSpPr>
        <dsp:cNvPr id="0" name=""/>
        <dsp:cNvSpPr/>
      </dsp:nvSpPr>
      <dsp:spPr>
        <a:xfrm>
          <a:off x="26601" y="1415161"/>
          <a:ext cx="2601281" cy="80974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Arial Narrow" panose="020B0606020202030204" pitchFamily="34" charset="0"/>
            </a:rPr>
            <a:t>Contribuer à un dispositif de recherche-action précurseur</a:t>
          </a:r>
          <a:endParaRPr lang="fr-FR" sz="1800" kern="1200" dirty="0"/>
        </a:p>
      </dsp:txBody>
      <dsp:txXfrm>
        <a:off x="26601" y="1415161"/>
        <a:ext cx="2601281" cy="809743"/>
      </dsp:txXfrm>
    </dsp:sp>
    <dsp:sp modelId="{A0F196E1-B422-44BA-8F4F-401E647A584E}">
      <dsp:nvSpPr>
        <dsp:cNvPr id="0" name=""/>
        <dsp:cNvSpPr/>
      </dsp:nvSpPr>
      <dsp:spPr>
        <a:xfrm>
          <a:off x="1387868" y="1027051"/>
          <a:ext cx="3233092" cy="3233092"/>
        </a:xfrm>
        <a:custGeom>
          <a:avLst/>
          <a:gdLst/>
          <a:ahLst/>
          <a:cxnLst/>
          <a:rect l="0" t="0" r="0" b="0"/>
          <a:pathLst>
            <a:path>
              <a:moveTo>
                <a:pt x="569034" y="385310"/>
              </a:moveTo>
              <a:arcTo wR="1616546" hR="1616546" stAng="13776569" swAng="901580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5357A4-E354-4081-B51F-982DA50172D9}">
      <dsp:nvSpPr>
        <dsp:cNvPr id="0" name=""/>
        <dsp:cNvSpPr/>
      </dsp:nvSpPr>
      <dsp:spPr>
        <a:xfrm>
          <a:off x="-3735594" y="-573856"/>
          <a:ext cx="4452693" cy="4452693"/>
        </a:xfrm>
        <a:prstGeom prst="blockArc">
          <a:avLst>
            <a:gd name="adj1" fmla="val 18900000"/>
            <a:gd name="adj2" fmla="val 2700000"/>
            <a:gd name="adj3" fmla="val 485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4F638-32CB-41FB-944E-9027356BE49B}">
      <dsp:nvSpPr>
        <dsp:cNvPr id="0" name=""/>
        <dsp:cNvSpPr/>
      </dsp:nvSpPr>
      <dsp:spPr>
        <a:xfrm>
          <a:off x="314400" y="206495"/>
          <a:ext cx="7148101" cy="4132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21" tIns="45720" rIns="45720" bIns="457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kern="1200" dirty="0" smtClean="0">
              <a:latin typeface="Arial Narrow" panose="020B0606020202030204" pitchFamily="34" charset="0"/>
            </a:rPr>
            <a:t>Le changement climatique et les incertitudes liées interrogent l’avenir des forêts</a:t>
          </a:r>
        </a:p>
      </dsp:txBody>
      <dsp:txXfrm>
        <a:off x="314400" y="206495"/>
        <a:ext cx="7148101" cy="413254"/>
      </dsp:txXfrm>
    </dsp:sp>
    <dsp:sp modelId="{A9875F07-7F64-427A-AA70-9A314C81B8DD}">
      <dsp:nvSpPr>
        <dsp:cNvPr id="0" name=""/>
        <dsp:cNvSpPr/>
      </dsp:nvSpPr>
      <dsp:spPr>
        <a:xfrm>
          <a:off x="56115" y="154838"/>
          <a:ext cx="516568" cy="516568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4E674-F665-43D8-89B2-C86ABE70578D}">
      <dsp:nvSpPr>
        <dsp:cNvPr id="0" name=""/>
        <dsp:cNvSpPr/>
      </dsp:nvSpPr>
      <dsp:spPr>
        <a:xfrm>
          <a:off x="610526" y="826178"/>
          <a:ext cx="6851974" cy="413254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2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Arial Narrow" panose="020B0606020202030204" pitchFamily="34" charset="0"/>
            </a:rPr>
            <a:t>Les risques </a:t>
          </a:r>
          <a:r>
            <a:rPr lang="fr-FR" sz="18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doivent</a:t>
          </a:r>
          <a:r>
            <a:rPr lang="fr-FR" sz="1800" kern="1200" dirty="0" smtClean="0">
              <a:latin typeface="Arial Narrow" panose="020B0606020202030204" pitchFamily="34" charset="0"/>
            </a:rPr>
            <a:t> être identifiés et mis en débat à l’échelle des territoires</a:t>
          </a:r>
          <a:endParaRPr lang="fr-FR" sz="1800" kern="1200" dirty="0"/>
        </a:p>
      </dsp:txBody>
      <dsp:txXfrm>
        <a:off x="610526" y="826178"/>
        <a:ext cx="6851974" cy="413254"/>
      </dsp:txXfrm>
    </dsp:sp>
    <dsp:sp modelId="{B0F836C4-AF81-4FB4-9D0F-6306C05B72B5}">
      <dsp:nvSpPr>
        <dsp:cNvPr id="0" name=""/>
        <dsp:cNvSpPr/>
      </dsp:nvSpPr>
      <dsp:spPr>
        <a:xfrm>
          <a:off x="352242" y="774522"/>
          <a:ext cx="516568" cy="516568"/>
        </a:xfrm>
        <a:prstGeom prst="ellipse">
          <a:avLst/>
        </a:prstGeom>
        <a:solidFill>
          <a:srgbClr val="CFE9D1"/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7099F-5930-475E-B8B1-A483C3B92D05}">
      <dsp:nvSpPr>
        <dsp:cNvPr id="0" name=""/>
        <dsp:cNvSpPr/>
      </dsp:nvSpPr>
      <dsp:spPr>
        <a:xfrm>
          <a:off x="701413" y="1445862"/>
          <a:ext cx="6761088" cy="413254"/>
        </a:xfrm>
        <a:prstGeom prst="rect">
          <a:avLst/>
        </a:prstGeom>
        <a:solidFill>
          <a:srgbClr val="5EAF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2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Arial Narrow" panose="020B0606020202030204" pitchFamily="34" charset="0"/>
            </a:rPr>
            <a:t>Une 3</a:t>
          </a:r>
          <a:r>
            <a:rPr lang="fr-FR" sz="1800" kern="1200" baseline="30000" dirty="0" smtClean="0">
              <a:latin typeface="Arial Narrow" panose="020B0606020202030204" pitchFamily="34" charset="0"/>
            </a:rPr>
            <a:t>ème</a:t>
          </a:r>
          <a:r>
            <a:rPr lang="fr-FR" sz="1800" kern="1200" dirty="0" smtClean="0">
              <a:latin typeface="Arial Narrow" panose="020B0606020202030204" pitchFamily="34" charset="0"/>
            </a:rPr>
            <a:t> voie doit être trouvée entre « l’autruche » et « le canard sans tête »</a:t>
          </a:r>
          <a:endParaRPr lang="fr-FR" sz="1800" kern="1200" dirty="0"/>
        </a:p>
      </dsp:txBody>
      <dsp:txXfrm>
        <a:off x="701413" y="1445862"/>
        <a:ext cx="6761088" cy="413254"/>
      </dsp:txXfrm>
    </dsp:sp>
    <dsp:sp modelId="{A5825841-CDC4-427A-8C86-CDE241437C1B}">
      <dsp:nvSpPr>
        <dsp:cNvPr id="0" name=""/>
        <dsp:cNvSpPr/>
      </dsp:nvSpPr>
      <dsp:spPr>
        <a:xfrm>
          <a:off x="443129" y="1394205"/>
          <a:ext cx="516568" cy="516568"/>
        </a:xfrm>
        <a:prstGeom prst="ellipse">
          <a:avLst/>
        </a:prstGeom>
        <a:solidFill>
          <a:srgbClr val="BFDFDB"/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4CA43-8CEF-4F16-AF32-9B6B0FE56B88}">
      <dsp:nvSpPr>
        <dsp:cNvPr id="0" name=""/>
        <dsp:cNvSpPr/>
      </dsp:nvSpPr>
      <dsp:spPr>
        <a:xfrm>
          <a:off x="610526" y="2065546"/>
          <a:ext cx="6851974" cy="413254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2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Arial Narrow" panose="020B0606020202030204" pitchFamily="34" charset="0"/>
            </a:rPr>
            <a:t>La recherche de solutions doit s’appuyer sur un dialogue entre les acteurs</a:t>
          </a:r>
          <a:endParaRPr lang="fr-FR" sz="1800" kern="1200" dirty="0"/>
        </a:p>
      </dsp:txBody>
      <dsp:txXfrm>
        <a:off x="610526" y="2065546"/>
        <a:ext cx="6851974" cy="413254"/>
      </dsp:txXfrm>
    </dsp:sp>
    <dsp:sp modelId="{D9BA24C7-12F7-49A2-98E7-0D70BDE3757F}">
      <dsp:nvSpPr>
        <dsp:cNvPr id="0" name=""/>
        <dsp:cNvSpPr/>
      </dsp:nvSpPr>
      <dsp:spPr>
        <a:xfrm>
          <a:off x="352242" y="2013889"/>
          <a:ext cx="516568" cy="516568"/>
        </a:xfrm>
        <a:prstGeom prst="ellipse">
          <a:avLst/>
        </a:prstGeom>
        <a:solidFill>
          <a:srgbClr val="BCC6DA"/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4844A-1CBA-47E4-A875-E82BE60BA797}">
      <dsp:nvSpPr>
        <dsp:cNvPr id="0" name=""/>
        <dsp:cNvSpPr/>
      </dsp:nvSpPr>
      <dsp:spPr>
        <a:xfrm>
          <a:off x="314400" y="2685230"/>
          <a:ext cx="7148101" cy="413254"/>
        </a:xfrm>
        <a:prstGeom prst="rect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2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Arial Narrow" panose="020B0606020202030204" pitchFamily="34" charset="0"/>
            </a:rPr>
            <a:t>La concertation territoriale doit faire émerger une vision et un projet commun </a:t>
          </a:r>
          <a:endParaRPr lang="fr-FR" sz="1800" kern="1200" dirty="0"/>
        </a:p>
      </dsp:txBody>
      <dsp:txXfrm>
        <a:off x="314400" y="2685230"/>
        <a:ext cx="7148101" cy="413254"/>
      </dsp:txXfrm>
    </dsp:sp>
    <dsp:sp modelId="{4B250C4A-9641-4D3D-B896-AA84A9E710AF}">
      <dsp:nvSpPr>
        <dsp:cNvPr id="0" name=""/>
        <dsp:cNvSpPr/>
      </dsp:nvSpPr>
      <dsp:spPr>
        <a:xfrm>
          <a:off x="56115" y="2633573"/>
          <a:ext cx="516568" cy="516568"/>
        </a:xfrm>
        <a:prstGeom prst="ellipse">
          <a:avLst/>
        </a:prstGeom>
        <a:solidFill>
          <a:srgbClr val="BEB0D0"/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F78FC-0CF9-4673-8069-CCFA0C1D40E3}" type="datetimeFigureOut">
              <a:rPr lang="fr-FR" smtClean="0"/>
              <a:pPr/>
              <a:t>08/01/2018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02979-2677-4B8E-BB7E-6228E7D2C0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469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*PNFB: Programme National de la Forêt</a:t>
            </a:r>
            <a:r>
              <a:rPr lang="fr-FR" baseline="0" dirty="0" smtClean="0"/>
              <a:t> et du Bois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02979-2677-4B8E-BB7E-6228E7D2C0A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554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*PNFB: Programme National de la Forêt</a:t>
            </a:r>
            <a:r>
              <a:rPr lang="fr-FR" baseline="0" dirty="0" smtClean="0"/>
              <a:t> et du Bois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02979-2677-4B8E-BB7E-6228E7D2C0A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5333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*PNFB: Programme National de la Forêt</a:t>
            </a:r>
            <a:r>
              <a:rPr lang="fr-FR" baseline="0" dirty="0" smtClean="0"/>
              <a:t> et du Bois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02979-2677-4B8E-BB7E-6228E7D2C0A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9046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*PNFB: Programme National de la Forêt</a:t>
            </a:r>
            <a:r>
              <a:rPr lang="fr-FR" baseline="0" dirty="0" smtClean="0"/>
              <a:t> et du Bois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02979-2677-4B8E-BB7E-6228E7D2C0A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7304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*PNFB: Programme National de la Forêt</a:t>
            </a:r>
            <a:r>
              <a:rPr lang="fr-FR" baseline="0" dirty="0" smtClean="0"/>
              <a:t> et du Bois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02979-2677-4B8E-BB7E-6228E7D2C0A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614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*PNFB: Programme National de la Forêt</a:t>
            </a:r>
            <a:r>
              <a:rPr lang="fr-FR" baseline="0" dirty="0" smtClean="0"/>
              <a:t> et du Bois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02979-2677-4B8E-BB7E-6228E7D2C0A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614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*PNFB: Programme National de la Forêt</a:t>
            </a:r>
            <a:r>
              <a:rPr lang="fr-FR" baseline="0" dirty="0" smtClean="0"/>
              <a:t> et du Bois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02979-2677-4B8E-BB7E-6228E7D2C0A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6230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*PNFB: Programme National de la Forêt</a:t>
            </a:r>
            <a:r>
              <a:rPr lang="fr-FR" baseline="0" dirty="0" smtClean="0"/>
              <a:t> et du Bois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02979-2677-4B8E-BB7E-6228E7D2C0A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145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*PNFB: Programme National de la Forêt</a:t>
            </a:r>
            <a:r>
              <a:rPr lang="fr-FR" baseline="0" dirty="0" smtClean="0"/>
              <a:t> et du Bois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02979-2677-4B8E-BB7E-6228E7D2C0A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112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*PNFB: Programme National de la Forêt</a:t>
            </a:r>
            <a:r>
              <a:rPr lang="fr-FR" baseline="0" dirty="0" smtClean="0"/>
              <a:t> et du Bois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02979-2677-4B8E-BB7E-6228E7D2C0A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401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*PNFB: Programme National de la Forêt</a:t>
            </a:r>
            <a:r>
              <a:rPr lang="fr-FR" baseline="0" dirty="0" smtClean="0"/>
              <a:t> et du Bois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02979-2677-4B8E-BB7E-6228E7D2C0A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85871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*PNFB: Programme National de la Forêt</a:t>
            </a:r>
            <a:r>
              <a:rPr lang="fr-FR" baseline="0" dirty="0" smtClean="0"/>
              <a:t> et du Bois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02979-2677-4B8E-BB7E-6228E7D2C0A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49526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*PNFB: Programme National de la Forêt</a:t>
            </a:r>
            <a:r>
              <a:rPr lang="fr-FR" baseline="0" dirty="0" smtClean="0"/>
              <a:t> et du Bois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02979-2677-4B8E-BB7E-6228E7D2C0A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6753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Principal_ROU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7146" y="696805"/>
            <a:ext cx="4509709" cy="37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87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tit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1810036"/>
            <a:ext cx="7086600" cy="1102519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 dirty="0" smtClean="0"/>
              <a:t>TITRE EN SOHOMA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576800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 TITRE EN ARIAL NARROW</a:t>
            </a:r>
            <a:endParaRPr lang="fr-FR" dirty="0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927348" y="1944235"/>
            <a:ext cx="408866" cy="1480213"/>
            <a:chOff x="402336" y="1363512"/>
            <a:chExt cx="729445" cy="2640798"/>
          </a:xfrm>
        </p:grpSpPr>
        <p:pic>
          <p:nvPicPr>
            <p:cNvPr id="9" name="Image 8" descr="barre-noire-01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7149" y="1363512"/>
              <a:ext cx="484632" cy="2179320"/>
            </a:xfrm>
            <a:prstGeom prst="rect">
              <a:avLst/>
            </a:prstGeom>
          </p:spPr>
        </p:pic>
        <p:pic>
          <p:nvPicPr>
            <p:cNvPr id="10" name="Image 9" descr="barre-rouge-01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2336" y="1824990"/>
              <a:ext cx="484632" cy="2179320"/>
            </a:xfrm>
            <a:prstGeom prst="rect">
              <a:avLst/>
            </a:prstGeom>
          </p:spPr>
        </p:pic>
      </p:grpSp>
      <p:pic>
        <p:nvPicPr>
          <p:cNvPr id="13" name="Image 12" descr="LOGO-acronyme-sansFNE-ROUG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121" y="4138228"/>
            <a:ext cx="824889" cy="9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36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06914" y="205979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TITRE EN SOHOMA</a:t>
            </a:r>
            <a:endParaRPr lang="fr-FR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806914" y="800558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 TITRE EN ARIAL NARROW</a:t>
            </a:r>
            <a:endParaRPr lang="fr-FR" dirty="0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551118" y="323123"/>
            <a:ext cx="314948" cy="1140204"/>
            <a:chOff x="402336" y="1363512"/>
            <a:chExt cx="729445" cy="2640798"/>
          </a:xfrm>
        </p:grpSpPr>
        <p:pic>
          <p:nvPicPr>
            <p:cNvPr id="9" name="Image 8" descr="barre-noire-01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7149" y="1363512"/>
              <a:ext cx="484632" cy="2179320"/>
            </a:xfrm>
            <a:prstGeom prst="rect">
              <a:avLst/>
            </a:prstGeom>
          </p:spPr>
        </p:pic>
        <p:pic>
          <p:nvPicPr>
            <p:cNvPr id="10" name="Image 9" descr="barre-rouge-01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2336" y="1824990"/>
              <a:ext cx="484632" cy="2179320"/>
            </a:xfrm>
            <a:prstGeom prst="rect">
              <a:avLst/>
            </a:prstGeom>
          </p:spPr>
        </p:pic>
      </p:grpSp>
      <p:pic>
        <p:nvPicPr>
          <p:cNvPr id="11" name="Image 10" descr="LOGO-acronyme-sansFNE-ROUG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121" y="4138228"/>
            <a:ext cx="824889" cy="902879"/>
          </a:xfrm>
          <a:prstGeom prst="rect">
            <a:avLst/>
          </a:prstGeom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806914" y="1481733"/>
            <a:ext cx="7336207" cy="296563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4383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913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ogo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-acronyme-sansFNE-ROU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121" y="4138228"/>
            <a:ext cx="824889" cy="9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54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403CAA66-C3E6-1D42-ADCD-5F34548F3AEC}" type="datetimeFigureOut">
              <a:rPr lang="fr-FR" smtClean="0"/>
              <a:pPr/>
              <a:t>08/01/2018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82097A5C-3DE1-714A-B8FD-76A64DE07B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0111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Sohoma Extrabold Condensed"/>
          <a:ea typeface="+mj-ea"/>
          <a:cs typeface="Sohoma Extra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16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0.gif"/><Relationship Id="rId5" Type="http://schemas.openxmlformats.org/officeDocument/2006/relationships/image" Target="../media/image35.png"/><Relationship Id="rId10" Type="http://schemas.openxmlformats.org/officeDocument/2006/relationships/image" Target="../media/image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0.gif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lain.lesturgez@communes-forestieres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mailto:julie.marsaud@fne.asso.f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gif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19" Type="http://schemas.openxmlformats.org/officeDocument/2006/relationships/image" Target="../media/image5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3.gif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11" Type="http://schemas.openxmlformats.org/officeDocument/2006/relationships/image" Target="../media/image5.jpeg"/><Relationship Id="rId5" Type="http://schemas.openxmlformats.org/officeDocument/2006/relationships/image" Target="../media/image25.jpeg"/><Relationship Id="rId10" Type="http://schemas.microsoft.com/office/2007/relationships/diagramDrawing" Target="../diagrams/drawing2.xml"/><Relationship Id="rId4" Type="http://schemas.openxmlformats.org/officeDocument/2006/relationships/image" Target="../media/image24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308" y="1"/>
            <a:ext cx="3912691" cy="248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2492023"/>
            <a:ext cx="6751938" cy="1236325"/>
          </a:xfrm>
        </p:spPr>
        <p:txBody>
          <a:bodyPr>
            <a:normAutofit/>
          </a:bodyPr>
          <a:lstStyle/>
          <a:p>
            <a:r>
              <a:rPr lang="fr-FR" b="1" dirty="0"/>
              <a:t>Forêts « vigies » du changement climatique </a:t>
            </a:r>
            <a:r>
              <a:rPr lang="fr-FR" b="1" dirty="0" smtClean="0"/>
              <a:t>:</a:t>
            </a:r>
            <a:br>
              <a:rPr lang="fr-FR" b="1" dirty="0" smtClean="0"/>
            </a:br>
            <a:r>
              <a:rPr lang="fr-FR" b="1" dirty="0" smtClean="0"/>
              <a:t>du </a:t>
            </a:r>
            <a:r>
              <a:rPr lang="fr-FR" b="1" dirty="0"/>
              <a:t>diagnostic partagé </a:t>
            </a:r>
            <a:r>
              <a:rPr lang="fr-FR" b="1" dirty="0" smtClean="0"/>
              <a:t>vers </a:t>
            </a:r>
            <a:r>
              <a:rPr lang="fr-FR" b="1" dirty="0"/>
              <a:t>la </a:t>
            </a:r>
            <a:r>
              <a:rPr lang="fr-FR" b="1" dirty="0" err="1"/>
              <a:t>co</a:t>
            </a:r>
            <a:r>
              <a:rPr lang="fr-FR" b="1" dirty="0"/>
              <a:t>-construction des solutions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67308" y="3695085"/>
            <a:ext cx="6616700" cy="921191"/>
          </a:xfrm>
        </p:spPr>
        <p:txBody>
          <a:bodyPr>
            <a:normAutofit/>
          </a:bodyPr>
          <a:lstStyle/>
          <a:p>
            <a:r>
              <a:rPr lang="fr-FR" dirty="0" smtClean="0"/>
              <a:t>Projet de recherche-action porté par la Fédération Nationale des Communes Forestières (FNCOFOR) et France Nature Environnement (FNE)</a:t>
            </a:r>
          </a:p>
          <a:p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02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 et gouvernance du projet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/>
              <a:t>Planning à l’échelle de chaque site</a:t>
            </a:r>
            <a:endParaRPr lang="fr-FR" dirty="0"/>
          </a:p>
        </p:txBody>
      </p:sp>
      <p:pic>
        <p:nvPicPr>
          <p:cNvPr id="6" name="Picture 2" descr="G:\Sauvegarde pc pro\Perso\Pictos variés\Ecolo-terre.jpg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 l="15475" t="4385" r="20686" b="8256"/>
          <a:stretch>
            <a:fillRect/>
          </a:stretch>
        </p:blipFill>
        <p:spPr bwMode="auto">
          <a:xfrm>
            <a:off x="7004774" y="2373920"/>
            <a:ext cx="543371" cy="817764"/>
          </a:xfrm>
          <a:prstGeom prst="rect">
            <a:avLst/>
          </a:prstGeom>
          <a:noFill/>
        </p:spPr>
      </p:pic>
      <p:pic>
        <p:nvPicPr>
          <p:cNvPr id="7" name="Espace réservé du contenu 7" descr="forestier-bmp.b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4325" y="1571859"/>
            <a:ext cx="570540" cy="890670"/>
          </a:xfrm>
          <a:prstGeom prst="rect">
            <a:avLst/>
          </a:prstGeom>
        </p:spPr>
      </p:pic>
      <p:pic>
        <p:nvPicPr>
          <p:cNvPr id="9" name="Espace réservé du contenu 7" descr="Maire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0436" y="752995"/>
            <a:ext cx="588312" cy="849215"/>
          </a:xfrm>
          <a:prstGeom prst="rect">
            <a:avLst/>
          </a:prstGeom>
        </p:spPr>
      </p:pic>
      <p:pic>
        <p:nvPicPr>
          <p:cNvPr id="10" name="Espace réservé du contenu 5" descr="Chercheur2.jpg"/>
          <p:cNvPicPr>
            <a:picLocks noChangeAspect="1"/>
          </p:cNvPicPr>
          <p:nvPr/>
        </p:nvPicPr>
        <p:blipFill rotWithShape="1">
          <a:blip r:embed="rId6" cstate="print"/>
          <a:srcRect r="7601"/>
          <a:stretch/>
        </p:blipFill>
        <p:spPr>
          <a:xfrm>
            <a:off x="7584130" y="1552108"/>
            <a:ext cx="1129475" cy="1107242"/>
          </a:xfrm>
          <a:prstGeom prst="rect">
            <a:avLst/>
          </a:prstGeom>
        </p:spPr>
      </p:pic>
      <p:sp>
        <p:nvSpPr>
          <p:cNvPr id="11" name="Flèche à quatre pointes 10"/>
          <p:cNvSpPr>
            <a:spLocks/>
          </p:cNvSpPr>
          <p:nvPr/>
        </p:nvSpPr>
        <p:spPr>
          <a:xfrm>
            <a:off x="6897281" y="1666335"/>
            <a:ext cx="708631" cy="638884"/>
          </a:xfrm>
          <a:prstGeom prst="quadArrow">
            <a:avLst>
              <a:gd name="adj1" fmla="val 8187"/>
              <a:gd name="adj2" fmla="val 8186"/>
              <a:gd name="adj3" fmla="val 2250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ouble flèche horizontale 11"/>
          <p:cNvSpPr>
            <a:spLocks/>
          </p:cNvSpPr>
          <p:nvPr/>
        </p:nvSpPr>
        <p:spPr>
          <a:xfrm rot="13359475">
            <a:off x="6549329" y="2655508"/>
            <a:ext cx="534478" cy="140178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ouble flèche horizontale 12"/>
          <p:cNvSpPr>
            <a:spLocks/>
          </p:cNvSpPr>
          <p:nvPr/>
        </p:nvSpPr>
        <p:spPr>
          <a:xfrm rot="19063230">
            <a:off x="7509812" y="2675283"/>
            <a:ext cx="514268" cy="141229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uble flèche horizontale 13"/>
          <p:cNvSpPr>
            <a:spLocks/>
          </p:cNvSpPr>
          <p:nvPr/>
        </p:nvSpPr>
        <p:spPr>
          <a:xfrm rot="13359475">
            <a:off x="7565810" y="1261966"/>
            <a:ext cx="534478" cy="140178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ouble flèche horizontale 14"/>
          <p:cNvSpPr>
            <a:spLocks/>
          </p:cNvSpPr>
          <p:nvPr/>
        </p:nvSpPr>
        <p:spPr>
          <a:xfrm rot="19063230">
            <a:off x="6493996" y="1286484"/>
            <a:ext cx="514268" cy="141229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916855" y="3047097"/>
            <a:ext cx="1130169" cy="33855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X 10 sites</a:t>
            </a:r>
            <a:endParaRPr lang="fr-FR" sz="1600" dirty="0"/>
          </a:p>
        </p:txBody>
      </p:sp>
      <p:sp>
        <p:nvSpPr>
          <p:cNvPr id="4" name="Ellipse 3"/>
          <p:cNvSpPr/>
          <p:nvPr/>
        </p:nvSpPr>
        <p:spPr>
          <a:xfrm>
            <a:off x="6024613" y="606592"/>
            <a:ext cx="2764844" cy="274286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52995"/>
            <a:ext cx="8527214" cy="4518991"/>
          </a:xfrm>
          <a:prstGeom prst="rect">
            <a:avLst/>
          </a:prstGeom>
        </p:spPr>
      </p:pic>
      <p:pic>
        <p:nvPicPr>
          <p:cNvPr id="38" name="Image 37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738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 et gouvernance du projet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/>
              <a:t>Cadre de gouvernance</a:t>
            </a:r>
            <a:endParaRPr lang="fr-FR" dirty="0"/>
          </a:p>
        </p:txBody>
      </p:sp>
      <p:pic>
        <p:nvPicPr>
          <p:cNvPr id="3075" name="Imag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914" y="1496402"/>
            <a:ext cx="5889011" cy="324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788075" y="2033438"/>
            <a:ext cx="2173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 Narrow" panose="020B0606020202030204" pitchFamily="34" charset="0"/>
              </a:rPr>
              <a:t>Une complémentarité entre animation nationale et à l’échelle de chaque site pilote</a:t>
            </a:r>
            <a:endParaRPr lang="fr-FR" sz="1600" dirty="0">
              <a:latin typeface="Arial Narrow" panose="020B0606020202030204" pitchFamily="34" charset="0"/>
            </a:endParaRPr>
          </a:p>
        </p:txBody>
      </p:sp>
      <p:pic>
        <p:nvPicPr>
          <p:cNvPr id="11" name="Image 10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622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4400" y="369265"/>
            <a:ext cx="8229600" cy="857250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14400" y="2058676"/>
            <a:ext cx="7336207" cy="19572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Résumé et objectifs du projet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Planning et gouvernance du projet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Nos méthodes et partenaires</a:t>
            </a:r>
          </a:p>
          <a:p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 5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308" y="1"/>
            <a:ext cx="3912691" cy="248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92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méthodes et partenaires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/>
              <a:t>Des partenariats innovants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92353" y="1580939"/>
            <a:ext cx="8126643" cy="2713990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numCol="1" anchor="ctr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800" b="1" dirty="0" smtClean="0">
                <a:effectLst/>
                <a:latin typeface="Arial Narrow" panose="020B0606020202030204" pitchFamily="34" charset="0"/>
              </a:rPr>
              <a:t>L’appui de la recherche :</a:t>
            </a:r>
          </a:p>
          <a:p>
            <a:pPr algn="just"/>
            <a:r>
              <a:rPr lang="fr-FR" sz="1800" b="1" dirty="0" smtClean="0">
                <a:solidFill>
                  <a:srgbClr val="5EAFA6"/>
                </a:solidFill>
                <a:latin typeface="Arial Narrow" panose="020B0606020202030204" pitchFamily="34" charset="0"/>
              </a:rPr>
              <a:t>En sciences naturelles</a:t>
            </a:r>
            <a:r>
              <a:rPr lang="fr-FR" sz="1800" dirty="0" smtClean="0">
                <a:latin typeface="Arial Narrow" panose="020B0606020202030204" pitchFamily="34" charset="0"/>
              </a:rPr>
              <a:t>: modélisations climatiques, écologie, sylviculture</a:t>
            </a:r>
          </a:p>
          <a:p>
            <a:pPr algn="just"/>
            <a:r>
              <a:rPr lang="fr-FR" sz="1800" dirty="0" smtClean="0">
                <a:latin typeface="Arial Narrow" panose="020B0606020202030204" pitchFamily="34" charset="0"/>
              </a:rPr>
              <a:t>A l’échelle du COPIL national et des 10 sites pilotes</a:t>
            </a:r>
          </a:p>
          <a:p>
            <a:pPr algn="just"/>
            <a:r>
              <a:rPr lang="fr-FR" sz="1800" b="1" dirty="0" smtClean="0">
                <a:solidFill>
                  <a:srgbClr val="5CB565"/>
                </a:solidFill>
                <a:effectLst/>
                <a:latin typeface="Arial Narrow" panose="020B0606020202030204" pitchFamily="34" charset="0"/>
              </a:rPr>
              <a:t>En sciences humaines et sociales</a:t>
            </a:r>
            <a:r>
              <a:rPr lang="fr-FR" sz="1800" dirty="0" smtClean="0">
                <a:effectLst/>
                <a:latin typeface="Arial Narrow" panose="020B0606020202030204" pitchFamily="34" charset="0"/>
              </a:rPr>
              <a:t>: géographie, anthropologie, sociologie des interactions</a:t>
            </a:r>
          </a:p>
          <a:p>
            <a:pPr algn="just"/>
            <a:r>
              <a:rPr lang="fr-FR" sz="1800" dirty="0" smtClean="0">
                <a:latin typeface="Arial Narrow" panose="020B0606020202030204" pitchFamily="34" charset="0"/>
              </a:rPr>
              <a:t>A l’échelle du COPIL national et via l’analyse des processus de concertation par un consortium</a:t>
            </a:r>
            <a:endParaRPr lang="fr-FR" sz="1800" dirty="0" smtClean="0">
              <a:effectLst/>
              <a:latin typeface="Arial Narrow" panose="020B0606020202030204" pitchFamily="34" charset="0"/>
            </a:endParaRPr>
          </a:p>
          <a:p>
            <a:pPr algn="just"/>
            <a:endParaRPr lang="fr-FR" sz="1800" dirty="0">
              <a:latin typeface="Arial Narrow" panose="020B0606020202030204" pitchFamily="34" charset="0"/>
            </a:endParaRPr>
          </a:p>
          <a:p>
            <a:pPr algn="just"/>
            <a:r>
              <a:rPr lang="fr-FR" sz="1800" b="1" dirty="0" smtClean="0">
                <a:latin typeface="Arial Narrow" panose="020B0606020202030204" pitchFamily="34" charset="0"/>
              </a:rPr>
              <a:t>Un projet conçu pour s’</a:t>
            </a:r>
            <a:r>
              <a:rPr lang="fr-FR" sz="1800" b="1" dirty="0" smtClean="0">
                <a:effectLst/>
                <a:latin typeface="Arial Narrow" panose="020B0606020202030204" pitchFamily="34" charset="0"/>
              </a:rPr>
              <a:t>articuler avec d’autres initiatives</a:t>
            </a:r>
            <a:r>
              <a:rPr lang="fr-FR" sz="1800" dirty="0" smtClean="0">
                <a:effectLst/>
                <a:latin typeface="Arial Narrow" panose="020B0606020202030204" pitchFamily="34" charset="0"/>
              </a:rPr>
              <a:t> en cours : Observatoire des Forêts Sentinelles (RNF), modèles sylvicoles en climat changeant, vulnérabilité et résilience…</a:t>
            </a:r>
          </a:p>
        </p:txBody>
      </p:sp>
      <p:pic>
        <p:nvPicPr>
          <p:cNvPr id="9" name="Espace réservé du contenu 5" descr="Chercheur2.jpg"/>
          <p:cNvPicPr>
            <a:picLocks noChangeAspect="1"/>
          </p:cNvPicPr>
          <p:nvPr/>
        </p:nvPicPr>
        <p:blipFill>
          <a:blip r:embed="rId3" cstate="print"/>
          <a:srcRect r="9420" b="5000"/>
          <a:stretch>
            <a:fillRect/>
          </a:stretch>
        </p:blipFill>
        <p:spPr bwMode="auto">
          <a:xfrm>
            <a:off x="7583538" y="205979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Ellipse 10"/>
          <p:cNvSpPr>
            <a:spLocks noChangeAspect="1"/>
          </p:cNvSpPr>
          <p:nvPr/>
        </p:nvSpPr>
        <p:spPr>
          <a:xfrm>
            <a:off x="421809" y="3716523"/>
            <a:ext cx="170544" cy="170544"/>
          </a:xfrm>
          <a:prstGeom prst="ellipse">
            <a:avLst/>
          </a:prstGeom>
          <a:solidFill>
            <a:srgbClr val="BEB0D0"/>
          </a:solidFill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421809" y="2077858"/>
            <a:ext cx="170544" cy="170544"/>
          </a:xfrm>
          <a:prstGeom prst="ellipse">
            <a:avLst/>
          </a:prstGeom>
          <a:solidFill>
            <a:srgbClr val="BFDFDB"/>
          </a:solidFill>
        </p:spPr>
        <p:style>
          <a:lnRef idx="2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421809" y="2745321"/>
            <a:ext cx="170544" cy="170544"/>
          </a:xfrm>
          <a:prstGeom prst="ellipse">
            <a:avLst/>
          </a:prstGeom>
          <a:solidFill>
            <a:srgbClr val="CFE9D1"/>
          </a:solidFill>
        </p:spPr>
        <p:style>
          <a:lnRef idx="2">
            <a:schemeClr val="accent3">
              <a:hueOff val="2812566"/>
              <a:satOff val="-4220"/>
              <a:lumOff val="-686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4608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méthodes et partenaires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/>
              <a:t>Des partenariats innovants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92353" y="1921510"/>
            <a:ext cx="8339145" cy="2328518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numCol="1" anchor="ctr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800" b="1" dirty="0" smtClean="0">
                <a:latin typeface="Arial Narrow" panose="020B0606020202030204" pitchFamily="34" charset="0"/>
              </a:rPr>
              <a:t>L’intervention d’un </a:t>
            </a:r>
            <a:r>
              <a:rPr lang="fr-FR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facilitateur indépendant </a:t>
            </a:r>
            <a:r>
              <a:rPr lang="fr-FR" sz="1800" b="1" dirty="0" smtClean="0">
                <a:latin typeface="Arial Narrow" panose="020B0606020202030204" pitchFamily="34" charset="0"/>
              </a:rPr>
              <a:t>pour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Arial Narrow" panose="020B0606020202030204" pitchFamily="34" charset="0"/>
              </a:rPr>
              <a:t>Animer les phases de concertation via des </a:t>
            </a:r>
            <a:r>
              <a:rPr lang="fr-FR" sz="1800" b="1" dirty="0" smtClean="0">
                <a:solidFill>
                  <a:srgbClr val="6179A8"/>
                </a:solidFill>
                <a:latin typeface="Arial Narrow" panose="020B0606020202030204" pitchFamily="34" charset="0"/>
              </a:rPr>
              <a:t>méthodes d’intelligence collective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rgbClr val="6179A8"/>
                </a:solidFill>
                <a:latin typeface="Arial Narrow" panose="020B0606020202030204" pitchFamily="34" charset="0"/>
              </a:rPr>
              <a:t>Dépasser </a:t>
            </a:r>
            <a:r>
              <a:rPr lang="fr-FR" sz="1800" b="1" dirty="0">
                <a:solidFill>
                  <a:srgbClr val="6179A8"/>
                </a:solidFill>
                <a:latin typeface="Arial Narrow" panose="020B0606020202030204" pitchFamily="34" charset="0"/>
              </a:rPr>
              <a:t>les limites des débats habituels </a:t>
            </a:r>
            <a:r>
              <a:rPr lang="fr-FR" sz="1800" dirty="0">
                <a:latin typeface="Arial Narrow" panose="020B0606020202030204" pitchFamily="34" charset="0"/>
              </a:rPr>
              <a:t>entre </a:t>
            </a:r>
            <a:r>
              <a:rPr lang="fr-FR" sz="1800" dirty="0" smtClean="0">
                <a:latin typeface="Arial Narrow" panose="020B0606020202030204" pitchFamily="34" charset="0"/>
              </a:rPr>
              <a:t>acteurs (élus</a:t>
            </a:r>
            <a:r>
              <a:rPr lang="fr-FR" sz="1800" dirty="0">
                <a:latin typeface="Arial Narrow" panose="020B0606020202030204" pitchFamily="34" charset="0"/>
              </a:rPr>
              <a:t>, gestionnaires, associations de protection de la </a:t>
            </a:r>
            <a:r>
              <a:rPr lang="fr-FR" sz="1800" dirty="0" smtClean="0">
                <a:latin typeface="Arial Narrow" panose="020B0606020202030204" pitchFamily="34" charset="0"/>
              </a:rPr>
              <a:t>nature, scientifiques)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rgbClr val="5EAFA6"/>
                </a:solidFill>
                <a:latin typeface="Arial Narrow" panose="020B0606020202030204" pitchFamily="34" charset="0"/>
              </a:rPr>
              <a:t>Mobiliser les connaissances </a:t>
            </a:r>
            <a:r>
              <a:rPr lang="fr-FR" sz="1800" dirty="0" smtClean="0">
                <a:latin typeface="Arial Narrow" panose="020B0606020202030204" pitchFamily="34" charset="0"/>
              </a:rPr>
              <a:t>(naturalistes</a:t>
            </a:r>
            <a:r>
              <a:rPr lang="fr-FR" sz="1800" dirty="0">
                <a:latin typeface="Arial Narrow" panose="020B0606020202030204" pitchFamily="34" charset="0"/>
              </a:rPr>
              <a:t>, prospectives, </a:t>
            </a:r>
            <a:r>
              <a:rPr lang="fr-FR" sz="1800" dirty="0" smtClean="0">
                <a:latin typeface="Arial Narrow" panose="020B0606020202030204" pitchFamily="34" charset="0"/>
              </a:rPr>
              <a:t>sylvicoles) des acteurs du territoire au service d’un dessein commun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Faire émerger des décisions partagées </a:t>
            </a:r>
            <a:r>
              <a:rPr lang="fr-FR" sz="1800" dirty="0">
                <a:latin typeface="Arial Narrow" panose="020B0606020202030204" pitchFamily="34" charset="0"/>
              </a:rPr>
              <a:t>collectivement sur l’avenir des forêts du territoire</a:t>
            </a:r>
            <a:endParaRPr lang="fr-FR" sz="1800" dirty="0" smtClean="0">
              <a:effectLst/>
              <a:latin typeface="Arial Narrow" panose="020B0606020202030204" pitchFamily="34" charset="0"/>
            </a:endParaRPr>
          </a:p>
        </p:txBody>
      </p:sp>
      <p:pic>
        <p:nvPicPr>
          <p:cNvPr id="12" name="Image 11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Ellipse 16"/>
          <p:cNvSpPr>
            <a:spLocks noChangeAspect="1"/>
          </p:cNvSpPr>
          <p:nvPr/>
        </p:nvSpPr>
        <p:spPr>
          <a:xfrm>
            <a:off x="652535" y="2436136"/>
            <a:ext cx="170544" cy="170544"/>
          </a:xfrm>
          <a:prstGeom prst="ellipse">
            <a:avLst/>
          </a:prstGeom>
          <a:solidFill>
            <a:srgbClr val="BCC6DA"/>
          </a:solidFill>
        </p:spPr>
        <p:style>
          <a:lnRef idx="2">
            <a:schemeClr val="accent3">
              <a:hueOff val="8437698"/>
              <a:satOff val="-12660"/>
              <a:lumOff val="-2059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652535" y="2752639"/>
            <a:ext cx="170544" cy="170544"/>
          </a:xfrm>
          <a:prstGeom prst="ellipse">
            <a:avLst/>
          </a:prstGeom>
          <a:solidFill>
            <a:srgbClr val="BCC6DA"/>
          </a:solidFill>
        </p:spPr>
        <p:style>
          <a:lnRef idx="2">
            <a:schemeClr val="accent3">
              <a:hueOff val="8437698"/>
              <a:satOff val="-12660"/>
              <a:lumOff val="-2059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652535" y="3958863"/>
            <a:ext cx="170544" cy="170544"/>
          </a:xfrm>
          <a:prstGeom prst="ellipse">
            <a:avLst/>
          </a:prstGeom>
          <a:solidFill>
            <a:srgbClr val="BEB0D0"/>
          </a:solidFill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654081" y="3355751"/>
            <a:ext cx="170544" cy="170544"/>
          </a:xfrm>
          <a:prstGeom prst="ellipse">
            <a:avLst/>
          </a:prstGeom>
          <a:solidFill>
            <a:srgbClr val="BFDFDB"/>
          </a:solidFill>
        </p:spPr>
        <p:style>
          <a:lnRef idx="2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2215" y="120760"/>
            <a:ext cx="1624299" cy="16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0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méthodes et partenaires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/>
              <a:t>Ils nous soutiennent déjà</a:t>
            </a:r>
            <a:endParaRPr lang="fr-FR" dirty="0"/>
          </a:p>
        </p:txBody>
      </p:sp>
      <p:pic>
        <p:nvPicPr>
          <p:cNvPr id="4100" name="Picture 4" descr="Résultat de recherche d'images pour &quot;logo ONF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55" y="1709552"/>
            <a:ext cx="1869240" cy="7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ésultat de recherche d'images pour &quot;logo RNF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165" y="3058620"/>
            <a:ext cx="1885486" cy="102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ésultat de recherche d'images pour &quot;logo Fédération PNR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208" y="2955913"/>
            <a:ext cx="1355591" cy="15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7648" y="3345421"/>
            <a:ext cx="1475897" cy="930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10" name="Picture 14" descr="Résultat de recherche d'images pour &quot;logo CNRS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5777" y="1324345"/>
            <a:ext cx="910855" cy="91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ésultat de recherche d'images pour &quot;logo IRSTEA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183" y="1575607"/>
            <a:ext cx="1363846" cy="131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ésultat de recherche d'images pour &quot;logo ministère agriculture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8096" y="1871960"/>
            <a:ext cx="1295507" cy="166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000" y="142479"/>
            <a:ext cx="2750014" cy="103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9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méthodes et partenaires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/>
              <a:t>Ce projet vous intéresse ? Voici comment vous impliquer</a:t>
            </a:r>
            <a:endParaRPr lang="fr-FR" dirty="0"/>
          </a:p>
        </p:txBody>
      </p:sp>
      <p:pic>
        <p:nvPicPr>
          <p:cNvPr id="14" name="Image 13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000" y="142479"/>
            <a:ext cx="2750014" cy="1037233"/>
          </a:xfrm>
          <a:prstGeom prst="rect">
            <a:avLst/>
          </a:prstGeom>
        </p:spPr>
      </p:pic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xmlns="" val="2129180218"/>
              </p:ext>
            </p:extLst>
          </p:nvPr>
        </p:nvGraphicFramePr>
        <p:xfrm>
          <a:off x="0" y="1570094"/>
          <a:ext cx="7505700" cy="330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7406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prstClr val="black"/>
                </a:solidFill>
              </a:rPr>
              <a:t>Pour nous contacter </a:t>
            </a:r>
            <a:r>
              <a:rPr lang="fr-FR" dirty="0" smtClean="0">
                <a:solidFill>
                  <a:prstClr val="black"/>
                </a:solidFill>
              </a:rPr>
              <a:t>: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592353" y="2774424"/>
            <a:ext cx="7912082" cy="194997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tabLst>
                <a:tab pos="803275" algn="l"/>
              </a:tabLst>
            </a:pP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i="1" dirty="0">
                <a:solidFill>
                  <a:schemeClr val="tx1"/>
                </a:solidFill>
              </a:rPr>
              <a:t>Alain Lesturgez </a:t>
            </a:r>
            <a:r>
              <a:rPr lang="fr-FR" i="1" dirty="0" smtClean="0">
                <a:solidFill>
                  <a:schemeClr val="tx1"/>
                </a:solidFill>
              </a:rPr>
              <a:t>– FNCOFOR :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alain.lesturgez@communesforestieres.org</a:t>
            </a:r>
            <a:endParaRPr lang="fr-F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tabLst>
                <a:tab pos="803275" algn="l"/>
              </a:tabLst>
            </a:pP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  <a:p>
            <a:pPr marL="803275" indent="-803275"/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i="1" dirty="0">
                <a:solidFill>
                  <a:schemeClr val="tx1"/>
                </a:solidFill>
              </a:rPr>
              <a:t>Julie Marsaud – </a:t>
            </a:r>
            <a:r>
              <a:rPr lang="fr-FR" i="1" dirty="0" smtClean="0">
                <a:solidFill>
                  <a:schemeClr val="tx1"/>
                </a:solidFill>
              </a:rPr>
              <a:t>FNE :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julie.marsaud@fne.asso.fr</a:t>
            </a:r>
            <a:endParaRPr lang="fr-F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3275" indent="-803275"/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7" name="Image 6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308" y="1"/>
            <a:ext cx="3912691" cy="248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079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Vous souhaitez…</a:t>
            </a:r>
            <a:endParaRPr lang="fr-FR" dirty="0"/>
          </a:p>
        </p:txBody>
      </p:sp>
      <p:pic>
        <p:nvPicPr>
          <p:cNvPr id="6" name="Image 5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2105690380"/>
              </p:ext>
            </p:extLst>
          </p:nvPr>
        </p:nvGraphicFramePr>
        <p:xfrm>
          <a:off x="1378573" y="671510"/>
          <a:ext cx="6177516" cy="3790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42900" y="4504414"/>
            <a:ext cx="610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 Narrow" panose="020B0606020202030204" pitchFamily="34" charset="0"/>
              </a:rPr>
              <a:t>Attention, « Forêts vigies » pourrait vous plaire…</a:t>
            </a:r>
            <a:endParaRPr lang="fr-FR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1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4400" y="369265"/>
            <a:ext cx="8229600" cy="857250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14400" y="2058676"/>
            <a:ext cx="7336207" cy="19572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Résumé et objectifs du projet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Planning et gouvernance du projet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Nos méthodes et partenaires</a:t>
            </a:r>
          </a:p>
          <a:p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 5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308" y="1"/>
            <a:ext cx="3912691" cy="248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941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 et objectifs du projet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/>
              <a:t>Les origines du projet</a:t>
            </a:r>
            <a:endParaRPr lang="fr-FR" dirty="0"/>
          </a:p>
        </p:txBody>
      </p:sp>
      <p:sp>
        <p:nvSpPr>
          <p:cNvPr id="10" name="Text Box 1"/>
          <p:cNvSpPr txBox="1">
            <a:spLocks noChangeAspect="1" noChangeArrowheads="1"/>
          </p:cNvSpPr>
          <p:nvPr/>
        </p:nvSpPr>
        <p:spPr bwMode="auto">
          <a:xfrm>
            <a:off x="1041447" y="1517494"/>
            <a:ext cx="4454591" cy="1563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4" name="Espace réservé du contenu 9" descr="arbreeee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81051" y="2176135"/>
            <a:ext cx="1899039" cy="1932988"/>
          </a:xfrm>
        </p:spPr>
      </p:pic>
      <p:pic>
        <p:nvPicPr>
          <p:cNvPr id="15" name="Image 11" descr="CHEMINEE_RICHARD_LE_DROFF_FILANNE_BETON_B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083" y="4223978"/>
            <a:ext cx="790524" cy="7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2" descr="maison-ossature-boi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883" y="3067562"/>
            <a:ext cx="1463588" cy="98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3" descr="chauve-souris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97769">
            <a:off x="2084694" y="1541750"/>
            <a:ext cx="718510" cy="68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4" descr="Bucheron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292959" y="2823740"/>
            <a:ext cx="1049466" cy="112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5" descr="Ecol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5243" y="2709085"/>
            <a:ext cx="889475" cy="100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6" descr="Famill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0764" y="1698941"/>
            <a:ext cx="926407" cy="104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17" descr="grenouille.jpe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17813" y="4517640"/>
            <a:ext cx="599949" cy="44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18" descr="hérisson.jpe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3675" y="4130325"/>
            <a:ext cx="599716" cy="49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19" descr="Maire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0463" y="3815356"/>
            <a:ext cx="913417" cy="119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0" descr="Papier.jpg"/>
          <p:cNvPicPr>
            <a:picLocks noChangeAspect="1"/>
          </p:cNvPicPr>
          <p:nvPr/>
        </p:nvPicPr>
        <p:blipFill>
          <a:blip r:embed="rId13" cstate="print"/>
          <a:srcRect t="19466" b="21649"/>
          <a:stretch>
            <a:fillRect/>
          </a:stretch>
        </p:blipFill>
        <p:spPr bwMode="auto">
          <a:xfrm>
            <a:off x="1892010" y="3525209"/>
            <a:ext cx="630236" cy="46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1" descr="zozio.jpe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183231">
            <a:off x="3823654" y="1562267"/>
            <a:ext cx="514658" cy="51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Picto-Robinet.jpg"/>
          <p:cNvPicPr>
            <a:picLocks noChangeAspect="1"/>
          </p:cNvPicPr>
          <p:nvPr/>
        </p:nvPicPr>
        <p:blipFill>
          <a:blip r:embed="rId15" cstate="print"/>
          <a:srcRect l="6525" t="7863" r="6525" b="2906"/>
          <a:stretch>
            <a:fillRect/>
          </a:stretch>
        </p:blipFill>
        <p:spPr>
          <a:xfrm flipH="1">
            <a:off x="1474587" y="2477414"/>
            <a:ext cx="649662" cy="649662"/>
          </a:xfrm>
          <a:prstGeom prst="rect">
            <a:avLst/>
          </a:prstGeom>
        </p:spPr>
      </p:pic>
      <p:pic>
        <p:nvPicPr>
          <p:cNvPr id="27" name="Image 26" descr="picto-chimie_bleub.jpeg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6107" y="4215591"/>
            <a:ext cx="561910" cy="561910"/>
          </a:xfrm>
          <a:prstGeom prst="rect">
            <a:avLst/>
          </a:prstGeom>
        </p:spPr>
      </p:pic>
      <p:pic>
        <p:nvPicPr>
          <p:cNvPr id="28" name="Image 27" descr="Picto-Pollution-Air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890" y="1674097"/>
            <a:ext cx="1153544" cy="899544"/>
          </a:xfrm>
          <a:prstGeom prst="rect">
            <a:avLst/>
          </a:prstGeom>
        </p:spPr>
      </p:pic>
      <p:pic>
        <p:nvPicPr>
          <p:cNvPr id="29" name="Image 28" descr="muguet3.jpe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83557" y="4067592"/>
            <a:ext cx="574723" cy="74962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28509" y="730271"/>
            <a:ext cx="3267447" cy="1200329"/>
          </a:xfrm>
          <a:prstGeom prst="rect">
            <a:avLst/>
          </a:prstGeom>
          <a:solidFill>
            <a:srgbClr val="99B95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Les forêts, </a:t>
            </a:r>
            <a:r>
              <a:rPr lang="fr-FR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lieux de convergences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entre fonctions, acteurs</a:t>
            </a: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, usages</a:t>
            </a:r>
            <a:endParaRPr lang="fr-FR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e</a:t>
            </a:r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ntre environnement, social, économie</a:t>
            </a:r>
            <a:endParaRPr lang="fr-FR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695126" y="3206995"/>
            <a:ext cx="2022428" cy="923330"/>
          </a:xfrm>
          <a:prstGeom prst="rect">
            <a:avLst/>
          </a:prstGeom>
          <a:solidFill>
            <a:srgbClr val="8064A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Un consensus social nécessaire pour la gestion des forêts</a:t>
            </a:r>
            <a:endParaRPr lang="fr-FR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Image 30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6429024" y="2272109"/>
            <a:ext cx="2453518" cy="646331"/>
          </a:xfrm>
          <a:prstGeom prst="rect">
            <a:avLst/>
          </a:prstGeom>
          <a:solidFill>
            <a:srgbClr val="5EAFA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Les effets du  changement climatique en débat</a:t>
            </a:r>
            <a:endParaRPr lang="fr-FR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4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 et objectifs du projet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/>
              <a:t>Les origines du projet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3679" y="1130911"/>
            <a:ext cx="862835" cy="87836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9936" y="219805"/>
            <a:ext cx="821982" cy="757513"/>
          </a:xfrm>
          <a:prstGeom prst="rect">
            <a:avLst/>
          </a:prstGeom>
        </p:spPr>
      </p:pic>
      <p:pic>
        <p:nvPicPr>
          <p:cNvPr id="12" name="Image 11" descr="killing_question.jpg"/>
          <p:cNvPicPr>
            <a:picLocks noChangeAspect="1"/>
          </p:cNvPicPr>
          <p:nvPr/>
        </p:nvPicPr>
        <p:blipFill>
          <a:blip r:embed="rId5" cstate="print"/>
          <a:srcRect l="12835" r="10154" b="6418"/>
          <a:stretch>
            <a:fillRect/>
          </a:stretch>
        </p:blipFill>
        <p:spPr>
          <a:xfrm>
            <a:off x="7351058" y="568423"/>
            <a:ext cx="754774" cy="917186"/>
          </a:xfrm>
          <a:prstGeom prst="rect">
            <a:avLst/>
          </a:prstGeom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2575178318"/>
              </p:ext>
            </p:extLst>
          </p:nvPr>
        </p:nvGraphicFramePr>
        <p:xfrm>
          <a:off x="0" y="1570094"/>
          <a:ext cx="7505700" cy="330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Image 8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120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 et objectifs du projet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/>
              <a:t>« Forêts vigies », en quelques mots…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92353" y="1769110"/>
            <a:ext cx="8126643" cy="2891790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numCol="1" anchor="ctr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800" b="1" dirty="0" smtClean="0">
                <a:latin typeface="Arial Narrow" panose="020B0606020202030204" pitchFamily="34" charset="0"/>
              </a:rPr>
              <a:t>Objectif : m</a:t>
            </a:r>
            <a:r>
              <a:rPr lang="fr-FR" sz="1800" b="1" dirty="0" smtClean="0">
                <a:effectLst/>
                <a:latin typeface="Arial Narrow" panose="020B0606020202030204" pitchFamily="34" charset="0"/>
              </a:rPr>
              <a:t>ettre </a:t>
            </a:r>
            <a:r>
              <a:rPr lang="fr-FR" sz="1800" b="1" dirty="0">
                <a:effectLst/>
                <a:latin typeface="Arial Narrow" panose="020B0606020202030204" pitchFamily="34" charset="0"/>
              </a:rPr>
              <a:t>en place un réseau de forêts « vigies » du changement </a:t>
            </a:r>
            <a:r>
              <a:rPr lang="fr-FR" sz="1800" b="1" dirty="0" smtClean="0">
                <a:effectLst/>
                <a:latin typeface="Arial Narrow" panose="020B0606020202030204" pitchFamily="34" charset="0"/>
              </a:rPr>
              <a:t>climatique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effectLst/>
                <a:latin typeface="Arial Narrow" panose="020B0606020202030204" pitchFamily="34" charset="0"/>
              </a:rPr>
              <a:t>assis </a:t>
            </a:r>
            <a:r>
              <a:rPr lang="fr-FR" sz="1800" dirty="0">
                <a:effectLst/>
                <a:latin typeface="Arial Narrow" panose="020B0606020202030204" pitchFamily="34" charset="0"/>
              </a:rPr>
              <a:t>sur des </a:t>
            </a:r>
            <a:r>
              <a:rPr lang="fr-FR" sz="1800" b="1" dirty="0">
                <a:solidFill>
                  <a:srgbClr val="6179A8"/>
                </a:solidFill>
                <a:effectLst/>
                <a:latin typeface="Arial Narrow" panose="020B0606020202030204" pitchFamily="34" charset="0"/>
              </a:rPr>
              <a:t>processus participatifs et </a:t>
            </a:r>
            <a:r>
              <a:rPr lang="fr-FR" sz="1800" b="1" dirty="0" smtClean="0">
                <a:solidFill>
                  <a:srgbClr val="6179A8"/>
                </a:solidFill>
                <a:effectLst/>
                <a:latin typeface="Arial Narrow" panose="020B0606020202030204" pitchFamily="34" charset="0"/>
              </a:rPr>
              <a:t>concertés </a:t>
            </a:r>
            <a:r>
              <a:rPr lang="fr-FR" sz="18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animés par un tiers neutre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Arial Narrow" panose="020B0606020202030204" pitchFamily="34" charset="0"/>
              </a:rPr>
              <a:t>d</a:t>
            </a:r>
            <a:r>
              <a:rPr lang="fr-FR" sz="1800" dirty="0" smtClean="0">
                <a:effectLst/>
                <a:latin typeface="Arial Narrow" panose="020B0606020202030204" pitchFamily="34" charset="0"/>
              </a:rPr>
              <a:t>ébouchant sur un </a:t>
            </a:r>
            <a:r>
              <a:rPr lang="fr-FR" sz="1800" b="1" dirty="0" smtClean="0">
                <a:solidFill>
                  <a:schemeClr val="accent4"/>
                </a:solidFill>
                <a:effectLst/>
                <a:latin typeface="Arial Narrow" panose="020B0606020202030204" pitchFamily="34" charset="0"/>
              </a:rPr>
              <a:t>diagnostic partagé </a:t>
            </a:r>
            <a:r>
              <a:rPr lang="fr-FR" sz="1800" dirty="0" smtClean="0">
                <a:effectLst/>
                <a:latin typeface="Arial Narrow" panose="020B0606020202030204" pitchFamily="34" charset="0"/>
              </a:rPr>
              <a:t>et des </a:t>
            </a:r>
            <a:r>
              <a:rPr lang="fr-FR" sz="1800" b="1" dirty="0" smtClean="0">
                <a:solidFill>
                  <a:schemeClr val="accent4"/>
                </a:solidFill>
                <a:effectLst/>
                <a:latin typeface="Arial Narrow" panose="020B0606020202030204" pitchFamily="34" charset="0"/>
              </a:rPr>
              <a:t>plans d’action locaux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effectLst/>
                <a:latin typeface="Arial Narrow" panose="020B0606020202030204" pitchFamily="34" charset="0"/>
              </a:rPr>
              <a:t>mobilisant les </a:t>
            </a:r>
            <a:r>
              <a:rPr lang="fr-FR" sz="1800" b="1" dirty="0" smtClean="0">
                <a:solidFill>
                  <a:srgbClr val="5EAFA6"/>
                </a:solidFill>
                <a:effectLst/>
                <a:latin typeface="Arial Narrow" panose="020B0606020202030204" pitchFamily="34" charset="0"/>
              </a:rPr>
              <a:t>connaissances scientifiques </a:t>
            </a:r>
            <a:r>
              <a:rPr lang="fr-FR" sz="1800" dirty="0" smtClean="0">
                <a:effectLst/>
                <a:latin typeface="Arial Narrow" panose="020B0606020202030204" pitchFamily="34" charset="0"/>
              </a:rPr>
              <a:t>sur des </a:t>
            </a:r>
            <a:r>
              <a:rPr lang="fr-FR" sz="1800" b="1" dirty="0" smtClean="0">
                <a:solidFill>
                  <a:srgbClr val="5EAFA6"/>
                </a:solidFill>
                <a:effectLst/>
                <a:latin typeface="Arial Narrow" panose="020B0606020202030204" pitchFamily="34" charset="0"/>
              </a:rPr>
              <a:t>scénarii d’évolution forestière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effectLst/>
                <a:latin typeface="Arial Narrow" panose="020B0606020202030204" pitchFamily="34" charset="0"/>
              </a:rPr>
              <a:t>faisant l’objet </a:t>
            </a:r>
            <a:r>
              <a:rPr lang="fr-FR" sz="1800" dirty="0">
                <a:effectLst/>
                <a:latin typeface="Arial Narrow" panose="020B0606020202030204" pitchFamily="34" charset="0"/>
              </a:rPr>
              <a:t>d’un </a:t>
            </a:r>
            <a:r>
              <a:rPr lang="fr-FR" sz="1800" b="1" dirty="0">
                <a:solidFill>
                  <a:srgbClr val="5CB565"/>
                </a:solidFill>
                <a:effectLst/>
                <a:latin typeface="Arial Narrow" panose="020B0606020202030204" pitchFamily="34" charset="0"/>
              </a:rPr>
              <a:t>suivi </a:t>
            </a:r>
            <a:r>
              <a:rPr lang="fr-FR" sz="18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et d’une </a:t>
            </a:r>
            <a:r>
              <a:rPr lang="fr-FR" sz="1800" b="1" dirty="0" smtClean="0">
                <a:solidFill>
                  <a:srgbClr val="5CB565"/>
                </a:solidFill>
                <a:effectLst/>
                <a:latin typeface="Arial Narrow" panose="020B0606020202030204" pitchFamily="34" charset="0"/>
              </a:rPr>
              <a:t>évaluation </a:t>
            </a:r>
            <a:r>
              <a:rPr lang="fr-FR" sz="1800" dirty="0" smtClean="0">
                <a:effectLst/>
                <a:latin typeface="Arial Narrow" panose="020B0606020202030204" pitchFamily="34" charset="0"/>
              </a:rPr>
              <a:t>par un consortium en </a:t>
            </a:r>
            <a:r>
              <a:rPr lang="fr-FR" sz="1800" b="1" dirty="0" smtClean="0">
                <a:solidFill>
                  <a:srgbClr val="5CB565"/>
                </a:solidFill>
                <a:effectLst/>
                <a:latin typeface="Arial Narrow" panose="020B0606020202030204" pitchFamily="34" charset="0"/>
              </a:rPr>
              <a:t>sciences sociales</a:t>
            </a:r>
          </a:p>
          <a:p>
            <a:pPr lvl="1" algn="just"/>
            <a:endParaRPr lang="fr-FR" sz="1600" dirty="0">
              <a:effectLst/>
              <a:latin typeface="Arial Narrow" panose="020B0606020202030204" pitchFamily="34" charset="0"/>
            </a:endParaRPr>
          </a:p>
          <a:p>
            <a:pPr marL="0" lvl="1" algn="just"/>
            <a:r>
              <a:rPr lang="fr-FR" sz="1800" b="1" dirty="0" smtClean="0">
                <a:effectLst/>
                <a:latin typeface="Arial Narrow" panose="020B0606020202030204" pitchFamily="34" charset="0"/>
              </a:rPr>
              <a:t>Dispositif : 10 sites pilotes sur 3 ans, avant un </a:t>
            </a:r>
            <a:r>
              <a:rPr lang="fr-FR" sz="1800" b="1" dirty="0">
                <a:effectLst/>
                <a:latin typeface="Arial Narrow" panose="020B0606020202030204" pitchFamily="34" charset="0"/>
              </a:rPr>
              <a:t>déploiement </a:t>
            </a:r>
            <a:r>
              <a:rPr lang="fr-FR" sz="1800" b="1" dirty="0" smtClean="0">
                <a:effectLst/>
                <a:latin typeface="Arial Narrow" panose="020B0606020202030204" pitchFamily="34" charset="0"/>
              </a:rPr>
              <a:t>élargi</a:t>
            </a:r>
          </a:p>
          <a:p>
            <a:pPr marL="0" lvl="1" algn="just"/>
            <a:r>
              <a:rPr lang="fr-FR" sz="1800" dirty="0" smtClean="0">
                <a:latin typeface="Arial Narrow" panose="020B0606020202030204" pitchFamily="34" charset="0"/>
              </a:rPr>
              <a:t>	« Du diagnostic partagé ---</a:t>
            </a:r>
            <a:r>
              <a:rPr lang="fr-FR" sz="18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------</a:t>
            </a:r>
            <a:r>
              <a:rPr lang="fr-FR" sz="1800" dirty="0" smtClean="0">
                <a:latin typeface="Arial Narrow" panose="020B0606020202030204" pitchFamily="34" charset="0"/>
              </a:rPr>
              <a:t> à la </a:t>
            </a:r>
            <a:r>
              <a:rPr lang="fr-FR" sz="1800" dirty="0" err="1" smtClean="0">
                <a:latin typeface="Arial Narrow" panose="020B0606020202030204" pitchFamily="34" charset="0"/>
              </a:rPr>
              <a:t>co</a:t>
            </a:r>
            <a:r>
              <a:rPr lang="fr-FR" sz="1800" dirty="0" smtClean="0">
                <a:latin typeface="Arial Narrow" panose="020B0606020202030204" pitchFamily="34" charset="0"/>
              </a:rPr>
              <a:t>-construction de solutions »</a:t>
            </a:r>
            <a:endParaRPr lang="fr-FR" sz="1800" dirty="0" smtClean="0"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3679" y="1130911"/>
            <a:ext cx="862835" cy="8783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9936" y="219805"/>
            <a:ext cx="821982" cy="757513"/>
          </a:xfrm>
          <a:prstGeom prst="rect">
            <a:avLst/>
          </a:prstGeom>
        </p:spPr>
      </p:pic>
      <p:pic>
        <p:nvPicPr>
          <p:cNvPr id="13" name="Image 12" descr="killing_question.jpg"/>
          <p:cNvPicPr>
            <a:picLocks noChangeAspect="1"/>
          </p:cNvPicPr>
          <p:nvPr/>
        </p:nvPicPr>
        <p:blipFill>
          <a:blip r:embed="rId5" cstate="print"/>
          <a:srcRect l="12835" r="10154" b="6418"/>
          <a:stretch>
            <a:fillRect/>
          </a:stretch>
        </p:blipFill>
        <p:spPr>
          <a:xfrm>
            <a:off x="7351058" y="568423"/>
            <a:ext cx="754774" cy="917186"/>
          </a:xfrm>
          <a:prstGeom prst="rect">
            <a:avLst/>
          </a:prstGeom>
        </p:spPr>
      </p:pic>
      <p:pic>
        <p:nvPicPr>
          <p:cNvPr id="16" name="Image 15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Ellipse 16"/>
          <p:cNvSpPr>
            <a:spLocks noChangeAspect="1"/>
          </p:cNvSpPr>
          <p:nvPr/>
        </p:nvSpPr>
        <p:spPr>
          <a:xfrm>
            <a:off x="1082031" y="2350864"/>
            <a:ext cx="170544" cy="170544"/>
          </a:xfrm>
          <a:prstGeom prst="ellipse">
            <a:avLst/>
          </a:prstGeom>
          <a:solidFill>
            <a:srgbClr val="BCC6DA"/>
          </a:solidFill>
        </p:spPr>
        <p:style>
          <a:lnRef idx="2">
            <a:schemeClr val="accent3">
              <a:hueOff val="8437698"/>
              <a:satOff val="-12660"/>
              <a:lumOff val="-2059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1082031" y="2672431"/>
            <a:ext cx="170544" cy="170544"/>
          </a:xfrm>
          <a:prstGeom prst="ellipse">
            <a:avLst/>
          </a:prstGeom>
          <a:solidFill>
            <a:srgbClr val="BEB0D0"/>
          </a:solidFill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1082031" y="3003759"/>
            <a:ext cx="170544" cy="170544"/>
          </a:xfrm>
          <a:prstGeom prst="ellipse">
            <a:avLst/>
          </a:prstGeom>
          <a:solidFill>
            <a:srgbClr val="BFDFDB"/>
          </a:solidFill>
        </p:spPr>
        <p:style>
          <a:lnRef idx="2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1082031" y="3335087"/>
            <a:ext cx="170544" cy="170544"/>
          </a:xfrm>
          <a:prstGeom prst="ellipse">
            <a:avLst/>
          </a:prstGeom>
          <a:solidFill>
            <a:srgbClr val="CFE9D1"/>
          </a:solidFill>
        </p:spPr>
        <p:style>
          <a:lnRef idx="2">
            <a:schemeClr val="accent3">
              <a:hueOff val="2812566"/>
              <a:satOff val="-4220"/>
              <a:lumOff val="-686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4664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 et objectifs du projet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/>
              <a:t>« Forêts vigies », en quelques mots…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92353" y="1921510"/>
            <a:ext cx="8369565" cy="2328518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numCol="1" anchor="ctr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800" b="1" dirty="0" smtClean="0">
                <a:effectLst/>
                <a:latin typeface="Arial Narrow" panose="020B0606020202030204" pitchFamily="34" charset="0"/>
              </a:rPr>
              <a:t>Résultats recherchés :</a:t>
            </a:r>
          </a:p>
          <a:p>
            <a:pPr algn="just"/>
            <a:r>
              <a:rPr lang="fr-FR" sz="1800" dirty="0" smtClean="0">
                <a:latin typeface="Arial Narrow" panose="020B0606020202030204" pitchFamily="34" charset="0"/>
              </a:rPr>
              <a:t>Un </a:t>
            </a:r>
            <a:r>
              <a:rPr lang="fr-FR" sz="1800" dirty="0">
                <a:latin typeface="Arial Narrow" panose="020B0606020202030204" pitchFamily="34" charset="0"/>
              </a:rPr>
              <a:t>retour d’expérience </a:t>
            </a:r>
            <a:r>
              <a:rPr lang="fr-FR" sz="1800" dirty="0" smtClean="0">
                <a:latin typeface="Arial Narrow" panose="020B0606020202030204" pitchFamily="34" charset="0"/>
              </a:rPr>
              <a:t>sur </a:t>
            </a:r>
            <a:r>
              <a:rPr lang="fr-FR" sz="1800" b="1" dirty="0">
                <a:solidFill>
                  <a:srgbClr val="9BBB59"/>
                </a:solidFill>
                <a:latin typeface="Arial Narrow" panose="020B0606020202030204" pitchFamily="34" charset="0"/>
              </a:rPr>
              <a:t>10 sites </a:t>
            </a:r>
            <a:r>
              <a:rPr lang="fr-FR" sz="1800" b="1" dirty="0" smtClean="0">
                <a:solidFill>
                  <a:srgbClr val="9BBB59"/>
                </a:solidFill>
                <a:latin typeface="Arial Narrow" panose="020B0606020202030204" pitchFamily="34" charset="0"/>
              </a:rPr>
              <a:t>pilotes « Forêts vigies du changement climatique »</a:t>
            </a:r>
          </a:p>
          <a:p>
            <a:pPr algn="just">
              <a:lnSpc>
                <a:spcPct val="150000"/>
              </a:lnSpc>
            </a:pPr>
            <a:r>
              <a:rPr lang="fr-FR" sz="1800" dirty="0" smtClean="0">
                <a:latin typeface="Arial Narrow" panose="020B0606020202030204" pitchFamily="34" charset="0"/>
              </a:rPr>
              <a:t>Une </a:t>
            </a:r>
            <a:r>
              <a:rPr lang="fr-FR" sz="1800" b="1" dirty="0" smtClean="0">
                <a:solidFill>
                  <a:srgbClr val="6179A8"/>
                </a:solidFill>
                <a:latin typeface="Arial Narrow" panose="020B0606020202030204" pitchFamily="34" charset="0"/>
              </a:rPr>
              <a:t>gouvernance territoriale concertée et innovante </a:t>
            </a:r>
            <a:r>
              <a:rPr lang="fr-FR" sz="1800" dirty="0" smtClean="0">
                <a:latin typeface="Arial Narrow" panose="020B0606020202030204" pitchFamily="34" charset="0"/>
              </a:rPr>
              <a:t>face à des enjeux de société et d’avenir</a:t>
            </a:r>
          </a:p>
          <a:p>
            <a:pPr algn="just">
              <a:lnSpc>
                <a:spcPct val="150000"/>
              </a:lnSpc>
            </a:pPr>
            <a:r>
              <a:rPr lang="fr-FR" sz="1800" dirty="0" smtClean="0">
                <a:latin typeface="Arial Narrow" panose="020B0606020202030204" pitchFamily="34" charset="0"/>
              </a:rPr>
              <a:t>Une approche intégrée des politiques </a:t>
            </a:r>
            <a:r>
              <a:rPr lang="fr-FR" sz="1800" b="1" dirty="0" smtClean="0">
                <a:solidFill>
                  <a:srgbClr val="5EAFA6"/>
                </a:solidFill>
                <a:latin typeface="Arial Narrow" panose="020B0606020202030204" pitchFamily="34" charset="0"/>
              </a:rPr>
              <a:t>climat, biodiversité, forêt-bois, développement durable</a:t>
            </a:r>
          </a:p>
          <a:p>
            <a:pPr algn="just">
              <a:lnSpc>
                <a:spcPct val="150000"/>
              </a:lnSpc>
            </a:pPr>
            <a:r>
              <a:rPr lang="fr-FR" sz="1800" dirty="0" smtClean="0">
                <a:latin typeface="Arial Narrow" panose="020B0606020202030204" pitchFamily="34" charset="0"/>
              </a:rPr>
              <a:t>Une </a:t>
            </a:r>
            <a:r>
              <a:rPr lang="fr-FR" sz="1800" b="1" dirty="0" smtClean="0">
                <a:solidFill>
                  <a:srgbClr val="5CB565"/>
                </a:solidFill>
                <a:latin typeface="Arial Narrow" panose="020B0606020202030204" pitchFamily="34" charset="0"/>
              </a:rPr>
              <a:t>évaluation par les sciences sociales </a:t>
            </a:r>
            <a:r>
              <a:rPr lang="fr-FR" sz="1800" dirty="0" smtClean="0">
                <a:latin typeface="Arial Narrow" panose="020B0606020202030204" pitchFamily="34" charset="0"/>
              </a:rPr>
              <a:t>pour les « recettes d’une dynamique constructive »</a:t>
            </a:r>
          </a:p>
          <a:p>
            <a:pPr algn="just">
              <a:lnSpc>
                <a:spcPct val="150000"/>
              </a:lnSpc>
            </a:pPr>
            <a:r>
              <a:rPr lang="fr-FR" sz="1800" dirty="0" smtClean="0">
                <a:latin typeface="Arial Narrow" panose="020B0606020202030204" pitchFamily="34" charset="0"/>
              </a:rPr>
              <a:t>Des enseignements utiles aux </a:t>
            </a:r>
            <a:r>
              <a:rPr lang="fr-FR" sz="1800" b="1" dirty="0" smtClean="0">
                <a:solidFill>
                  <a:srgbClr val="8064A2"/>
                </a:solidFill>
                <a:latin typeface="Arial Narrow" panose="020B0606020202030204" pitchFamily="34" charset="0"/>
              </a:rPr>
              <a:t>politiques publiques </a:t>
            </a:r>
            <a:r>
              <a:rPr lang="fr-FR" sz="1800" dirty="0" smtClean="0">
                <a:latin typeface="Arial Narrow" panose="020B0606020202030204" pitchFamily="34" charset="0"/>
              </a:rPr>
              <a:t>et à la </a:t>
            </a:r>
            <a:r>
              <a:rPr lang="fr-FR" sz="1800" b="1" dirty="0" smtClean="0">
                <a:solidFill>
                  <a:srgbClr val="8064A2"/>
                </a:solidFill>
                <a:latin typeface="Arial Narrow" panose="020B0606020202030204" pitchFamily="34" charset="0"/>
              </a:rPr>
              <a:t>gouvernance des territoires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3679" y="1130911"/>
            <a:ext cx="862835" cy="8783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9936" y="219805"/>
            <a:ext cx="821982" cy="757513"/>
          </a:xfrm>
          <a:prstGeom prst="rect">
            <a:avLst/>
          </a:prstGeom>
        </p:spPr>
      </p:pic>
      <p:pic>
        <p:nvPicPr>
          <p:cNvPr id="13" name="Image 12" descr="killing_question.jpg"/>
          <p:cNvPicPr>
            <a:picLocks noChangeAspect="1"/>
          </p:cNvPicPr>
          <p:nvPr/>
        </p:nvPicPr>
        <p:blipFill>
          <a:blip r:embed="rId5" cstate="print"/>
          <a:srcRect l="12835" r="10154" b="6418"/>
          <a:stretch>
            <a:fillRect/>
          </a:stretch>
        </p:blipFill>
        <p:spPr>
          <a:xfrm>
            <a:off x="7351058" y="568423"/>
            <a:ext cx="754774" cy="917186"/>
          </a:xfrm>
          <a:prstGeom prst="rect">
            <a:avLst/>
          </a:prstGeom>
        </p:spPr>
      </p:pic>
      <p:pic>
        <p:nvPicPr>
          <p:cNvPr id="14" name="Image 13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9" name="Ellipse 18"/>
          <p:cNvSpPr>
            <a:spLocks noChangeAspect="1"/>
          </p:cNvSpPr>
          <p:nvPr/>
        </p:nvSpPr>
        <p:spPr>
          <a:xfrm>
            <a:off x="400387" y="2633492"/>
            <a:ext cx="170544" cy="170544"/>
          </a:xfrm>
          <a:prstGeom prst="ellipse">
            <a:avLst/>
          </a:prstGeom>
          <a:solidFill>
            <a:srgbClr val="BCC6DA"/>
          </a:solidFill>
        </p:spPr>
        <p:style>
          <a:lnRef idx="2">
            <a:schemeClr val="accent3">
              <a:hueOff val="8437698"/>
              <a:satOff val="-12660"/>
              <a:lumOff val="-2059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429160" y="4062268"/>
            <a:ext cx="170544" cy="170544"/>
          </a:xfrm>
          <a:prstGeom prst="ellipse">
            <a:avLst/>
          </a:prstGeom>
          <a:solidFill>
            <a:srgbClr val="BEB0D0"/>
          </a:solidFill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400387" y="3111290"/>
            <a:ext cx="170544" cy="170544"/>
          </a:xfrm>
          <a:prstGeom prst="ellipse">
            <a:avLst/>
          </a:prstGeom>
          <a:solidFill>
            <a:srgbClr val="BFDFDB"/>
          </a:solidFill>
        </p:spPr>
        <p:style>
          <a:lnRef idx="2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411020" y="3591125"/>
            <a:ext cx="170544" cy="170544"/>
          </a:xfrm>
          <a:prstGeom prst="ellipse">
            <a:avLst/>
          </a:prstGeom>
          <a:solidFill>
            <a:srgbClr val="CFE9D1"/>
          </a:solidFill>
        </p:spPr>
        <p:style>
          <a:lnRef idx="2">
            <a:schemeClr val="accent3">
              <a:hueOff val="2812566"/>
              <a:satOff val="-4220"/>
              <a:lumOff val="-686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400387" y="2237195"/>
            <a:ext cx="169200" cy="16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8879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4400" y="369265"/>
            <a:ext cx="8229600" cy="857250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14400" y="2058676"/>
            <a:ext cx="7336207" cy="19572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Résumé et objectifs du projet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Planning et gouvernance du projet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Nos méthodes et partenaires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 5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308" y="1"/>
            <a:ext cx="3912691" cy="248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243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 et gouvernance du projet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 smtClean="0"/>
              <a:t>Planning global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18314" b="2014"/>
          <a:stretch/>
        </p:blipFill>
        <p:spPr>
          <a:xfrm>
            <a:off x="238234" y="1309614"/>
            <a:ext cx="6729104" cy="3871986"/>
          </a:xfrm>
          <a:prstGeom prst="rect">
            <a:avLst/>
          </a:prstGeom>
        </p:spPr>
      </p:pic>
      <p:pic>
        <p:nvPicPr>
          <p:cNvPr id="16" name="Image 15" descr="C:\Users\LESTURGEZ\AppData\Local\Microsoft\Windows\Temporary Internet Files\Content.Outlook\VW9Q6VW5\Logo_Federation_nationale_JPEG_HD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3"/>
          <a:stretch/>
        </p:blipFill>
        <p:spPr bwMode="auto">
          <a:xfrm>
            <a:off x="7312719" y="4224193"/>
            <a:ext cx="919362" cy="820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613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764</Words>
  <Application>Microsoft Office PowerPoint</Application>
  <PresentationFormat>Affichage à l'écran (16:9)</PresentationFormat>
  <Paragraphs>123</Paragraphs>
  <Slides>17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Forêts « vigies » du changement climatique : du diagnostic partagé vers la co-construction des solutions</vt:lpstr>
      <vt:lpstr>Vous souhaitez…</vt:lpstr>
      <vt:lpstr>Sommaire</vt:lpstr>
      <vt:lpstr>Résumé et objectifs du projet</vt:lpstr>
      <vt:lpstr>Résumé et objectifs du projet</vt:lpstr>
      <vt:lpstr>Résumé et objectifs du projet</vt:lpstr>
      <vt:lpstr>Résumé et objectifs du projet</vt:lpstr>
      <vt:lpstr>Sommaire</vt:lpstr>
      <vt:lpstr>Planning et gouvernance du projet</vt:lpstr>
      <vt:lpstr>Planning et gouvernance du projet</vt:lpstr>
      <vt:lpstr>Planning et gouvernance du projet</vt:lpstr>
      <vt:lpstr>Sommaire</vt:lpstr>
      <vt:lpstr>Nos méthodes et partenaires</vt:lpstr>
      <vt:lpstr>Nos méthodes et partenaires</vt:lpstr>
      <vt:lpstr>Nos méthodes et partenaires</vt:lpstr>
      <vt:lpstr>Nos méthodes et partenaires</vt:lpstr>
      <vt:lpstr>Pour nous contacter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Marsaud</dc:creator>
  <cp:lastModifiedBy>Anaïs Jallais</cp:lastModifiedBy>
  <cp:revision>140</cp:revision>
  <cp:lastPrinted>2016-06-09T12:29:15Z</cp:lastPrinted>
  <dcterms:created xsi:type="dcterms:W3CDTF">2016-06-09T08:34:29Z</dcterms:created>
  <dcterms:modified xsi:type="dcterms:W3CDTF">2018-01-08T09:53:53Z</dcterms:modified>
</cp:coreProperties>
</file>