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3" r:id="rId2"/>
    <p:sldId id="293" r:id="rId3"/>
    <p:sldId id="295" r:id="rId4"/>
    <p:sldId id="303" r:id="rId5"/>
    <p:sldId id="306" r:id="rId6"/>
    <p:sldId id="304" r:id="rId7"/>
    <p:sldId id="298" r:id="rId8"/>
    <p:sldId id="307" r:id="rId9"/>
    <p:sldId id="308" r:id="rId10"/>
    <p:sldId id="309" r:id="rId11"/>
    <p:sldId id="305" r:id="rId12"/>
    <p:sldId id="310" r:id="rId13"/>
    <p:sldId id="297" r:id="rId14"/>
    <p:sldId id="322" r:id="rId15"/>
    <p:sldId id="324" r:id="rId16"/>
    <p:sldId id="330" r:id="rId17"/>
    <p:sldId id="331" r:id="rId18"/>
    <p:sldId id="321" r:id="rId19"/>
    <p:sldId id="325" r:id="rId20"/>
    <p:sldId id="326" r:id="rId21"/>
    <p:sldId id="327" r:id="rId22"/>
    <p:sldId id="328" r:id="rId23"/>
    <p:sldId id="296" r:id="rId24"/>
    <p:sldId id="312" r:id="rId2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INIER Robin" initials="MR" lastIdx="1" clrIdx="0">
    <p:extLst>
      <p:ext uri="{19B8F6BF-5375-455C-9EA6-DF929625EA0E}">
        <p15:presenceInfo xmlns:p15="http://schemas.microsoft.com/office/powerpoint/2012/main" xmlns="" userId="S-1-5-21-1801674531-299502267-839522115-3516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59" d="100"/>
          <a:sy n="59" d="100"/>
        </p:scale>
        <p:origin x="-102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04T14:21:25.560" idx="1">
    <p:pos x="10" y="10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79108-00E0-437F-A2B8-A54727F29D35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01817-EEE8-4896-94BC-979A51DA15A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6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01817-EEE8-4896-94BC-979A51DA15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03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7C0-D0DA-4269-8137-CD0BDA5693D7}" type="datetime1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36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D2E3-9B41-41DB-A2E0-B9B168122F9C}" type="datetime1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084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6509-9F06-478C-8357-5494DBE41108}" type="datetime1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06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C14-161C-4697-AF51-0C8AA248FADB}" type="datetime1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03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EC0D-654E-44D7-9AD0-C3718ABC4847}" type="datetime1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8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8F26-B779-470A-88CE-3239518E5A03}" type="datetime1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13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175D-67CF-484D-A5C6-33493D79FD93}" type="datetime1">
              <a:rPr lang="en-US" smtClean="0"/>
              <a:pPr/>
              <a:t>1/8/2018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82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B708-E689-4F7C-9D91-C915832B98CA}" type="datetime1">
              <a:rPr lang="en-US" smtClean="0"/>
              <a:pPr/>
              <a:t>1/8/2018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16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635F-84C5-45B9-82E1-C5C428436E64}" type="datetime1">
              <a:rPr lang="en-US" smtClean="0"/>
              <a:pPr/>
              <a:t>1/8/2018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3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7874-6513-455D-AB59-E07CCF03D2D1}" type="datetime1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43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AD40-89FD-4C1E-9BD0-77617E74B93F}" type="datetime1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2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AB7F-A44B-4000-A7CA-8E53D0680051}" type="datetime1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1FFDB-0844-44D6-98CB-A003F1372EA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255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9388" y="1570935"/>
            <a:ext cx="9750726" cy="2387600"/>
          </a:xfrm>
        </p:spPr>
        <p:txBody>
          <a:bodyPr>
            <a:noAutofit/>
          </a:bodyPr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</a:rPr>
              <a:t>RÉSEAU 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</a:rPr>
              <a:t>DES SCIENCES ÉCONOMIQUES, HUMAINES ET SOCIALES </a:t>
            </a:r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</a:rPr>
              <a:t>D’ECOFOR</a:t>
            </a:r>
            <a:br>
              <a:rPr lang="fr-FR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fr-FR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COLLOQUE</a:t>
            </a:r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fr-FR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« </a:t>
            </a:r>
            <a:r>
              <a:rPr lang="fr-FR" sz="2800" i="1" dirty="0">
                <a:solidFill>
                  <a:schemeClr val="accent6">
                    <a:lumMod val="75000"/>
                  </a:schemeClr>
                </a:solidFill>
              </a:rPr>
              <a:t>ENTRE DYNAMIQUES ET MUTATIONS, </a:t>
            </a:r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28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</a:rPr>
              <a:t>QUELLES </a:t>
            </a:r>
            <a:r>
              <a:rPr lang="fr-FR" sz="2800" i="1" dirty="0">
                <a:solidFill>
                  <a:schemeClr val="accent6">
                    <a:lumMod val="75000"/>
                  </a:schemeClr>
                </a:solidFill>
              </a:rPr>
              <a:t>VOIES POUR LA FORÊT ET LE BOIS ? 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11 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janvier 2018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5050" y="4186571"/>
            <a:ext cx="9535064" cy="165576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fr-FR" b="1" i="1" dirty="0" smtClean="0"/>
              <a:t>L’écologie </a:t>
            </a:r>
            <a:r>
              <a:rPr lang="fr-FR" b="1" i="1" dirty="0"/>
              <a:t>industrielle comme nouveau business model pour les filières bois-papier, le cas de Green </a:t>
            </a:r>
            <a:r>
              <a:rPr lang="fr-FR" b="1" i="1" dirty="0" err="1"/>
              <a:t>Valley</a:t>
            </a:r>
            <a:r>
              <a:rPr lang="fr-FR" dirty="0"/>
              <a:t> </a:t>
            </a:r>
            <a:endParaRPr lang="fr-FR" dirty="0" smtClean="0"/>
          </a:p>
          <a:p>
            <a:endParaRPr lang="fr-FR" dirty="0"/>
          </a:p>
          <a:p>
            <a:pPr algn="r"/>
            <a:r>
              <a:rPr lang="fr-FR" dirty="0" smtClean="0"/>
              <a:t>Robin </a:t>
            </a:r>
            <a:r>
              <a:rPr lang="fr-FR" dirty="0" err="1" smtClean="0"/>
              <a:t>Molinier</a:t>
            </a:r>
            <a:r>
              <a:rPr lang="fr-FR" dirty="0" smtClean="0"/>
              <a:t> (CEA-</a:t>
            </a:r>
            <a:r>
              <a:rPr lang="fr-FR" dirty="0" err="1" smtClean="0"/>
              <a:t>I.tésé</a:t>
            </a:r>
            <a:r>
              <a:rPr lang="fr-FR" dirty="0" smtClean="0"/>
              <a:t>/ </a:t>
            </a:r>
            <a:r>
              <a:rPr lang="fr-FR" dirty="0" err="1" smtClean="0"/>
              <a:t>CentraleSupélec</a:t>
            </a:r>
            <a:r>
              <a:rPr lang="fr-FR" dirty="0" smtClean="0"/>
              <a:t>), </a:t>
            </a:r>
          </a:p>
          <a:p>
            <a:pPr algn="r"/>
            <a:r>
              <a:rPr lang="fr-FR" dirty="0" smtClean="0"/>
              <a:t>Elisabeth Le Net (CEA-</a:t>
            </a:r>
            <a:r>
              <a:rPr lang="fr-FR" dirty="0" err="1" smtClean="0"/>
              <a:t>I.tésé</a:t>
            </a:r>
            <a:r>
              <a:rPr lang="fr-FR" dirty="0" smtClean="0"/>
              <a:t>)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7943" y="5842333"/>
            <a:ext cx="1333616" cy="8611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3174521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437" y="395853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70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82994" y="353357"/>
            <a:ext cx="10515600" cy="75579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3. </a:t>
            </a:r>
            <a:r>
              <a:rPr lang="fr-FR" sz="3600" dirty="0" smtClean="0">
                <a:solidFill>
                  <a:schemeClr val="bg1"/>
                </a:solidFill>
              </a:rPr>
              <a:t>Focus: Les </a:t>
            </a:r>
            <a:r>
              <a:rPr lang="fr-FR" sz="3600" dirty="0" err="1" smtClean="0">
                <a:solidFill>
                  <a:schemeClr val="bg1"/>
                </a:solidFill>
              </a:rPr>
              <a:t>écoparcs</a:t>
            </a:r>
            <a:r>
              <a:rPr lang="fr-FR" sz="3600" dirty="0" smtClean="0">
                <a:solidFill>
                  <a:schemeClr val="bg1"/>
                </a:solidFill>
              </a:rPr>
              <a:t> du secteur « Bois-Papier»</a:t>
            </a:r>
            <a:br>
              <a:rPr lang="fr-FR" sz="3600" dirty="0" smtClean="0">
                <a:solidFill>
                  <a:schemeClr val="bg1"/>
                </a:solidFill>
              </a:rPr>
            </a:br>
            <a:r>
              <a:rPr lang="fr-FR" sz="3600" dirty="0" smtClean="0">
                <a:solidFill>
                  <a:schemeClr val="bg1"/>
                </a:solidFill>
              </a:rPr>
              <a:t>A) Cas référencés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en-US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752" y="1542126"/>
            <a:ext cx="5006337" cy="43289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300" y="1542126"/>
            <a:ext cx="4948193" cy="390523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9687541" y="3834598"/>
            <a:ext cx="983411" cy="8253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9382125" y="2925604"/>
            <a:ext cx="485775" cy="67484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0104535" y="2992703"/>
            <a:ext cx="191990" cy="102684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8548688" y="2925605"/>
            <a:ext cx="1630558" cy="109394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7515225" y="2190750"/>
            <a:ext cx="87630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8391525" y="2190750"/>
            <a:ext cx="0" cy="30848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2686667" y="4143375"/>
            <a:ext cx="913784" cy="7546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68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91620" y="338092"/>
            <a:ext cx="10515600" cy="75579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3. </a:t>
            </a:r>
            <a:r>
              <a:rPr lang="fr-FR" sz="3600" dirty="0" smtClean="0">
                <a:solidFill>
                  <a:schemeClr val="bg1"/>
                </a:solidFill>
              </a:rPr>
              <a:t>Focus: Les </a:t>
            </a:r>
            <a:r>
              <a:rPr lang="fr-FR" sz="3600" dirty="0" err="1" smtClean="0">
                <a:solidFill>
                  <a:schemeClr val="bg1"/>
                </a:solidFill>
              </a:rPr>
              <a:t>écoparcs</a:t>
            </a:r>
            <a:r>
              <a:rPr lang="fr-FR" sz="3600" dirty="0" smtClean="0">
                <a:solidFill>
                  <a:schemeClr val="bg1"/>
                </a:solidFill>
              </a:rPr>
              <a:t> du secteur « Bois-Papier» </a:t>
            </a:r>
            <a:r>
              <a:rPr lang="fr-FR" sz="3600" dirty="0">
                <a:solidFill>
                  <a:schemeClr val="bg1"/>
                </a:solidFill>
              </a:rPr>
              <a:t/>
            </a:r>
            <a:br>
              <a:rPr lang="fr-FR" sz="3600" dirty="0">
                <a:solidFill>
                  <a:schemeClr val="bg1"/>
                </a:solidFill>
              </a:rPr>
            </a:br>
            <a:r>
              <a:rPr lang="fr-FR" sz="3600" dirty="0" smtClean="0">
                <a:solidFill>
                  <a:schemeClr val="bg1"/>
                </a:solidFill>
              </a:rPr>
              <a:t>B) Synthèse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en-US" sz="16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723212" y="1131813"/>
            <a:ext cx="10517007" cy="56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701675" indent="-34290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349375" indent="-34290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ts val="1200"/>
              </a:spcBef>
              <a:defRPr/>
            </a:pPr>
            <a:endParaRPr lang="fr-FR" altLang="fr-FR" sz="2200" b="1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fr-FR" altLang="fr-FR" sz="2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Synergies de substitution: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atière-énergie: </a:t>
            </a:r>
            <a:r>
              <a:rPr lang="fr-FR" alt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input</a:t>
            </a: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Combustibles (résidus bois, liqueur noire, boues STEP) → </a:t>
            </a:r>
            <a:r>
              <a:rPr lang="fr-FR" altLang="fr-FR" sz="22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cogenération</a:t>
            </a: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matière-matière: </a:t>
            </a:r>
            <a:r>
              <a:rPr lang="fr-FR" alt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output</a:t>
            </a:r>
          </a:p>
          <a:p>
            <a:pPr marL="0" lvl="1" indent="0">
              <a:spcBef>
                <a:spcPts val="1200"/>
              </a:spcBef>
              <a:buNone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Cendres de combustion 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→ 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ciments ou fertilisants</a:t>
            </a: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fr-FR" altLang="fr-FR" sz="2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Synergies de mutualisation: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Centrales cogénération: </a:t>
            </a:r>
            <a:r>
              <a:rPr lang="fr-FR" alt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production et traitement</a:t>
            </a: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Fourniture vapeur/chaleur aux usines du site et réseaux de chaleur + vente électricité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STEP: </a:t>
            </a:r>
            <a:r>
              <a:rPr lang="fr-FR" alt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traitement et production</a:t>
            </a: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Service de traitement commun (usines et municipalités) + génération de boues</a:t>
            </a: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fr-FR" altLang="fr-FR" sz="2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Dynamique de développement: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Modèle « </a:t>
            </a:r>
            <a:r>
              <a:rPr lang="fr-FR" altLang="fr-FR" sz="22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self </a:t>
            </a:r>
            <a:r>
              <a:rPr lang="fr-FR" altLang="fr-FR" sz="22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organization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» avec portage par un acteur central (« </a:t>
            </a:r>
            <a:r>
              <a:rPr lang="fr-FR" altLang="fr-FR" sz="22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anchor</a:t>
            </a:r>
            <a:r>
              <a:rPr lang="fr-FR" altLang="fr-FR" sz="22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tenant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»)</a:t>
            </a: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>
              <a:spcBef>
                <a:spcPts val="1200"/>
              </a:spcBef>
              <a:buSzPct val="100000"/>
              <a:buFont typeface="Arial" charset="0"/>
              <a:buChar char="•"/>
              <a:defRPr/>
            </a:pPr>
            <a:endParaRPr lang="fr-FR" altLang="fr-F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81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82994" y="338092"/>
            <a:ext cx="10515600" cy="75579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4</a:t>
            </a:r>
            <a:r>
              <a:rPr lang="fr-FR" sz="3600" dirty="0" smtClean="0">
                <a:solidFill>
                  <a:schemeClr val="bg1"/>
                </a:solidFill>
              </a:rPr>
              <a:t>. Cas: « Green </a:t>
            </a:r>
            <a:r>
              <a:rPr lang="fr-FR" sz="3600" dirty="0" err="1" smtClean="0">
                <a:solidFill>
                  <a:schemeClr val="bg1"/>
                </a:solidFill>
              </a:rPr>
              <a:t>Valley</a:t>
            </a:r>
            <a:r>
              <a:rPr lang="fr-FR" sz="3600" dirty="0" smtClean="0">
                <a:solidFill>
                  <a:schemeClr val="bg1"/>
                </a:solidFill>
              </a:rPr>
              <a:t> »</a:t>
            </a:r>
            <a:br>
              <a:rPr lang="fr-FR" sz="3600" dirty="0" smtClean="0">
                <a:solidFill>
                  <a:schemeClr val="bg1"/>
                </a:solidFill>
              </a:rPr>
            </a:br>
            <a:r>
              <a:rPr lang="fr-FR" sz="3600" dirty="0" smtClean="0">
                <a:solidFill>
                  <a:schemeClr val="bg1"/>
                </a:solidFill>
              </a:rPr>
              <a:t>Contexte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en-US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401" y="1431985"/>
            <a:ext cx="8346206" cy="4201064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731838" y="1261209"/>
            <a:ext cx="10620524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>
              <a:lnSpc>
                <a:spcPts val="2000"/>
              </a:lnSpc>
              <a:buSzPct val="90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701675" indent="-34290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349375" indent="-34290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5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ts val="1200"/>
              </a:spcBef>
              <a:defRPr/>
            </a:pPr>
            <a:endParaRPr lang="fr-FR" altLang="fr-FR" sz="2200" b="1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spcBef>
                <a:spcPts val="1200"/>
              </a:spcBef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spcBef>
                <a:spcPts val="1200"/>
              </a:spcBef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spcBef>
                <a:spcPts val="1200"/>
              </a:spcBef>
              <a:buFontTx/>
              <a:buNone/>
              <a:defRPr/>
            </a:pP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spcBef>
                <a:spcPts val="1200"/>
              </a:spcBef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spcBef>
                <a:spcPts val="1200"/>
              </a:spcBef>
              <a:buFontTx/>
              <a:buNone/>
              <a:defRPr/>
            </a:pP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spcBef>
                <a:spcPts val="1200"/>
              </a:spcBef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spcBef>
                <a:spcPts val="1200"/>
              </a:spcBef>
              <a:buFontTx/>
              <a:buNone/>
              <a:defRPr/>
            </a:pP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fr-FR" altLang="fr-FR" sz="18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Site:</a:t>
            </a:r>
            <a:r>
              <a:rPr lang="fr-FR" alt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Golbey, près d’Epinal (Vosges)</a:t>
            </a:r>
            <a:endParaRPr lang="fr-FR" altLang="fr-FR" sz="1800" b="1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fr-FR" altLang="fr-FR" sz="18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Historique:</a:t>
            </a:r>
            <a:r>
              <a:rPr lang="fr-FR" alt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Installation du papetier </a:t>
            </a:r>
            <a:r>
              <a:rPr lang="fr-FR" altLang="fr-F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NorskeSkog</a:t>
            </a:r>
            <a:r>
              <a:rPr lang="fr-FR" alt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en 1989 (et statut B.U dès 2006)</a:t>
            </a:r>
            <a:endParaRPr lang="fr-FR" altLang="fr-FR" sz="1800" b="1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fr-FR" altLang="fr-FR" sz="18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Contexte:</a:t>
            </a:r>
            <a:r>
              <a:rPr lang="fr-FR" alt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Crise du papier journal, baisse compétitivité en Europe</a:t>
            </a:r>
          </a:p>
          <a:p>
            <a:pPr marL="0" lvl="1" indent="0" eaLnBrk="1" hangingPunct="1">
              <a:buNone/>
              <a:defRPr/>
            </a:pPr>
            <a:r>
              <a:rPr lang="fr-FR" alt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→ recherche d’un nouveau business model (début de Green </a:t>
            </a:r>
            <a:r>
              <a:rPr lang="fr-FR" altLang="fr-F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Valley</a:t>
            </a:r>
            <a:r>
              <a:rPr lang="fr-FR" alt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-avec la SEM </a:t>
            </a:r>
            <a:r>
              <a:rPr lang="fr-FR" altLang="fr-F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EcoDev</a:t>
            </a:r>
            <a:r>
              <a:rPr lang="fr-FR" alt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en 2010)</a:t>
            </a:r>
            <a:endParaRPr lang="fr-FR" altLang="fr-FR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>
              <a:spcBef>
                <a:spcPts val="1200"/>
              </a:spcBef>
              <a:buSzPct val="100000"/>
              <a:buFont typeface="Arial" charset="0"/>
              <a:buChar char="•"/>
              <a:defRPr/>
            </a:pPr>
            <a:endParaRPr lang="fr-FR" altLang="fr-F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 rot="21345248">
            <a:off x="6296025" y="1654654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extension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28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06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4. Cas: « Green </a:t>
            </a:r>
            <a:r>
              <a:rPr lang="fr-FR" sz="3200" dirty="0" err="1" smtClean="0">
                <a:solidFill>
                  <a:schemeClr val="bg1"/>
                </a:solidFill>
              </a:rPr>
              <a:t>Valley</a:t>
            </a:r>
            <a:r>
              <a:rPr lang="fr-FR" sz="3200" dirty="0" smtClean="0">
                <a:solidFill>
                  <a:schemeClr val="bg1"/>
                </a:solidFill>
              </a:rPr>
              <a:t> »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Evolution: mise en place des symbioses et projets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0378" y="3867856"/>
            <a:ext cx="1800200" cy="95794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ylindre 11"/>
          <p:cNvSpPr/>
          <p:nvPr/>
        </p:nvSpPr>
        <p:spPr>
          <a:xfrm>
            <a:off x="6645064" y="4219850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4769" y="4047876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STEP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4506857" y="4348785"/>
            <a:ext cx="523521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80000"/>
              </a:srgbClr>
            </a:solidFill>
            <a:prstDash val="soli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2402113" y="2469819"/>
            <a:ext cx="792088" cy="793017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matière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Connecteur droit avec flèche 28"/>
          <p:cNvCxnSpPr>
            <a:stCxn id="26" idx="3"/>
          </p:cNvCxnSpPr>
          <p:nvPr/>
        </p:nvCxnSpPr>
        <p:spPr>
          <a:xfrm>
            <a:off x="3194201" y="2866328"/>
            <a:ext cx="1826445" cy="1001528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2411470" y="3321393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Papier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Connecteur droit avec flèche 46"/>
          <p:cNvCxnSpPr>
            <a:stCxn id="46" idx="3"/>
          </p:cNvCxnSpPr>
          <p:nvPr/>
        </p:nvCxnSpPr>
        <p:spPr>
          <a:xfrm>
            <a:off x="3203558" y="3620347"/>
            <a:ext cx="1781086" cy="26841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  <a:tailEnd type="triangle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4552591" y="4094398"/>
            <a:ext cx="7207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Eaux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98280" y="1766236"/>
            <a:ext cx="409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1989, installation de </a:t>
            </a:r>
            <a:r>
              <a:rPr lang="fr-FR" dirty="0" err="1" smtClean="0"/>
              <a:t>NorskeSkog</a:t>
            </a:r>
            <a:r>
              <a:rPr lang="fr-FR" dirty="0" smtClean="0"/>
              <a:t> à Golbey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67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06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4. Cas: « Green </a:t>
            </a:r>
            <a:r>
              <a:rPr lang="fr-FR" sz="3200" dirty="0" err="1" smtClean="0">
                <a:solidFill>
                  <a:schemeClr val="bg1"/>
                </a:solidFill>
              </a:rPr>
              <a:t>Valley</a:t>
            </a:r>
            <a:r>
              <a:rPr lang="fr-FR" sz="3200" dirty="0" smtClean="0">
                <a:solidFill>
                  <a:schemeClr val="bg1"/>
                </a:solidFill>
              </a:rPr>
              <a:t> »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Evolution: mise en place des symbioses et projets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0378" y="3867856"/>
            <a:ext cx="1800200" cy="95794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ylindre 11"/>
          <p:cNvSpPr/>
          <p:nvPr/>
        </p:nvSpPr>
        <p:spPr>
          <a:xfrm>
            <a:off x="6645064" y="4219850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4769" y="4047876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STEP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4506857" y="4348785"/>
            <a:ext cx="523521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80000"/>
              </a:srgbClr>
            </a:solidFill>
            <a:prstDash val="soli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2402113" y="2469819"/>
            <a:ext cx="792088" cy="793017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Calibri"/>
              </a:rPr>
              <a:t>m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atière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Calibri"/>
              </a:rPr>
              <a:t>e</a:t>
            </a:r>
            <a:r>
              <a:rPr lang="fr-FR" sz="1200" kern="0" dirty="0" smtClean="0">
                <a:solidFill>
                  <a:prstClr val="black"/>
                </a:solidFill>
                <a:latin typeface="Calibri"/>
              </a:rPr>
              <a:t>t énergie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Connecteur droit avec flèche 28"/>
          <p:cNvCxnSpPr>
            <a:stCxn id="26" idx="3"/>
          </p:cNvCxnSpPr>
          <p:nvPr/>
        </p:nvCxnSpPr>
        <p:spPr>
          <a:xfrm>
            <a:off x="3194201" y="2866328"/>
            <a:ext cx="1826445" cy="1001528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2411470" y="3321393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Papier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Connecteur droit avec flèche 46"/>
          <p:cNvCxnSpPr>
            <a:stCxn id="46" idx="3"/>
          </p:cNvCxnSpPr>
          <p:nvPr/>
        </p:nvCxnSpPr>
        <p:spPr>
          <a:xfrm>
            <a:off x="3203558" y="3620347"/>
            <a:ext cx="1781086" cy="26841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  <a:tailEnd type="triangle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4552591" y="4094398"/>
            <a:ext cx="7207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Eaux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98280" y="1766236"/>
            <a:ext cx="375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1999, installation Chaudière Biomasse</a:t>
            </a:r>
            <a:endParaRPr lang="en-US" dirty="0"/>
          </a:p>
        </p:txBody>
      </p:sp>
      <p:sp>
        <p:nvSpPr>
          <p:cNvPr id="15" name="Cylindre 14"/>
          <p:cNvSpPr/>
          <p:nvPr/>
        </p:nvSpPr>
        <p:spPr>
          <a:xfrm>
            <a:off x="5836702" y="3867856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544415" y="4507882"/>
            <a:ext cx="476231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sp>
        <p:nvSpPr>
          <p:cNvPr id="22" name="ZoneTexte 21"/>
          <p:cNvSpPr txBox="1"/>
          <p:nvPr/>
        </p:nvSpPr>
        <p:spPr>
          <a:xfrm>
            <a:off x="4506857" y="4511810"/>
            <a:ext cx="7207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Boues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1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06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4. Cas: « Green </a:t>
            </a:r>
            <a:r>
              <a:rPr lang="fr-FR" sz="3200" dirty="0" err="1" smtClean="0">
                <a:solidFill>
                  <a:schemeClr val="bg1"/>
                </a:solidFill>
              </a:rPr>
              <a:t>Valley</a:t>
            </a:r>
            <a:r>
              <a:rPr lang="fr-FR" sz="3200" dirty="0" smtClean="0">
                <a:solidFill>
                  <a:schemeClr val="bg1"/>
                </a:solidFill>
              </a:rPr>
              <a:t> »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Evolution: mise en place des symbioses et projets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0378" y="3867856"/>
            <a:ext cx="1800200" cy="95794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ylindre 11"/>
          <p:cNvSpPr/>
          <p:nvPr/>
        </p:nvSpPr>
        <p:spPr>
          <a:xfrm>
            <a:off x="6645064" y="4219850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4769" y="4047876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STEP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4506857" y="4348785"/>
            <a:ext cx="523521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80000"/>
              </a:srgbClr>
            </a:solidFill>
            <a:prstDash val="soli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2402113" y="2469819"/>
            <a:ext cx="792088" cy="793017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Calibri"/>
              </a:rPr>
              <a:t>m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atière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énergie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Connecteur droit avec flèche 28"/>
          <p:cNvCxnSpPr>
            <a:stCxn id="26" idx="3"/>
          </p:cNvCxnSpPr>
          <p:nvPr/>
        </p:nvCxnSpPr>
        <p:spPr>
          <a:xfrm>
            <a:off x="3194201" y="2866328"/>
            <a:ext cx="1826445" cy="1001528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2411470" y="3321393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Papier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Connecteur droit avec flèche 46"/>
          <p:cNvCxnSpPr>
            <a:stCxn id="46" idx="3"/>
          </p:cNvCxnSpPr>
          <p:nvPr/>
        </p:nvCxnSpPr>
        <p:spPr>
          <a:xfrm>
            <a:off x="3203558" y="3620347"/>
            <a:ext cx="1781086" cy="26841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  <a:tailEnd type="triangle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4552591" y="4094398"/>
            <a:ext cx="7207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Eaux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98280" y="1766236"/>
            <a:ext cx="382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2006, installation turbine cogénération</a:t>
            </a:r>
            <a:endParaRPr lang="en-US" dirty="0"/>
          </a:p>
        </p:txBody>
      </p:sp>
      <p:sp>
        <p:nvSpPr>
          <p:cNvPr id="15" name="Cylindre 14"/>
          <p:cNvSpPr/>
          <p:nvPr/>
        </p:nvSpPr>
        <p:spPr>
          <a:xfrm>
            <a:off x="5836702" y="3867856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8"/>
          <p:cNvSpPr txBox="1">
            <a:spLocks noChangeArrowheads="1"/>
          </p:cNvSpPr>
          <p:nvPr/>
        </p:nvSpPr>
        <p:spPr bwMode="auto">
          <a:xfrm>
            <a:off x="5871262" y="3325345"/>
            <a:ext cx="719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Vapeur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926712" y="3153895"/>
            <a:ext cx="0" cy="648072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sp>
        <p:nvSpPr>
          <p:cNvPr id="18" name="Cylindre 17"/>
          <p:cNvSpPr/>
          <p:nvPr/>
        </p:nvSpPr>
        <p:spPr>
          <a:xfrm rot="5400000">
            <a:off x="5721572" y="2822741"/>
            <a:ext cx="230260" cy="432048"/>
          </a:xfrm>
          <a:prstGeom prst="can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Éclair 18"/>
          <p:cNvSpPr/>
          <p:nvPr/>
        </p:nvSpPr>
        <p:spPr>
          <a:xfrm>
            <a:off x="5700956" y="2937871"/>
            <a:ext cx="271491" cy="216024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5911916" y="2067656"/>
            <a:ext cx="0" cy="855979"/>
          </a:xfrm>
          <a:prstGeom prst="straightConnector1">
            <a:avLst/>
          </a:prstGeom>
          <a:noFill/>
          <a:ln w="15875" cap="flat" cmpd="sng" algn="ctr">
            <a:solidFill>
              <a:srgbClr val="CCCC00"/>
            </a:solidFill>
            <a:prstDash val="solid"/>
            <a:tailEnd type="arrow"/>
          </a:ln>
          <a:effectLst/>
        </p:spPr>
      </p:cxnSp>
      <p:sp>
        <p:nvSpPr>
          <p:cNvPr id="21" name="Ellipse 20"/>
          <p:cNvSpPr/>
          <p:nvPr/>
        </p:nvSpPr>
        <p:spPr>
          <a:xfrm>
            <a:off x="5686159" y="1618124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rgbClr val="CCCC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22" name="ZoneTexte 16"/>
          <p:cNvSpPr txBox="1">
            <a:spLocks noChangeArrowheads="1"/>
          </p:cNvSpPr>
          <p:nvPr/>
        </p:nvSpPr>
        <p:spPr bwMode="auto">
          <a:xfrm>
            <a:off x="5933021" y="2126763"/>
            <a:ext cx="10175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A19E31"/>
                </a:solidFill>
                <a:effectLst/>
                <a:uLnTx/>
                <a:uFillTx/>
                <a:latin typeface="Times New Roman" panose="02020603050405020304" pitchFamily="18" charset="0"/>
              </a:rPr>
              <a:t>Electricité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A19E3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506857" y="4511810"/>
            <a:ext cx="7207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Boues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4544415" y="4507882"/>
            <a:ext cx="476231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02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06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4. Cas: « Green </a:t>
            </a:r>
            <a:r>
              <a:rPr lang="fr-FR" sz="3200" dirty="0" err="1" smtClean="0">
                <a:solidFill>
                  <a:schemeClr val="bg1"/>
                </a:solidFill>
              </a:rPr>
              <a:t>Valley</a:t>
            </a:r>
            <a:r>
              <a:rPr lang="fr-FR" sz="3200" dirty="0" smtClean="0">
                <a:solidFill>
                  <a:schemeClr val="bg1"/>
                </a:solidFill>
              </a:rPr>
              <a:t> »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Evolution: mise en place des symbioses et projets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0378" y="3867856"/>
            <a:ext cx="1800200" cy="95794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ylindre 11"/>
          <p:cNvSpPr/>
          <p:nvPr/>
        </p:nvSpPr>
        <p:spPr>
          <a:xfrm>
            <a:off x="6645064" y="4219850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4769" y="4047876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STEP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4506857" y="4348785"/>
            <a:ext cx="523521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80000"/>
              </a:srgbClr>
            </a:solidFill>
            <a:prstDash val="soli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2402113" y="2469819"/>
            <a:ext cx="792088" cy="793017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Calibri"/>
              </a:rPr>
              <a:t>m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atière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énergie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Connecteur droit avec flèche 28"/>
          <p:cNvCxnSpPr>
            <a:stCxn id="26" idx="3"/>
          </p:cNvCxnSpPr>
          <p:nvPr/>
        </p:nvCxnSpPr>
        <p:spPr>
          <a:xfrm>
            <a:off x="3194201" y="2866328"/>
            <a:ext cx="1826445" cy="1001528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2411470" y="3321393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Papier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Connecteur droit avec flèche 46"/>
          <p:cNvCxnSpPr>
            <a:stCxn id="46" idx="3"/>
          </p:cNvCxnSpPr>
          <p:nvPr/>
        </p:nvCxnSpPr>
        <p:spPr>
          <a:xfrm>
            <a:off x="3203558" y="3620347"/>
            <a:ext cx="1781086" cy="26841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  <a:tailEnd type="triangle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4552591" y="4094398"/>
            <a:ext cx="7207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Eaux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98280" y="1766236"/>
            <a:ext cx="352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2009, installation de </a:t>
            </a:r>
            <a:r>
              <a:rPr lang="fr-FR" dirty="0" err="1" smtClean="0"/>
              <a:t>NrGaia</a:t>
            </a:r>
            <a:r>
              <a:rPr lang="fr-FR" dirty="0" smtClean="0"/>
              <a:t> sur site</a:t>
            </a:r>
            <a:endParaRPr lang="en-US" dirty="0"/>
          </a:p>
        </p:txBody>
      </p:sp>
      <p:sp>
        <p:nvSpPr>
          <p:cNvPr id="15" name="Cylindre 14"/>
          <p:cNvSpPr/>
          <p:nvPr/>
        </p:nvSpPr>
        <p:spPr>
          <a:xfrm>
            <a:off x="5836702" y="3867856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8"/>
          <p:cNvSpPr txBox="1">
            <a:spLocks noChangeArrowheads="1"/>
          </p:cNvSpPr>
          <p:nvPr/>
        </p:nvSpPr>
        <p:spPr bwMode="auto">
          <a:xfrm>
            <a:off x="5871262" y="3325345"/>
            <a:ext cx="719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Vapeur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926712" y="3153895"/>
            <a:ext cx="0" cy="648072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sp>
        <p:nvSpPr>
          <p:cNvPr id="18" name="Cylindre 17"/>
          <p:cNvSpPr/>
          <p:nvPr/>
        </p:nvSpPr>
        <p:spPr>
          <a:xfrm rot="5400000">
            <a:off x="5721572" y="2822741"/>
            <a:ext cx="230260" cy="432048"/>
          </a:xfrm>
          <a:prstGeom prst="can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Éclair 18"/>
          <p:cNvSpPr/>
          <p:nvPr/>
        </p:nvSpPr>
        <p:spPr>
          <a:xfrm>
            <a:off x="5700956" y="2937871"/>
            <a:ext cx="271491" cy="216024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5911916" y="2067656"/>
            <a:ext cx="0" cy="855979"/>
          </a:xfrm>
          <a:prstGeom prst="straightConnector1">
            <a:avLst/>
          </a:prstGeom>
          <a:noFill/>
          <a:ln w="15875" cap="flat" cmpd="sng" algn="ctr">
            <a:solidFill>
              <a:srgbClr val="CCCC00"/>
            </a:solidFill>
            <a:prstDash val="solid"/>
            <a:tailEnd type="arrow"/>
          </a:ln>
          <a:effectLst/>
        </p:spPr>
      </p:cxnSp>
      <p:sp>
        <p:nvSpPr>
          <p:cNvPr id="21" name="Ellipse 20"/>
          <p:cNvSpPr/>
          <p:nvPr/>
        </p:nvSpPr>
        <p:spPr>
          <a:xfrm>
            <a:off x="5686159" y="1618124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rgbClr val="CCCC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22" name="ZoneTexte 16"/>
          <p:cNvSpPr txBox="1">
            <a:spLocks noChangeArrowheads="1"/>
          </p:cNvSpPr>
          <p:nvPr/>
        </p:nvSpPr>
        <p:spPr bwMode="auto">
          <a:xfrm>
            <a:off x="5933021" y="2126763"/>
            <a:ext cx="10175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A19E31"/>
                </a:solidFill>
                <a:effectLst/>
                <a:uLnTx/>
                <a:uFillTx/>
                <a:latin typeface="Times New Roman" panose="02020603050405020304" pitchFamily="18" charset="0"/>
              </a:rPr>
              <a:t>Electricité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A19E3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506857" y="4511810"/>
            <a:ext cx="7207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Boues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4544415" y="4507882"/>
            <a:ext cx="476231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Nuage 27"/>
          <p:cNvSpPr/>
          <p:nvPr/>
        </p:nvSpPr>
        <p:spPr>
          <a:xfrm>
            <a:off x="4047003" y="2352941"/>
            <a:ext cx="931653" cy="69294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 smtClean="0">
                <a:solidFill>
                  <a:schemeClr val="tx1"/>
                </a:solidFill>
              </a:rPr>
              <a:t>NrGaia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 flipV="1">
            <a:off x="4506857" y="1940475"/>
            <a:ext cx="2824" cy="464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4279581" y="1514915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32" name="ZoneTexte 8"/>
          <p:cNvSpPr txBox="1">
            <a:spLocks noChangeArrowheads="1"/>
          </p:cNvSpPr>
          <p:nvPr/>
        </p:nvSpPr>
        <p:spPr bwMode="auto">
          <a:xfrm>
            <a:off x="4530785" y="2062856"/>
            <a:ext cx="719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100" b="1" kern="0" dirty="0" smtClean="0">
                <a:solidFill>
                  <a:schemeClr val="accent1"/>
                </a:solidFill>
              </a:rPr>
              <a:t>Isolants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34" name="Connecteur droit avec flèche 33"/>
          <p:cNvCxnSpPr>
            <a:endCxn id="28" idx="2"/>
          </p:cNvCxnSpPr>
          <p:nvPr/>
        </p:nvCxnSpPr>
        <p:spPr>
          <a:xfrm flipV="1">
            <a:off x="3198506" y="2699412"/>
            <a:ext cx="851387" cy="86887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7533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06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4. Cas: « Green </a:t>
            </a:r>
            <a:r>
              <a:rPr lang="fr-FR" sz="3200" dirty="0" err="1" smtClean="0">
                <a:solidFill>
                  <a:schemeClr val="bg1"/>
                </a:solidFill>
              </a:rPr>
              <a:t>Valley</a:t>
            </a:r>
            <a:r>
              <a:rPr lang="fr-FR" sz="3200" dirty="0" smtClean="0">
                <a:solidFill>
                  <a:schemeClr val="bg1"/>
                </a:solidFill>
              </a:rPr>
              <a:t> »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Evolution: mise en place des symbioses et projets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0378" y="3867856"/>
            <a:ext cx="1800200" cy="95794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ylindre 11"/>
          <p:cNvSpPr/>
          <p:nvPr/>
        </p:nvSpPr>
        <p:spPr>
          <a:xfrm>
            <a:off x="6645064" y="4219850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4769" y="4047876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STEP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4506857" y="4348785"/>
            <a:ext cx="523521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80000"/>
              </a:srgbClr>
            </a:solidFill>
            <a:prstDash val="soli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2402113" y="2469819"/>
            <a:ext cx="792088" cy="793017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Calibri"/>
              </a:rPr>
              <a:t>m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atière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énergie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Connecteur droit avec flèche 28"/>
          <p:cNvCxnSpPr>
            <a:stCxn id="26" idx="3"/>
          </p:cNvCxnSpPr>
          <p:nvPr/>
        </p:nvCxnSpPr>
        <p:spPr>
          <a:xfrm>
            <a:off x="3194201" y="2866328"/>
            <a:ext cx="1826445" cy="1001528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2411470" y="3321393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Papier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Connecteur droit avec flèche 46"/>
          <p:cNvCxnSpPr>
            <a:stCxn id="46" idx="3"/>
          </p:cNvCxnSpPr>
          <p:nvPr/>
        </p:nvCxnSpPr>
        <p:spPr>
          <a:xfrm>
            <a:off x="3203558" y="3620347"/>
            <a:ext cx="1781086" cy="26841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  <a:tailEnd type="triangle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4552591" y="4094398"/>
            <a:ext cx="7207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Eaux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5" name="Cylindre 14"/>
          <p:cNvSpPr/>
          <p:nvPr/>
        </p:nvSpPr>
        <p:spPr>
          <a:xfrm>
            <a:off x="5836702" y="3867856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8"/>
          <p:cNvSpPr txBox="1">
            <a:spLocks noChangeArrowheads="1"/>
          </p:cNvSpPr>
          <p:nvPr/>
        </p:nvSpPr>
        <p:spPr bwMode="auto">
          <a:xfrm>
            <a:off x="5871262" y="3325345"/>
            <a:ext cx="719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Vapeur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926712" y="3153895"/>
            <a:ext cx="0" cy="648072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sp>
        <p:nvSpPr>
          <p:cNvPr id="18" name="Cylindre 17"/>
          <p:cNvSpPr/>
          <p:nvPr/>
        </p:nvSpPr>
        <p:spPr>
          <a:xfrm rot="5400000">
            <a:off x="5721572" y="2822741"/>
            <a:ext cx="230260" cy="432048"/>
          </a:xfrm>
          <a:prstGeom prst="can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Éclair 18"/>
          <p:cNvSpPr/>
          <p:nvPr/>
        </p:nvSpPr>
        <p:spPr>
          <a:xfrm>
            <a:off x="5700956" y="2937871"/>
            <a:ext cx="271491" cy="216024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5911916" y="2067656"/>
            <a:ext cx="0" cy="855979"/>
          </a:xfrm>
          <a:prstGeom prst="straightConnector1">
            <a:avLst/>
          </a:prstGeom>
          <a:noFill/>
          <a:ln w="15875" cap="flat" cmpd="sng" algn="ctr">
            <a:solidFill>
              <a:srgbClr val="CCCC00"/>
            </a:solidFill>
            <a:prstDash val="solid"/>
            <a:tailEnd type="arrow"/>
          </a:ln>
          <a:effectLst/>
        </p:spPr>
      </p:cxnSp>
      <p:sp>
        <p:nvSpPr>
          <p:cNvPr id="21" name="Ellipse 20"/>
          <p:cNvSpPr/>
          <p:nvPr/>
        </p:nvSpPr>
        <p:spPr>
          <a:xfrm>
            <a:off x="5686159" y="1618124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rgbClr val="CCCC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22" name="ZoneTexte 16"/>
          <p:cNvSpPr txBox="1">
            <a:spLocks noChangeArrowheads="1"/>
          </p:cNvSpPr>
          <p:nvPr/>
        </p:nvSpPr>
        <p:spPr bwMode="auto">
          <a:xfrm>
            <a:off x="5933021" y="2126763"/>
            <a:ext cx="10175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A19E31"/>
                </a:solidFill>
                <a:effectLst/>
                <a:uLnTx/>
                <a:uFillTx/>
                <a:latin typeface="Times New Roman" panose="02020603050405020304" pitchFamily="18" charset="0"/>
              </a:rPr>
              <a:t>Electricité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A19E3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506857" y="4511810"/>
            <a:ext cx="7207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Boues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4544415" y="4507882"/>
            <a:ext cx="476231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Nuage 27"/>
          <p:cNvSpPr/>
          <p:nvPr/>
        </p:nvSpPr>
        <p:spPr>
          <a:xfrm>
            <a:off x="4047003" y="2352941"/>
            <a:ext cx="931653" cy="69294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 smtClean="0">
                <a:solidFill>
                  <a:schemeClr val="tx1"/>
                </a:solidFill>
              </a:rPr>
              <a:t>NrGaia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 flipV="1">
            <a:off x="4506857" y="1940475"/>
            <a:ext cx="2824" cy="464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4279581" y="1514915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32" name="ZoneTexte 8"/>
          <p:cNvSpPr txBox="1">
            <a:spLocks noChangeArrowheads="1"/>
          </p:cNvSpPr>
          <p:nvPr/>
        </p:nvSpPr>
        <p:spPr bwMode="auto">
          <a:xfrm>
            <a:off x="4530785" y="2062856"/>
            <a:ext cx="719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100" b="1" kern="0" dirty="0" smtClean="0">
                <a:solidFill>
                  <a:schemeClr val="accent1"/>
                </a:solidFill>
              </a:rPr>
              <a:t>Isolants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798280" y="1766236"/>
            <a:ext cx="379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2010, Création de « Green </a:t>
            </a:r>
            <a:r>
              <a:rPr lang="fr-FR" dirty="0" err="1" smtClean="0"/>
              <a:t>Valley</a:t>
            </a:r>
            <a:r>
              <a:rPr lang="fr-FR" dirty="0" smtClean="0"/>
              <a:t> »,</a:t>
            </a:r>
          </a:p>
          <a:p>
            <a:r>
              <a:rPr lang="fr-FR" dirty="0" smtClean="0"/>
              <a:t>Partenariat entre NSG et la SEM Epinal</a:t>
            </a:r>
            <a:endParaRPr lang="en-US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3198506" y="2699412"/>
            <a:ext cx="851387" cy="86887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  <a:tailEnd type="triangle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7838690" y="4712260"/>
            <a:ext cx="1162168" cy="52590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Ville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5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06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4. Cas: « Green </a:t>
            </a:r>
            <a:r>
              <a:rPr lang="fr-FR" sz="3200" dirty="0" err="1" smtClean="0">
                <a:solidFill>
                  <a:schemeClr val="bg1"/>
                </a:solidFill>
              </a:rPr>
              <a:t>Valley</a:t>
            </a:r>
            <a:r>
              <a:rPr lang="fr-FR" sz="3200" dirty="0" smtClean="0">
                <a:solidFill>
                  <a:schemeClr val="bg1"/>
                </a:solidFill>
              </a:rPr>
              <a:t> »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Evolution: mise en place des symbioses et projets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0378" y="3867856"/>
            <a:ext cx="1800200" cy="95794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ylindre 11"/>
          <p:cNvSpPr/>
          <p:nvPr/>
        </p:nvSpPr>
        <p:spPr>
          <a:xfrm>
            <a:off x="6645064" y="4219850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4769" y="4047876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STEP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4506857" y="4348785"/>
            <a:ext cx="523521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80000"/>
              </a:srgbClr>
            </a:solidFill>
            <a:prstDash val="soli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2402113" y="2469819"/>
            <a:ext cx="792088" cy="793017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Calibri"/>
              </a:rPr>
              <a:t>m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atière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énergie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Connecteur droit avec flèche 28"/>
          <p:cNvCxnSpPr>
            <a:stCxn id="26" idx="3"/>
          </p:cNvCxnSpPr>
          <p:nvPr/>
        </p:nvCxnSpPr>
        <p:spPr>
          <a:xfrm>
            <a:off x="3194201" y="2866328"/>
            <a:ext cx="1826445" cy="1001528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2411470" y="3321393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Papier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Connecteur droit avec flèche 46"/>
          <p:cNvCxnSpPr>
            <a:stCxn id="46" idx="3"/>
          </p:cNvCxnSpPr>
          <p:nvPr/>
        </p:nvCxnSpPr>
        <p:spPr>
          <a:xfrm>
            <a:off x="3203558" y="3620347"/>
            <a:ext cx="1781086" cy="26841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  <a:tailEnd type="triangle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4552591" y="4094398"/>
            <a:ext cx="7207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Eaux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98280" y="1766236"/>
            <a:ext cx="358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2013, installation de </a:t>
            </a:r>
            <a:r>
              <a:rPr lang="fr-FR" dirty="0" err="1" smtClean="0"/>
              <a:t>Pavatex</a:t>
            </a:r>
            <a:r>
              <a:rPr lang="fr-FR" dirty="0" smtClean="0"/>
              <a:t> sur site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49494" y="2736936"/>
            <a:ext cx="1162168" cy="52590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Pavatex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8"/>
          <p:cNvSpPr txBox="1">
            <a:spLocks noChangeArrowheads="1"/>
          </p:cNvSpPr>
          <p:nvPr/>
        </p:nvSpPr>
        <p:spPr bwMode="auto">
          <a:xfrm>
            <a:off x="5871262" y="3325345"/>
            <a:ext cx="719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Vapeur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926712" y="3262836"/>
            <a:ext cx="903866" cy="605020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sp>
        <p:nvSpPr>
          <p:cNvPr id="18" name="Cylindre 17"/>
          <p:cNvSpPr/>
          <p:nvPr/>
        </p:nvSpPr>
        <p:spPr>
          <a:xfrm>
            <a:off x="5836702" y="3867856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4107423" y="3038765"/>
            <a:ext cx="2138683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78000"/>
              </a:srgbClr>
            </a:solidFill>
            <a:prstDash val="solid"/>
            <a:tailEnd type="none"/>
          </a:ln>
          <a:effectLst/>
        </p:spPr>
      </p:cxnSp>
      <p:cxnSp>
        <p:nvCxnSpPr>
          <p:cNvPr id="20" name="Connecteur droit avec flèche 19"/>
          <p:cNvCxnSpPr/>
          <p:nvPr/>
        </p:nvCxnSpPr>
        <p:spPr>
          <a:xfrm>
            <a:off x="4107423" y="3038765"/>
            <a:ext cx="0" cy="104799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78000"/>
              </a:srgbClr>
            </a:solidFill>
            <a:prstDash val="solid"/>
            <a:tailEnd type="arrow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3707506" y="3398983"/>
            <a:ext cx="7207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Eaux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210715" y="2469819"/>
            <a:ext cx="3619863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none"/>
          </a:ln>
          <a:effectLst/>
        </p:spPr>
      </p:cxnSp>
      <p:cxnSp>
        <p:nvCxnSpPr>
          <p:cNvPr id="23" name="Connecteur droit avec flèche 22"/>
          <p:cNvCxnSpPr/>
          <p:nvPr/>
        </p:nvCxnSpPr>
        <p:spPr>
          <a:xfrm>
            <a:off x="6830578" y="2469819"/>
            <a:ext cx="0" cy="267117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cxnSp>
        <p:nvCxnSpPr>
          <p:cNvPr id="25" name="Connecteur droit avec flèche 24"/>
          <p:cNvCxnSpPr/>
          <p:nvPr/>
        </p:nvCxnSpPr>
        <p:spPr>
          <a:xfrm flipV="1">
            <a:off x="5926712" y="3153895"/>
            <a:ext cx="0" cy="648072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sp>
        <p:nvSpPr>
          <p:cNvPr id="27" name="Cylindre 26"/>
          <p:cNvSpPr/>
          <p:nvPr/>
        </p:nvSpPr>
        <p:spPr>
          <a:xfrm rot="5400000">
            <a:off x="5721572" y="2822741"/>
            <a:ext cx="230260" cy="432048"/>
          </a:xfrm>
          <a:prstGeom prst="can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Éclair 27"/>
          <p:cNvSpPr/>
          <p:nvPr/>
        </p:nvSpPr>
        <p:spPr>
          <a:xfrm>
            <a:off x="5700956" y="2937871"/>
            <a:ext cx="271491" cy="216024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5911916" y="2067656"/>
            <a:ext cx="0" cy="855979"/>
          </a:xfrm>
          <a:prstGeom prst="straightConnector1">
            <a:avLst/>
          </a:prstGeom>
          <a:noFill/>
          <a:ln w="15875" cap="flat" cmpd="sng" algn="ctr">
            <a:solidFill>
              <a:srgbClr val="CCCC00"/>
            </a:solidFill>
            <a:prstDash val="solid"/>
            <a:tailEnd type="arrow"/>
          </a:ln>
          <a:effectLst/>
        </p:spPr>
      </p:cxnSp>
      <p:sp>
        <p:nvSpPr>
          <p:cNvPr id="31" name="Ellipse 30"/>
          <p:cNvSpPr/>
          <p:nvPr/>
        </p:nvSpPr>
        <p:spPr>
          <a:xfrm>
            <a:off x="5686159" y="1618124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rgbClr val="CCCC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32" name="ZoneTexte 16"/>
          <p:cNvSpPr txBox="1">
            <a:spLocks noChangeArrowheads="1"/>
          </p:cNvSpPr>
          <p:nvPr/>
        </p:nvSpPr>
        <p:spPr bwMode="auto">
          <a:xfrm>
            <a:off x="5933021" y="2126763"/>
            <a:ext cx="10175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A19E31"/>
                </a:solidFill>
                <a:effectLst/>
                <a:uLnTx/>
                <a:uFillTx/>
                <a:latin typeface="Times New Roman" panose="02020603050405020304" pitchFamily="18" charset="0"/>
              </a:rPr>
              <a:t>Electricité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A19E3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4544415" y="4507882"/>
            <a:ext cx="476231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sp>
        <p:nvSpPr>
          <p:cNvPr id="34" name="ZoneTexte 33"/>
          <p:cNvSpPr txBox="1"/>
          <p:nvPr/>
        </p:nvSpPr>
        <p:spPr>
          <a:xfrm>
            <a:off x="4506857" y="4511810"/>
            <a:ext cx="7207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Boues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Nuage 36"/>
          <p:cNvSpPr/>
          <p:nvPr/>
        </p:nvSpPr>
        <p:spPr>
          <a:xfrm>
            <a:off x="4047003" y="2352941"/>
            <a:ext cx="931653" cy="69294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 smtClean="0">
                <a:solidFill>
                  <a:schemeClr val="tx1"/>
                </a:solidFill>
              </a:rPr>
              <a:t>NrGaia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H="1" flipV="1">
            <a:off x="4506857" y="1940475"/>
            <a:ext cx="2824" cy="464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4279581" y="1514915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40" name="ZoneTexte 8"/>
          <p:cNvSpPr txBox="1">
            <a:spLocks noChangeArrowheads="1"/>
          </p:cNvSpPr>
          <p:nvPr/>
        </p:nvSpPr>
        <p:spPr bwMode="auto">
          <a:xfrm>
            <a:off x="4530785" y="2062856"/>
            <a:ext cx="719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100" b="1" kern="0" dirty="0" smtClean="0">
                <a:solidFill>
                  <a:schemeClr val="accent1"/>
                </a:solidFill>
              </a:rPr>
              <a:t>Isolants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38690" y="4712260"/>
            <a:ext cx="1162168" cy="52590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Ville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3198506" y="2699412"/>
            <a:ext cx="851387" cy="86887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9007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06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4. Cas: « Green </a:t>
            </a:r>
            <a:r>
              <a:rPr lang="fr-FR" sz="3200" dirty="0" err="1" smtClean="0">
                <a:solidFill>
                  <a:schemeClr val="bg1"/>
                </a:solidFill>
              </a:rPr>
              <a:t>Valley</a:t>
            </a:r>
            <a:r>
              <a:rPr lang="fr-FR" sz="3200" dirty="0" smtClean="0">
                <a:solidFill>
                  <a:schemeClr val="bg1"/>
                </a:solidFill>
              </a:rPr>
              <a:t> »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Evolution: mise en place des symbioses et projets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0378" y="3867856"/>
            <a:ext cx="1800200" cy="95794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ylindre 11"/>
          <p:cNvSpPr/>
          <p:nvPr/>
        </p:nvSpPr>
        <p:spPr>
          <a:xfrm>
            <a:off x="6645064" y="4219850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4769" y="4047876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STEP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4506857" y="4348785"/>
            <a:ext cx="523521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80000"/>
              </a:srgbClr>
            </a:solidFill>
            <a:prstDash val="soli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2402113" y="2469819"/>
            <a:ext cx="792088" cy="793017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Calibri"/>
              </a:rPr>
              <a:t>m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atière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énergie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Connecteur droit avec flèche 28"/>
          <p:cNvCxnSpPr>
            <a:stCxn id="26" idx="3"/>
          </p:cNvCxnSpPr>
          <p:nvPr/>
        </p:nvCxnSpPr>
        <p:spPr>
          <a:xfrm>
            <a:off x="3194201" y="2866328"/>
            <a:ext cx="1826445" cy="1001528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2411470" y="3321393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Papier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Connecteur droit avec flèche 46"/>
          <p:cNvCxnSpPr>
            <a:stCxn id="46" idx="3"/>
          </p:cNvCxnSpPr>
          <p:nvPr/>
        </p:nvCxnSpPr>
        <p:spPr>
          <a:xfrm>
            <a:off x="3203558" y="3620347"/>
            <a:ext cx="1781086" cy="26841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  <a:tailEnd type="triangle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4552591" y="4094398"/>
            <a:ext cx="7207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Eaux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98280" y="1766236"/>
            <a:ext cx="34118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2017, production de </a:t>
            </a:r>
            <a:r>
              <a:rPr lang="fr-FR" dirty="0" err="1" smtClean="0"/>
              <a:t>biométhane</a:t>
            </a:r>
            <a:endParaRPr lang="fr-FR" dirty="0" smtClean="0"/>
          </a:p>
          <a:p>
            <a:endParaRPr lang="fr-FR" dirty="0"/>
          </a:p>
          <a:p>
            <a:r>
              <a:rPr lang="fr-FR" sz="1600" dirty="0" smtClean="0"/>
              <a:t>(Remarque: Faillite de </a:t>
            </a:r>
            <a:r>
              <a:rPr lang="fr-FR" sz="1600" dirty="0" err="1" smtClean="0"/>
              <a:t>NrGaia</a:t>
            </a:r>
            <a:r>
              <a:rPr lang="fr-FR" sz="1600" dirty="0" smtClean="0"/>
              <a:t> en 2014)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249494" y="2736936"/>
            <a:ext cx="1162168" cy="52590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Pavatex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8"/>
          <p:cNvSpPr txBox="1">
            <a:spLocks noChangeArrowheads="1"/>
          </p:cNvSpPr>
          <p:nvPr/>
        </p:nvSpPr>
        <p:spPr bwMode="auto">
          <a:xfrm>
            <a:off x="5871262" y="3325345"/>
            <a:ext cx="719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Vapeur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926712" y="3262836"/>
            <a:ext cx="903866" cy="605020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sp>
        <p:nvSpPr>
          <p:cNvPr id="18" name="Cylindre 17"/>
          <p:cNvSpPr/>
          <p:nvPr/>
        </p:nvSpPr>
        <p:spPr>
          <a:xfrm>
            <a:off x="5836702" y="3867856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4107423" y="3038765"/>
            <a:ext cx="2138683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78000"/>
              </a:srgbClr>
            </a:solidFill>
            <a:prstDash val="solid"/>
            <a:tailEnd type="none"/>
          </a:ln>
          <a:effectLst/>
        </p:spPr>
      </p:cxnSp>
      <p:cxnSp>
        <p:nvCxnSpPr>
          <p:cNvPr id="20" name="Connecteur droit avec flèche 19"/>
          <p:cNvCxnSpPr/>
          <p:nvPr/>
        </p:nvCxnSpPr>
        <p:spPr>
          <a:xfrm>
            <a:off x="4107423" y="3038765"/>
            <a:ext cx="0" cy="104799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78000"/>
              </a:srgbClr>
            </a:solidFill>
            <a:prstDash val="solid"/>
            <a:tailEnd type="arrow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3707506" y="3398983"/>
            <a:ext cx="7207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Eaux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210715" y="2469819"/>
            <a:ext cx="3619863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none"/>
          </a:ln>
          <a:effectLst/>
        </p:spPr>
      </p:cxnSp>
      <p:cxnSp>
        <p:nvCxnSpPr>
          <p:cNvPr id="23" name="Connecteur droit avec flèche 22"/>
          <p:cNvCxnSpPr/>
          <p:nvPr/>
        </p:nvCxnSpPr>
        <p:spPr>
          <a:xfrm>
            <a:off x="6830578" y="2469819"/>
            <a:ext cx="0" cy="267117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cxnSp>
        <p:nvCxnSpPr>
          <p:cNvPr id="25" name="Connecteur droit avec flèche 24"/>
          <p:cNvCxnSpPr/>
          <p:nvPr/>
        </p:nvCxnSpPr>
        <p:spPr>
          <a:xfrm flipV="1">
            <a:off x="5926712" y="3153895"/>
            <a:ext cx="0" cy="648072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sp>
        <p:nvSpPr>
          <p:cNvPr id="27" name="Cylindre 26"/>
          <p:cNvSpPr/>
          <p:nvPr/>
        </p:nvSpPr>
        <p:spPr>
          <a:xfrm rot="5400000">
            <a:off x="5721572" y="2822741"/>
            <a:ext cx="230260" cy="432048"/>
          </a:xfrm>
          <a:prstGeom prst="can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Éclair 27"/>
          <p:cNvSpPr/>
          <p:nvPr/>
        </p:nvSpPr>
        <p:spPr>
          <a:xfrm>
            <a:off x="5700956" y="2937871"/>
            <a:ext cx="271491" cy="216024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5911916" y="2067656"/>
            <a:ext cx="0" cy="855979"/>
          </a:xfrm>
          <a:prstGeom prst="straightConnector1">
            <a:avLst/>
          </a:prstGeom>
          <a:noFill/>
          <a:ln w="15875" cap="flat" cmpd="sng" algn="ctr">
            <a:solidFill>
              <a:srgbClr val="CCCC00"/>
            </a:solidFill>
            <a:prstDash val="solid"/>
            <a:tailEnd type="arrow"/>
          </a:ln>
          <a:effectLst/>
        </p:spPr>
      </p:cxnSp>
      <p:sp>
        <p:nvSpPr>
          <p:cNvPr id="31" name="Ellipse 30"/>
          <p:cNvSpPr/>
          <p:nvPr/>
        </p:nvSpPr>
        <p:spPr>
          <a:xfrm>
            <a:off x="5686159" y="1618124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rgbClr val="CCCC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32" name="ZoneTexte 16"/>
          <p:cNvSpPr txBox="1">
            <a:spLocks noChangeArrowheads="1"/>
          </p:cNvSpPr>
          <p:nvPr/>
        </p:nvSpPr>
        <p:spPr bwMode="auto">
          <a:xfrm>
            <a:off x="5933021" y="2126763"/>
            <a:ext cx="10175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A19E31"/>
                </a:solidFill>
                <a:effectLst/>
                <a:uLnTx/>
                <a:uFillTx/>
                <a:latin typeface="Times New Roman" panose="02020603050405020304" pitchFamily="18" charset="0"/>
              </a:rPr>
              <a:t>Electricité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A19E3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164009" y="4103020"/>
            <a:ext cx="7207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Boues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95217" y="4047876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Méthant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3187305" y="4365463"/>
            <a:ext cx="523521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36" name="Connecteur droit avec flèche 35"/>
          <p:cNvCxnSpPr/>
          <p:nvPr/>
        </p:nvCxnSpPr>
        <p:spPr>
          <a:xfrm>
            <a:off x="2790613" y="5019984"/>
            <a:ext cx="0" cy="504056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ysDot"/>
            <a:tailEnd type="arrow"/>
          </a:ln>
          <a:effectLst/>
        </p:spPr>
      </p:cxnSp>
      <p:cxnSp>
        <p:nvCxnSpPr>
          <p:cNvPr id="37" name="Connecteur droit 36"/>
          <p:cNvCxnSpPr/>
          <p:nvPr/>
        </p:nvCxnSpPr>
        <p:spPr>
          <a:xfrm>
            <a:off x="2791261" y="4645784"/>
            <a:ext cx="0" cy="374200"/>
          </a:xfrm>
          <a:prstGeom prst="line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ysDot"/>
          </a:ln>
          <a:effectLst/>
        </p:spPr>
      </p:cxnSp>
      <p:sp>
        <p:nvSpPr>
          <p:cNvPr id="38" name="Ellipse 37"/>
          <p:cNvSpPr/>
          <p:nvPr/>
        </p:nvSpPr>
        <p:spPr>
          <a:xfrm>
            <a:off x="2565504" y="5524040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196306" y="4785048"/>
            <a:ext cx="7207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Biogaz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38690" y="4712260"/>
            <a:ext cx="1162168" cy="52590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Ville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H="1">
            <a:off x="3086162" y="5220907"/>
            <a:ext cx="4752529" cy="0"/>
          </a:xfrm>
          <a:prstGeom prst="straightConnector1">
            <a:avLst/>
          </a:prstGeom>
          <a:noFill/>
          <a:ln w="15875" cap="flat" cmpd="sng" algn="ctr">
            <a:solidFill>
              <a:srgbClr val="7030A0"/>
            </a:solidFill>
            <a:prstDash val="solid"/>
            <a:tailEnd type="none"/>
          </a:ln>
          <a:effectLst/>
        </p:spPr>
      </p:cxnSp>
      <p:cxnSp>
        <p:nvCxnSpPr>
          <p:cNvPr id="42" name="Connecteur droit avec flèche 41"/>
          <p:cNvCxnSpPr/>
          <p:nvPr/>
        </p:nvCxnSpPr>
        <p:spPr>
          <a:xfrm flipV="1">
            <a:off x="3081295" y="4661710"/>
            <a:ext cx="0" cy="567593"/>
          </a:xfrm>
          <a:prstGeom prst="straightConnector1">
            <a:avLst/>
          </a:prstGeom>
          <a:noFill/>
          <a:ln w="158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sp>
        <p:nvSpPr>
          <p:cNvPr id="43" name="ZoneTexte 8"/>
          <p:cNvSpPr txBox="1">
            <a:spLocks noChangeArrowheads="1"/>
          </p:cNvSpPr>
          <p:nvPr/>
        </p:nvSpPr>
        <p:spPr bwMode="auto">
          <a:xfrm>
            <a:off x="3410496" y="5211181"/>
            <a:ext cx="8604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100" b="1" kern="0" dirty="0" smtClean="0">
                <a:solidFill>
                  <a:srgbClr val="7030A0"/>
                </a:solidFill>
              </a:rPr>
              <a:t>Déchets ménagers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506857" y="4511810"/>
            <a:ext cx="7207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Boues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4544415" y="4507882"/>
            <a:ext cx="476231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48" name="Connecteur droit avec flèche 47"/>
          <p:cNvCxnSpPr/>
          <p:nvPr/>
        </p:nvCxnSpPr>
        <p:spPr>
          <a:xfrm>
            <a:off x="2798130" y="4825804"/>
            <a:ext cx="2222516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ysDot"/>
            <a:tailEnd type="arrow"/>
          </a:ln>
          <a:effectLst/>
        </p:spPr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20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                                     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0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1. L’écologie industrielle et ses concepts</a:t>
            </a:r>
          </a:p>
          <a:p>
            <a:pPr marL="0" indent="0">
              <a:buNone/>
            </a:pPr>
            <a:r>
              <a:rPr lang="fr-FR" dirty="0" smtClean="0"/>
              <a:t>2. </a:t>
            </a:r>
            <a:r>
              <a:rPr lang="fr-FR" dirty="0" err="1" smtClean="0"/>
              <a:t>Ecoparcs</a:t>
            </a:r>
            <a:r>
              <a:rPr lang="fr-FR" dirty="0" smtClean="0"/>
              <a:t> industriels-Etat de l’art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300" dirty="0" smtClean="0"/>
              <a:t>A) Les </a:t>
            </a:r>
            <a:r>
              <a:rPr lang="fr-FR" sz="1300" dirty="0" err="1"/>
              <a:t>écoparcs</a:t>
            </a:r>
            <a:r>
              <a:rPr lang="fr-FR" sz="1300" dirty="0"/>
              <a:t> dans le monde et leurs dynamiques de développement</a:t>
            </a:r>
            <a:endParaRPr lang="fr-FR" sz="13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sz="1300" dirty="0"/>
              <a:t>B) Typologie des symbioses </a:t>
            </a:r>
            <a:endParaRPr lang="fr-FR" sz="13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sz="1300" dirty="0" smtClean="0"/>
              <a:t>C) Problématiques et aspects transactionnels</a:t>
            </a:r>
          </a:p>
          <a:p>
            <a:pPr marL="0" indent="0">
              <a:buNone/>
            </a:pPr>
            <a:r>
              <a:rPr lang="fr-FR" dirty="0" smtClean="0"/>
              <a:t>3. Les </a:t>
            </a:r>
            <a:r>
              <a:rPr lang="fr-FR" dirty="0" err="1" smtClean="0"/>
              <a:t>écoparcs</a:t>
            </a:r>
            <a:r>
              <a:rPr lang="fr-FR" dirty="0" smtClean="0"/>
              <a:t> du secteur « bois-papier » (vers la </a:t>
            </a:r>
            <a:r>
              <a:rPr lang="fr-FR" dirty="0" err="1" smtClean="0"/>
              <a:t>bioraffinerie</a:t>
            </a:r>
            <a:r>
              <a:rPr lang="fr-FR" dirty="0" smtClean="0"/>
              <a:t>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r-FR" sz="1300" dirty="0" smtClean="0">
                <a:solidFill>
                  <a:prstClr val="black"/>
                </a:solidFill>
              </a:rPr>
              <a:t>A) Cas référencés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r-FR" sz="1300" dirty="0" smtClean="0">
                <a:solidFill>
                  <a:prstClr val="black"/>
                </a:solidFill>
              </a:rPr>
              <a:t>B) Synthèse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4. Cas: « Green </a:t>
            </a:r>
            <a:r>
              <a:rPr lang="fr-FR" dirty="0" err="1" smtClean="0"/>
              <a:t>Valley</a:t>
            </a:r>
            <a:r>
              <a:rPr lang="fr-FR" dirty="0" smtClean="0"/>
              <a:t> 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400" dirty="0" smtClean="0"/>
              <a:t> A) Contexte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400" dirty="0"/>
              <a:t> </a:t>
            </a:r>
            <a:r>
              <a:rPr lang="fr-FR" sz="1400" dirty="0" smtClean="0"/>
              <a:t>B) Evolution: mise en place des symbioses et projets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400" dirty="0"/>
              <a:t> </a:t>
            </a:r>
            <a:r>
              <a:rPr lang="fr-FR" sz="1400" dirty="0" smtClean="0"/>
              <a:t>C) Mise en perspective du cas</a:t>
            </a:r>
          </a:p>
          <a:p>
            <a:pPr marL="0" indent="0">
              <a:buNone/>
            </a:pPr>
            <a:r>
              <a:rPr lang="fr-FR" dirty="0" smtClean="0"/>
              <a:t>5. 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16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06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4. Cas: « Green </a:t>
            </a:r>
            <a:r>
              <a:rPr lang="fr-FR" sz="3200" dirty="0" err="1" smtClean="0">
                <a:solidFill>
                  <a:schemeClr val="bg1"/>
                </a:solidFill>
              </a:rPr>
              <a:t>Valley</a:t>
            </a:r>
            <a:r>
              <a:rPr lang="fr-FR" sz="3200" dirty="0" smtClean="0">
                <a:solidFill>
                  <a:schemeClr val="bg1"/>
                </a:solidFill>
              </a:rPr>
              <a:t> »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Evolution: mise en place des symbioses et projets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0378" y="3867856"/>
            <a:ext cx="1800200" cy="95794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ylindre 11"/>
          <p:cNvSpPr/>
          <p:nvPr/>
        </p:nvSpPr>
        <p:spPr>
          <a:xfrm>
            <a:off x="6645064" y="4219850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4769" y="4047876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STEP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4506857" y="4348785"/>
            <a:ext cx="523521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80000"/>
              </a:srgbClr>
            </a:solidFill>
            <a:prstDash val="soli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2402113" y="2469819"/>
            <a:ext cx="792088" cy="793017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Calibri"/>
              </a:rPr>
              <a:t>m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atière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énergie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Connecteur droit avec flèche 28"/>
          <p:cNvCxnSpPr>
            <a:stCxn id="26" idx="3"/>
          </p:cNvCxnSpPr>
          <p:nvPr/>
        </p:nvCxnSpPr>
        <p:spPr>
          <a:xfrm>
            <a:off x="3194201" y="2866328"/>
            <a:ext cx="1826445" cy="1001528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2411470" y="3321393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Papier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Connecteur droit avec flèche 46"/>
          <p:cNvCxnSpPr>
            <a:stCxn id="46" idx="3"/>
          </p:cNvCxnSpPr>
          <p:nvPr/>
        </p:nvCxnSpPr>
        <p:spPr>
          <a:xfrm>
            <a:off x="3203558" y="3620347"/>
            <a:ext cx="1781086" cy="26841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  <a:tailEnd type="triangle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4552591" y="4094398"/>
            <a:ext cx="7207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Eaux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98280" y="1766236"/>
            <a:ext cx="338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2017, démonstrateur </a:t>
            </a:r>
            <a:r>
              <a:rPr lang="fr-FR" dirty="0" err="1" smtClean="0"/>
              <a:t>bioraffinerie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49494" y="2736936"/>
            <a:ext cx="1162168" cy="52590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Pavatex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8"/>
          <p:cNvSpPr txBox="1">
            <a:spLocks noChangeArrowheads="1"/>
          </p:cNvSpPr>
          <p:nvPr/>
        </p:nvSpPr>
        <p:spPr bwMode="auto">
          <a:xfrm>
            <a:off x="5871262" y="3325345"/>
            <a:ext cx="719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Vapeur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926712" y="3262836"/>
            <a:ext cx="903866" cy="605020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sp>
        <p:nvSpPr>
          <p:cNvPr id="18" name="Cylindre 17"/>
          <p:cNvSpPr/>
          <p:nvPr/>
        </p:nvSpPr>
        <p:spPr>
          <a:xfrm>
            <a:off x="5836702" y="3867856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4107423" y="3038765"/>
            <a:ext cx="2138683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78000"/>
              </a:srgbClr>
            </a:solidFill>
            <a:prstDash val="solid"/>
            <a:tailEnd type="none"/>
          </a:ln>
          <a:effectLst/>
        </p:spPr>
      </p:cxnSp>
      <p:cxnSp>
        <p:nvCxnSpPr>
          <p:cNvPr id="20" name="Connecteur droit avec flèche 19"/>
          <p:cNvCxnSpPr/>
          <p:nvPr/>
        </p:nvCxnSpPr>
        <p:spPr>
          <a:xfrm>
            <a:off x="4107423" y="3038765"/>
            <a:ext cx="0" cy="104799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78000"/>
              </a:srgbClr>
            </a:solidFill>
            <a:prstDash val="solid"/>
            <a:tailEnd type="arrow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3707506" y="3398983"/>
            <a:ext cx="7207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Eaux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210715" y="2469819"/>
            <a:ext cx="3619863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none"/>
          </a:ln>
          <a:effectLst/>
        </p:spPr>
      </p:cxnSp>
      <p:cxnSp>
        <p:nvCxnSpPr>
          <p:cNvPr id="23" name="Connecteur droit avec flèche 22"/>
          <p:cNvCxnSpPr/>
          <p:nvPr/>
        </p:nvCxnSpPr>
        <p:spPr>
          <a:xfrm>
            <a:off x="6830578" y="2469819"/>
            <a:ext cx="0" cy="267117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cxnSp>
        <p:nvCxnSpPr>
          <p:cNvPr id="25" name="Connecteur droit avec flèche 24"/>
          <p:cNvCxnSpPr/>
          <p:nvPr/>
        </p:nvCxnSpPr>
        <p:spPr>
          <a:xfrm flipV="1">
            <a:off x="5926712" y="3153895"/>
            <a:ext cx="0" cy="648072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sp>
        <p:nvSpPr>
          <p:cNvPr id="27" name="Cylindre 26"/>
          <p:cNvSpPr/>
          <p:nvPr/>
        </p:nvSpPr>
        <p:spPr>
          <a:xfrm rot="5400000">
            <a:off x="5721572" y="2822741"/>
            <a:ext cx="230260" cy="432048"/>
          </a:xfrm>
          <a:prstGeom prst="can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Éclair 27"/>
          <p:cNvSpPr/>
          <p:nvPr/>
        </p:nvSpPr>
        <p:spPr>
          <a:xfrm>
            <a:off x="5700956" y="2937871"/>
            <a:ext cx="271491" cy="216024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5911916" y="2067656"/>
            <a:ext cx="0" cy="855979"/>
          </a:xfrm>
          <a:prstGeom prst="straightConnector1">
            <a:avLst/>
          </a:prstGeom>
          <a:noFill/>
          <a:ln w="15875" cap="flat" cmpd="sng" algn="ctr">
            <a:solidFill>
              <a:srgbClr val="CCCC00"/>
            </a:solidFill>
            <a:prstDash val="solid"/>
            <a:tailEnd type="arrow"/>
          </a:ln>
          <a:effectLst/>
        </p:spPr>
      </p:cxnSp>
      <p:sp>
        <p:nvSpPr>
          <p:cNvPr id="31" name="Ellipse 30"/>
          <p:cNvSpPr/>
          <p:nvPr/>
        </p:nvSpPr>
        <p:spPr>
          <a:xfrm>
            <a:off x="5686159" y="1618124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rgbClr val="CCCC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32" name="ZoneTexte 16"/>
          <p:cNvSpPr txBox="1">
            <a:spLocks noChangeArrowheads="1"/>
          </p:cNvSpPr>
          <p:nvPr/>
        </p:nvSpPr>
        <p:spPr bwMode="auto">
          <a:xfrm>
            <a:off x="5933021" y="2126763"/>
            <a:ext cx="10175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A19E31"/>
                </a:solidFill>
                <a:effectLst/>
                <a:uLnTx/>
                <a:uFillTx/>
                <a:latin typeface="Times New Roman" panose="02020603050405020304" pitchFamily="18" charset="0"/>
              </a:rPr>
              <a:t>Electricité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A19E3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164009" y="4103020"/>
            <a:ext cx="7207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Boues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95217" y="4047876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Méthant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3187305" y="4365463"/>
            <a:ext cx="523521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36" name="Connecteur droit avec flèche 35"/>
          <p:cNvCxnSpPr/>
          <p:nvPr/>
        </p:nvCxnSpPr>
        <p:spPr>
          <a:xfrm>
            <a:off x="2790613" y="5019984"/>
            <a:ext cx="0" cy="504056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ysDot"/>
            <a:tailEnd type="arrow"/>
          </a:ln>
          <a:effectLst/>
        </p:spPr>
      </p:cxnSp>
      <p:cxnSp>
        <p:nvCxnSpPr>
          <p:cNvPr id="37" name="Connecteur droit 36"/>
          <p:cNvCxnSpPr/>
          <p:nvPr/>
        </p:nvCxnSpPr>
        <p:spPr>
          <a:xfrm>
            <a:off x="2791261" y="4645784"/>
            <a:ext cx="0" cy="374200"/>
          </a:xfrm>
          <a:prstGeom prst="line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ysDot"/>
          </a:ln>
          <a:effectLst/>
        </p:spPr>
      </p:cxnSp>
      <p:sp>
        <p:nvSpPr>
          <p:cNvPr id="38" name="Ellipse 37"/>
          <p:cNvSpPr/>
          <p:nvPr/>
        </p:nvSpPr>
        <p:spPr>
          <a:xfrm>
            <a:off x="2565504" y="5524040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196306" y="4785048"/>
            <a:ext cx="7207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Biogaz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38690" y="4712260"/>
            <a:ext cx="1162168" cy="52590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Ville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H="1">
            <a:off x="3086162" y="5220907"/>
            <a:ext cx="4752529" cy="0"/>
          </a:xfrm>
          <a:prstGeom prst="straightConnector1">
            <a:avLst/>
          </a:prstGeom>
          <a:noFill/>
          <a:ln w="15875" cap="flat" cmpd="sng" algn="ctr">
            <a:solidFill>
              <a:srgbClr val="7030A0"/>
            </a:solidFill>
            <a:prstDash val="solid"/>
            <a:tailEnd type="none"/>
          </a:ln>
          <a:effectLst/>
        </p:spPr>
      </p:cxnSp>
      <p:cxnSp>
        <p:nvCxnSpPr>
          <p:cNvPr id="42" name="Connecteur droit avec flèche 41"/>
          <p:cNvCxnSpPr/>
          <p:nvPr/>
        </p:nvCxnSpPr>
        <p:spPr>
          <a:xfrm flipV="1">
            <a:off x="3081295" y="4661710"/>
            <a:ext cx="0" cy="567593"/>
          </a:xfrm>
          <a:prstGeom prst="straightConnector1">
            <a:avLst/>
          </a:prstGeom>
          <a:noFill/>
          <a:ln w="158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sp>
        <p:nvSpPr>
          <p:cNvPr id="43" name="ZoneTexte 8"/>
          <p:cNvSpPr txBox="1">
            <a:spLocks noChangeArrowheads="1"/>
          </p:cNvSpPr>
          <p:nvPr/>
        </p:nvSpPr>
        <p:spPr bwMode="auto">
          <a:xfrm>
            <a:off x="3410496" y="5211181"/>
            <a:ext cx="8604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100" b="1" kern="0" dirty="0" smtClean="0">
                <a:solidFill>
                  <a:srgbClr val="7030A0"/>
                </a:solidFill>
              </a:rPr>
              <a:t>Déchets ménagers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506857" y="4511810"/>
            <a:ext cx="7207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Boues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4544415" y="4507882"/>
            <a:ext cx="476231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48" name="Connecteur droit avec flèche 47"/>
          <p:cNvCxnSpPr/>
          <p:nvPr/>
        </p:nvCxnSpPr>
        <p:spPr>
          <a:xfrm>
            <a:off x="2798130" y="4825804"/>
            <a:ext cx="2222516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ysDot"/>
            <a:tailEnd type="arrow"/>
          </a:ln>
          <a:effectLst/>
        </p:spPr>
      </p:cxnSp>
      <p:sp>
        <p:nvSpPr>
          <p:cNvPr id="49" name="ZoneTexte 48"/>
          <p:cNvSpPr txBox="1"/>
          <p:nvPr/>
        </p:nvSpPr>
        <p:spPr>
          <a:xfrm>
            <a:off x="5052937" y="3324341"/>
            <a:ext cx="7207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</a:rPr>
              <a:t>Résidus 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</a:rPr>
              <a:t>Bois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5102386" y="3262836"/>
            <a:ext cx="0" cy="60502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dash"/>
            <a:tailEnd type="arrow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4310298" y="2736936"/>
            <a:ext cx="1162168" cy="52590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Sylfeed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3210715" y="2859744"/>
            <a:ext cx="1099583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sp>
        <p:nvSpPr>
          <p:cNvPr id="54" name="ZoneTexte 19"/>
          <p:cNvSpPr txBox="1">
            <a:spLocks noChangeArrowheads="1"/>
          </p:cNvSpPr>
          <p:nvPr/>
        </p:nvSpPr>
        <p:spPr bwMode="auto">
          <a:xfrm>
            <a:off x="3875913" y="2041751"/>
            <a:ext cx="1309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Alimentation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animale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 flipV="1">
            <a:off x="4880263" y="2067656"/>
            <a:ext cx="0" cy="669281"/>
          </a:xfrm>
          <a:prstGeom prst="straightConnector1">
            <a:avLst/>
          </a:prstGeom>
          <a:noFill/>
          <a:ln w="158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sp>
        <p:nvSpPr>
          <p:cNvPr id="56" name="Ellipse 55"/>
          <p:cNvSpPr/>
          <p:nvPr/>
        </p:nvSpPr>
        <p:spPr>
          <a:xfrm>
            <a:off x="4665625" y="1618124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10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06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4. Cas: « Green </a:t>
            </a:r>
            <a:r>
              <a:rPr lang="fr-FR" sz="3200" dirty="0" err="1" smtClean="0">
                <a:solidFill>
                  <a:schemeClr val="bg1"/>
                </a:solidFill>
              </a:rPr>
              <a:t>Valley</a:t>
            </a:r>
            <a:r>
              <a:rPr lang="fr-FR" sz="3200" dirty="0" smtClean="0">
                <a:solidFill>
                  <a:schemeClr val="bg1"/>
                </a:solidFill>
              </a:rPr>
              <a:t> »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Evolution: mise en place des symbioses et projets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0378" y="3867856"/>
            <a:ext cx="1800200" cy="95794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ylindre 11"/>
          <p:cNvSpPr/>
          <p:nvPr/>
        </p:nvSpPr>
        <p:spPr>
          <a:xfrm>
            <a:off x="6645064" y="4219850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4769" y="4047876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STEP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4506857" y="4348785"/>
            <a:ext cx="523521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80000"/>
              </a:srgbClr>
            </a:solidFill>
            <a:prstDash val="soli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2402113" y="2469819"/>
            <a:ext cx="792088" cy="793017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Calibri"/>
              </a:rPr>
              <a:t>m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atière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Calibri"/>
              </a:rPr>
              <a:t>e</a:t>
            </a:r>
            <a:r>
              <a:rPr lang="fr-FR" sz="1200" kern="0" dirty="0" smtClean="0">
                <a:solidFill>
                  <a:prstClr val="black"/>
                </a:solidFill>
                <a:latin typeface="Calibri"/>
              </a:rPr>
              <a:t>t énergie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Connecteur droit avec flèche 28"/>
          <p:cNvCxnSpPr>
            <a:stCxn id="26" idx="3"/>
          </p:cNvCxnSpPr>
          <p:nvPr/>
        </p:nvCxnSpPr>
        <p:spPr>
          <a:xfrm>
            <a:off x="3194201" y="2866328"/>
            <a:ext cx="1826445" cy="1001528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2411470" y="3321393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Papier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Connecteur droit avec flèche 46"/>
          <p:cNvCxnSpPr>
            <a:stCxn id="46" idx="3"/>
          </p:cNvCxnSpPr>
          <p:nvPr/>
        </p:nvCxnSpPr>
        <p:spPr>
          <a:xfrm>
            <a:off x="3203558" y="3620347"/>
            <a:ext cx="1781086" cy="26841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  <a:tailEnd type="triangle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4552591" y="4094398"/>
            <a:ext cx="7207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Eaux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98280" y="1766236"/>
            <a:ext cx="359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Avenir… , Fourniture vapeur/chaleur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49494" y="2736936"/>
            <a:ext cx="1162168" cy="52590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Pavatex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8"/>
          <p:cNvSpPr txBox="1">
            <a:spLocks noChangeArrowheads="1"/>
          </p:cNvSpPr>
          <p:nvPr/>
        </p:nvSpPr>
        <p:spPr bwMode="auto">
          <a:xfrm>
            <a:off x="5871262" y="3325345"/>
            <a:ext cx="719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Vapeur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926712" y="3262836"/>
            <a:ext cx="903866" cy="605020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sp>
        <p:nvSpPr>
          <p:cNvPr id="18" name="Cylindre 17"/>
          <p:cNvSpPr/>
          <p:nvPr/>
        </p:nvSpPr>
        <p:spPr>
          <a:xfrm>
            <a:off x="5836702" y="3867856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4107423" y="3038765"/>
            <a:ext cx="2138683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78000"/>
              </a:srgbClr>
            </a:solidFill>
            <a:prstDash val="solid"/>
            <a:tailEnd type="none"/>
          </a:ln>
          <a:effectLst/>
        </p:spPr>
      </p:cxnSp>
      <p:cxnSp>
        <p:nvCxnSpPr>
          <p:cNvPr id="20" name="Connecteur droit avec flèche 19"/>
          <p:cNvCxnSpPr/>
          <p:nvPr/>
        </p:nvCxnSpPr>
        <p:spPr>
          <a:xfrm>
            <a:off x="4107423" y="3038765"/>
            <a:ext cx="0" cy="104799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78000"/>
              </a:srgbClr>
            </a:solidFill>
            <a:prstDash val="solid"/>
            <a:tailEnd type="arrow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3707506" y="3398983"/>
            <a:ext cx="7207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Eaux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210715" y="2469819"/>
            <a:ext cx="3619863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none"/>
          </a:ln>
          <a:effectLst/>
        </p:spPr>
      </p:cxnSp>
      <p:cxnSp>
        <p:nvCxnSpPr>
          <p:cNvPr id="23" name="Connecteur droit avec flèche 22"/>
          <p:cNvCxnSpPr/>
          <p:nvPr/>
        </p:nvCxnSpPr>
        <p:spPr>
          <a:xfrm>
            <a:off x="6830578" y="2469819"/>
            <a:ext cx="0" cy="267117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cxnSp>
        <p:nvCxnSpPr>
          <p:cNvPr id="25" name="Connecteur droit avec flèche 24"/>
          <p:cNvCxnSpPr/>
          <p:nvPr/>
        </p:nvCxnSpPr>
        <p:spPr>
          <a:xfrm flipV="1">
            <a:off x="5926712" y="3153895"/>
            <a:ext cx="0" cy="648072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sp>
        <p:nvSpPr>
          <p:cNvPr id="27" name="Cylindre 26"/>
          <p:cNvSpPr/>
          <p:nvPr/>
        </p:nvSpPr>
        <p:spPr>
          <a:xfrm rot="5400000">
            <a:off x="5721572" y="2822741"/>
            <a:ext cx="230260" cy="432048"/>
          </a:xfrm>
          <a:prstGeom prst="can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Éclair 27"/>
          <p:cNvSpPr/>
          <p:nvPr/>
        </p:nvSpPr>
        <p:spPr>
          <a:xfrm>
            <a:off x="5700956" y="2937871"/>
            <a:ext cx="271491" cy="216024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5911916" y="2067656"/>
            <a:ext cx="0" cy="855979"/>
          </a:xfrm>
          <a:prstGeom prst="straightConnector1">
            <a:avLst/>
          </a:prstGeom>
          <a:noFill/>
          <a:ln w="15875" cap="flat" cmpd="sng" algn="ctr">
            <a:solidFill>
              <a:srgbClr val="CCCC00"/>
            </a:solidFill>
            <a:prstDash val="solid"/>
            <a:tailEnd type="arrow"/>
          </a:ln>
          <a:effectLst/>
        </p:spPr>
      </p:cxnSp>
      <p:sp>
        <p:nvSpPr>
          <p:cNvPr id="31" name="Ellipse 30"/>
          <p:cNvSpPr/>
          <p:nvPr/>
        </p:nvSpPr>
        <p:spPr>
          <a:xfrm>
            <a:off x="5686159" y="1618124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rgbClr val="CCCC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32" name="ZoneTexte 16"/>
          <p:cNvSpPr txBox="1">
            <a:spLocks noChangeArrowheads="1"/>
          </p:cNvSpPr>
          <p:nvPr/>
        </p:nvSpPr>
        <p:spPr bwMode="auto">
          <a:xfrm>
            <a:off x="5933021" y="2126763"/>
            <a:ext cx="10175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A19E31"/>
                </a:solidFill>
                <a:effectLst/>
                <a:uLnTx/>
                <a:uFillTx/>
                <a:latin typeface="Times New Roman" panose="02020603050405020304" pitchFamily="18" charset="0"/>
              </a:rPr>
              <a:t>Electricité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A19E3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164009" y="4103020"/>
            <a:ext cx="7207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Boues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95217" y="4047876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Méthant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3187305" y="4365463"/>
            <a:ext cx="523521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36" name="Connecteur droit avec flèche 35"/>
          <p:cNvCxnSpPr/>
          <p:nvPr/>
        </p:nvCxnSpPr>
        <p:spPr>
          <a:xfrm>
            <a:off x="2790613" y="5019984"/>
            <a:ext cx="0" cy="504056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ysDot"/>
            <a:tailEnd type="arrow"/>
          </a:ln>
          <a:effectLst/>
        </p:spPr>
      </p:cxnSp>
      <p:cxnSp>
        <p:nvCxnSpPr>
          <p:cNvPr id="37" name="Connecteur droit 36"/>
          <p:cNvCxnSpPr/>
          <p:nvPr/>
        </p:nvCxnSpPr>
        <p:spPr>
          <a:xfrm>
            <a:off x="2791261" y="4645784"/>
            <a:ext cx="0" cy="374200"/>
          </a:xfrm>
          <a:prstGeom prst="line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ysDot"/>
          </a:ln>
          <a:effectLst/>
        </p:spPr>
      </p:cxnSp>
      <p:sp>
        <p:nvSpPr>
          <p:cNvPr id="38" name="Ellipse 37"/>
          <p:cNvSpPr/>
          <p:nvPr/>
        </p:nvSpPr>
        <p:spPr>
          <a:xfrm>
            <a:off x="2565504" y="5524040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196306" y="4785048"/>
            <a:ext cx="7207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Biogaz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38690" y="4712260"/>
            <a:ext cx="1162168" cy="52590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Ville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H="1">
            <a:off x="3086162" y="5220907"/>
            <a:ext cx="4752529" cy="0"/>
          </a:xfrm>
          <a:prstGeom prst="straightConnector1">
            <a:avLst/>
          </a:prstGeom>
          <a:noFill/>
          <a:ln w="15875" cap="flat" cmpd="sng" algn="ctr">
            <a:solidFill>
              <a:srgbClr val="7030A0"/>
            </a:solidFill>
            <a:prstDash val="solid"/>
            <a:tailEnd type="none"/>
          </a:ln>
          <a:effectLst/>
        </p:spPr>
      </p:cxnSp>
      <p:cxnSp>
        <p:nvCxnSpPr>
          <p:cNvPr id="42" name="Connecteur droit avec flèche 41"/>
          <p:cNvCxnSpPr/>
          <p:nvPr/>
        </p:nvCxnSpPr>
        <p:spPr>
          <a:xfrm flipV="1">
            <a:off x="3081295" y="4661710"/>
            <a:ext cx="0" cy="567593"/>
          </a:xfrm>
          <a:prstGeom prst="straightConnector1">
            <a:avLst/>
          </a:prstGeom>
          <a:noFill/>
          <a:ln w="158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sp>
        <p:nvSpPr>
          <p:cNvPr id="43" name="ZoneTexte 8"/>
          <p:cNvSpPr txBox="1">
            <a:spLocks noChangeArrowheads="1"/>
          </p:cNvSpPr>
          <p:nvPr/>
        </p:nvSpPr>
        <p:spPr bwMode="auto">
          <a:xfrm>
            <a:off x="3410496" y="5211181"/>
            <a:ext cx="8604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100" b="1" kern="0" dirty="0" smtClean="0">
                <a:solidFill>
                  <a:srgbClr val="7030A0"/>
                </a:solidFill>
              </a:rPr>
              <a:t>Déchets ménagers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506857" y="4511810"/>
            <a:ext cx="7207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Boues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4544415" y="4507882"/>
            <a:ext cx="476231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48" name="Connecteur droit avec flèche 47"/>
          <p:cNvCxnSpPr/>
          <p:nvPr/>
        </p:nvCxnSpPr>
        <p:spPr>
          <a:xfrm>
            <a:off x="2798130" y="4825804"/>
            <a:ext cx="2222516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ysDot"/>
            <a:tailEnd type="arrow"/>
          </a:ln>
          <a:effectLst/>
        </p:spPr>
      </p:cxnSp>
      <p:sp>
        <p:nvSpPr>
          <p:cNvPr id="49" name="ZoneTexte 48"/>
          <p:cNvSpPr txBox="1"/>
          <p:nvPr/>
        </p:nvSpPr>
        <p:spPr>
          <a:xfrm>
            <a:off x="5052937" y="3324341"/>
            <a:ext cx="7207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</a:rPr>
              <a:t>Résidus 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</a:rPr>
              <a:t>Bois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5102386" y="3262836"/>
            <a:ext cx="0" cy="60502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dash"/>
            <a:tailEnd type="arrow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4310298" y="2736936"/>
            <a:ext cx="1162168" cy="52590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Sylfeed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3210715" y="2859744"/>
            <a:ext cx="1099583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sp>
        <p:nvSpPr>
          <p:cNvPr id="54" name="ZoneTexte 19"/>
          <p:cNvSpPr txBox="1">
            <a:spLocks noChangeArrowheads="1"/>
          </p:cNvSpPr>
          <p:nvPr/>
        </p:nvSpPr>
        <p:spPr bwMode="auto">
          <a:xfrm>
            <a:off x="3875913" y="2041751"/>
            <a:ext cx="1309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Alimentation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animale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 flipV="1">
            <a:off x="4880263" y="2067656"/>
            <a:ext cx="0" cy="669281"/>
          </a:xfrm>
          <a:prstGeom prst="straightConnector1">
            <a:avLst/>
          </a:prstGeom>
          <a:noFill/>
          <a:ln w="158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sp>
        <p:nvSpPr>
          <p:cNvPr id="56" name="Ellipse 55"/>
          <p:cNvSpPr/>
          <p:nvPr/>
        </p:nvSpPr>
        <p:spPr>
          <a:xfrm>
            <a:off x="4665625" y="1618124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838690" y="3547944"/>
            <a:ext cx="1162168" cy="52590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Z.I « </a:t>
            </a:r>
            <a:r>
              <a:rPr kumimoji="0" lang="fr-FR" sz="1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écoparc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noProof="0" dirty="0" smtClean="0">
                <a:solidFill>
                  <a:prstClr val="black"/>
                </a:solidFill>
                <a:latin typeface="Calibri"/>
              </a:rPr>
              <a:t>+ Michelin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V="1">
            <a:off x="6830578" y="3793641"/>
            <a:ext cx="1008112" cy="571822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cxnSp>
        <p:nvCxnSpPr>
          <p:cNvPr id="59" name="Connecteur droit avec flèche 58"/>
          <p:cNvCxnSpPr/>
          <p:nvPr/>
        </p:nvCxnSpPr>
        <p:spPr>
          <a:xfrm>
            <a:off x="6825084" y="4365463"/>
            <a:ext cx="1013606" cy="592494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sp>
        <p:nvSpPr>
          <p:cNvPr id="60" name="ZoneTexte 2"/>
          <p:cNvSpPr txBox="1">
            <a:spLocks noChangeArrowheads="1"/>
          </p:cNvSpPr>
          <p:nvPr/>
        </p:nvSpPr>
        <p:spPr bwMode="auto">
          <a:xfrm>
            <a:off x="7049702" y="4271244"/>
            <a:ext cx="1577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Vapeur (en PROJET)</a:t>
            </a:r>
            <a:endParaRPr kumimoji="0" lang="en-US" altLang="en-US" sz="1100" b="1" i="1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26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06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4. Cas: « Green </a:t>
            </a:r>
            <a:r>
              <a:rPr lang="fr-FR" sz="3200" dirty="0" err="1" smtClean="0">
                <a:solidFill>
                  <a:schemeClr val="bg1"/>
                </a:solidFill>
              </a:rPr>
              <a:t>Valley</a:t>
            </a:r>
            <a:r>
              <a:rPr lang="fr-FR" sz="3200" dirty="0" smtClean="0">
                <a:solidFill>
                  <a:schemeClr val="bg1"/>
                </a:solidFill>
              </a:rPr>
              <a:t> »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Evolution: mise en place des symbioses et projets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0378" y="3867856"/>
            <a:ext cx="1800200" cy="95794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ylindre 11"/>
          <p:cNvSpPr/>
          <p:nvPr/>
        </p:nvSpPr>
        <p:spPr>
          <a:xfrm>
            <a:off x="6645064" y="4219850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4769" y="4047876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STEP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4506857" y="4348785"/>
            <a:ext cx="523521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80000"/>
              </a:srgbClr>
            </a:solidFill>
            <a:prstDash val="soli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2402113" y="2469819"/>
            <a:ext cx="792088" cy="793017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Calibri"/>
              </a:rPr>
              <a:t>m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atière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black"/>
                </a:solidFill>
                <a:latin typeface="Calibri"/>
              </a:rPr>
              <a:t>e</a:t>
            </a:r>
            <a:r>
              <a:rPr lang="fr-FR" sz="1200" kern="0" dirty="0" smtClean="0">
                <a:solidFill>
                  <a:prstClr val="black"/>
                </a:solidFill>
                <a:latin typeface="Calibri"/>
              </a:rPr>
              <a:t>t énergie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Connecteur droit avec flèche 28"/>
          <p:cNvCxnSpPr>
            <a:stCxn id="26" idx="3"/>
          </p:cNvCxnSpPr>
          <p:nvPr/>
        </p:nvCxnSpPr>
        <p:spPr>
          <a:xfrm>
            <a:off x="3194201" y="2866328"/>
            <a:ext cx="1826445" cy="1001528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2411470" y="3321393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Papier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Connecteur droit avec flèche 46"/>
          <p:cNvCxnSpPr>
            <a:stCxn id="46" idx="3"/>
          </p:cNvCxnSpPr>
          <p:nvPr/>
        </p:nvCxnSpPr>
        <p:spPr>
          <a:xfrm>
            <a:off x="3203558" y="3620347"/>
            <a:ext cx="1781086" cy="26841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  <a:tailEnd type="triangle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4552591" y="4094398"/>
            <a:ext cx="7207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Eaux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98280" y="1766236"/>
            <a:ext cx="3498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Aussi … ,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err="1" smtClean="0"/>
              <a:t>NorFill</a:t>
            </a:r>
            <a:r>
              <a:rPr lang="fr-FR" dirty="0" smtClean="0"/>
              <a:t> (cendres pour plasturgie)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 </a:t>
            </a:r>
            <a:r>
              <a:rPr lang="fr-FR" dirty="0" smtClean="0">
                <a:solidFill>
                  <a:srgbClr val="00B0F0"/>
                </a:solidFill>
              </a:rPr>
              <a:t>Le Bois Santé (pharmaco)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9494" y="2736936"/>
            <a:ext cx="1162168" cy="52590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Pavatex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8"/>
          <p:cNvSpPr txBox="1">
            <a:spLocks noChangeArrowheads="1"/>
          </p:cNvSpPr>
          <p:nvPr/>
        </p:nvSpPr>
        <p:spPr bwMode="auto">
          <a:xfrm>
            <a:off x="5871262" y="3325345"/>
            <a:ext cx="719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Vapeur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926712" y="3262836"/>
            <a:ext cx="903866" cy="605020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sp>
        <p:nvSpPr>
          <p:cNvPr id="18" name="Cylindre 17"/>
          <p:cNvSpPr/>
          <p:nvPr/>
        </p:nvSpPr>
        <p:spPr>
          <a:xfrm>
            <a:off x="5836702" y="3867856"/>
            <a:ext cx="180020" cy="288032"/>
          </a:xfrm>
          <a:prstGeom prst="can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4107423" y="3038765"/>
            <a:ext cx="2138683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78000"/>
              </a:srgbClr>
            </a:solidFill>
            <a:prstDash val="solid"/>
            <a:tailEnd type="none"/>
          </a:ln>
          <a:effectLst/>
        </p:spPr>
      </p:cxnSp>
      <p:cxnSp>
        <p:nvCxnSpPr>
          <p:cNvPr id="20" name="Connecteur droit avec flèche 19"/>
          <p:cNvCxnSpPr/>
          <p:nvPr/>
        </p:nvCxnSpPr>
        <p:spPr>
          <a:xfrm>
            <a:off x="4107423" y="3038765"/>
            <a:ext cx="0" cy="104799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25000"/>
                <a:alpha val="78000"/>
              </a:srgbClr>
            </a:solidFill>
            <a:prstDash val="solid"/>
            <a:tailEnd type="arrow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3707506" y="3398983"/>
            <a:ext cx="7207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Eaux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210715" y="2469819"/>
            <a:ext cx="3619863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none"/>
          </a:ln>
          <a:effectLst/>
        </p:spPr>
      </p:cxnSp>
      <p:cxnSp>
        <p:nvCxnSpPr>
          <p:cNvPr id="23" name="Connecteur droit avec flèche 22"/>
          <p:cNvCxnSpPr/>
          <p:nvPr/>
        </p:nvCxnSpPr>
        <p:spPr>
          <a:xfrm>
            <a:off x="6830578" y="2469819"/>
            <a:ext cx="0" cy="267117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cxnSp>
        <p:nvCxnSpPr>
          <p:cNvPr id="25" name="Connecteur droit avec flèche 24"/>
          <p:cNvCxnSpPr/>
          <p:nvPr/>
        </p:nvCxnSpPr>
        <p:spPr>
          <a:xfrm flipV="1">
            <a:off x="5926712" y="3153895"/>
            <a:ext cx="0" cy="648072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sp>
        <p:nvSpPr>
          <p:cNvPr id="27" name="Cylindre 26"/>
          <p:cNvSpPr/>
          <p:nvPr/>
        </p:nvSpPr>
        <p:spPr>
          <a:xfrm rot="5400000">
            <a:off x="5721572" y="2822741"/>
            <a:ext cx="230260" cy="432048"/>
          </a:xfrm>
          <a:prstGeom prst="can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Éclair 27"/>
          <p:cNvSpPr/>
          <p:nvPr/>
        </p:nvSpPr>
        <p:spPr>
          <a:xfrm>
            <a:off x="5700956" y="2937871"/>
            <a:ext cx="271491" cy="216024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5911916" y="2067656"/>
            <a:ext cx="0" cy="855979"/>
          </a:xfrm>
          <a:prstGeom prst="straightConnector1">
            <a:avLst/>
          </a:prstGeom>
          <a:noFill/>
          <a:ln w="15875" cap="flat" cmpd="sng" algn="ctr">
            <a:solidFill>
              <a:srgbClr val="CCCC00"/>
            </a:solidFill>
            <a:prstDash val="solid"/>
            <a:tailEnd type="arrow"/>
          </a:ln>
          <a:effectLst/>
        </p:spPr>
      </p:cxnSp>
      <p:sp>
        <p:nvSpPr>
          <p:cNvPr id="31" name="Ellipse 30"/>
          <p:cNvSpPr/>
          <p:nvPr/>
        </p:nvSpPr>
        <p:spPr>
          <a:xfrm>
            <a:off x="5686159" y="1618124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rgbClr val="CCCC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32" name="ZoneTexte 16"/>
          <p:cNvSpPr txBox="1">
            <a:spLocks noChangeArrowheads="1"/>
          </p:cNvSpPr>
          <p:nvPr/>
        </p:nvSpPr>
        <p:spPr bwMode="auto">
          <a:xfrm>
            <a:off x="5933021" y="2126763"/>
            <a:ext cx="10175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A19E31"/>
                </a:solidFill>
                <a:effectLst/>
                <a:uLnTx/>
                <a:uFillTx/>
                <a:latin typeface="Times New Roman" panose="02020603050405020304" pitchFamily="18" charset="0"/>
              </a:rPr>
              <a:t>Electricité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A19E3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164009" y="4103020"/>
            <a:ext cx="7207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Boues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95217" y="4047876"/>
            <a:ext cx="792088" cy="59790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Méthant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3187305" y="4365463"/>
            <a:ext cx="523521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36" name="Connecteur droit avec flèche 35"/>
          <p:cNvCxnSpPr/>
          <p:nvPr/>
        </p:nvCxnSpPr>
        <p:spPr>
          <a:xfrm>
            <a:off x="2790613" y="5019984"/>
            <a:ext cx="0" cy="504056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ysDot"/>
            <a:tailEnd type="arrow"/>
          </a:ln>
          <a:effectLst/>
        </p:spPr>
      </p:cxnSp>
      <p:cxnSp>
        <p:nvCxnSpPr>
          <p:cNvPr id="37" name="Connecteur droit 36"/>
          <p:cNvCxnSpPr/>
          <p:nvPr/>
        </p:nvCxnSpPr>
        <p:spPr>
          <a:xfrm>
            <a:off x="2791261" y="4645784"/>
            <a:ext cx="0" cy="374200"/>
          </a:xfrm>
          <a:prstGeom prst="line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ysDot"/>
          </a:ln>
          <a:effectLst/>
        </p:spPr>
      </p:cxnSp>
      <p:sp>
        <p:nvSpPr>
          <p:cNvPr id="38" name="Ellipse 37"/>
          <p:cNvSpPr/>
          <p:nvPr/>
        </p:nvSpPr>
        <p:spPr>
          <a:xfrm>
            <a:off x="2565504" y="5524040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196306" y="4785048"/>
            <a:ext cx="7207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Biogaz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38690" y="4712260"/>
            <a:ext cx="1162168" cy="52590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Ville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H="1">
            <a:off x="3086162" y="5220907"/>
            <a:ext cx="4752529" cy="0"/>
          </a:xfrm>
          <a:prstGeom prst="straightConnector1">
            <a:avLst/>
          </a:prstGeom>
          <a:noFill/>
          <a:ln w="15875" cap="flat" cmpd="sng" algn="ctr">
            <a:solidFill>
              <a:srgbClr val="7030A0"/>
            </a:solidFill>
            <a:prstDash val="solid"/>
            <a:tailEnd type="none"/>
          </a:ln>
          <a:effectLst/>
        </p:spPr>
      </p:cxnSp>
      <p:cxnSp>
        <p:nvCxnSpPr>
          <p:cNvPr id="42" name="Connecteur droit avec flèche 41"/>
          <p:cNvCxnSpPr/>
          <p:nvPr/>
        </p:nvCxnSpPr>
        <p:spPr>
          <a:xfrm flipV="1">
            <a:off x="3081295" y="4661710"/>
            <a:ext cx="0" cy="567593"/>
          </a:xfrm>
          <a:prstGeom prst="straightConnector1">
            <a:avLst/>
          </a:prstGeom>
          <a:noFill/>
          <a:ln w="158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sp>
        <p:nvSpPr>
          <p:cNvPr id="43" name="ZoneTexte 8"/>
          <p:cNvSpPr txBox="1">
            <a:spLocks noChangeArrowheads="1"/>
          </p:cNvSpPr>
          <p:nvPr/>
        </p:nvSpPr>
        <p:spPr bwMode="auto">
          <a:xfrm>
            <a:off x="3410496" y="5211181"/>
            <a:ext cx="8604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100" b="1" kern="0" dirty="0" smtClean="0">
                <a:solidFill>
                  <a:srgbClr val="7030A0"/>
                </a:solidFill>
              </a:rPr>
              <a:t>Déchets ménagers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506857" y="4511810"/>
            <a:ext cx="7207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Boues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4544415" y="4507882"/>
            <a:ext cx="476231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48" name="Connecteur droit avec flèche 47"/>
          <p:cNvCxnSpPr/>
          <p:nvPr/>
        </p:nvCxnSpPr>
        <p:spPr>
          <a:xfrm>
            <a:off x="2798130" y="4825804"/>
            <a:ext cx="2222516" cy="0"/>
          </a:xfrm>
          <a:prstGeom prst="straightConnector1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ysDot"/>
            <a:tailEnd type="arrow"/>
          </a:ln>
          <a:effectLst/>
        </p:spPr>
      </p:cxnSp>
      <p:sp>
        <p:nvSpPr>
          <p:cNvPr id="49" name="ZoneTexte 48"/>
          <p:cNvSpPr txBox="1"/>
          <p:nvPr/>
        </p:nvSpPr>
        <p:spPr>
          <a:xfrm>
            <a:off x="5052937" y="3324341"/>
            <a:ext cx="7207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</a:rPr>
              <a:t>Résidus 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</a:rPr>
              <a:t>Bois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5102386" y="3262836"/>
            <a:ext cx="0" cy="60502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dash"/>
            <a:tailEnd type="arrow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4310298" y="2736936"/>
            <a:ext cx="1162168" cy="52590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Sylfeed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3210715" y="2859744"/>
            <a:ext cx="1099583" cy="0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lgDash"/>
            <a:tailEnd type="arrow"/>
          </a:ln>
          <a:effectLst/>
        </p:spPr>
      </p:cxnSp>
      <p:sp>
        <p:nvSpPr>
          <p:cNvPr id="54" name="ZoneTexte 19"/>
          <p:cNvSpPr txBox="1">
            <a:spLocks noChangeArrowheads="1"/>
          </p:cNvSpPr>
          <p:nvPr/>
        </p:nvSpPr>
        <p:spPr bwMode="auto">
          <a:xfrm>
            <a:off x="3875913" y="2041751"/>
            <a:ext cx="1309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Alimentation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animale</a:t>
            </a:r>
            <a:endParaRPr kumimoji="0" lang="en-US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 flipV="1">
            <a:off x="4880263" y="2067656"/>
            <a:ext cx="0" cy="669281"/>
          </a:xfrm>
          <a:prstGeom prst="straightConnector1">
            <a:avLst/>
          </a:prstGeom>
          <a:noFill/>
          <a:ln w="158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sp>
        <p:nvSpPr>
          <p:cNvPr id="56" name="Ellipse 55"/>
          <p:cNvSpPr/>
          <p:nvPr/>
        </p:nvSpPr>
        <p:spPr>
          <a:xfrm>
            <a:off x="4665625" y="1618124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838690" y="3547944"/>
            <a:ext cx="1162168" cy="525900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Z.I « </a:t>
            </a:r>
            <a:r>
              <a:rPr kumimoji="0" lang="fr-FR" sz="1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écoparc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noProof="0" dirty="0" smtClean="0">
                <a:solidFill>
                  <a:prstClr val="black"/>
                </a:solidFill>
                <a:latin typeface="Calibri"/>
              </a:rPr>
              <a:t>+ Michelin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V="1">
            <a:off x="6830578" y="3793641"/>
            <a:ext cx="1008112" cy="571822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cxnSp>
        <p:nvCxnSpPr>
          <p:cNvPr id="59" name="Connecteur droit avec flèche 58"/>
          <p:cNvCxnSpPr/>
          <p:nvPr/>
        </p:nvCxnSpPr>
        <p:spPr>
          <a:xfrm>
            <a:off x="6825084" y="4365463"/>
            <a:ext cx="1013606" cy="592494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ysDot"/>
            <a:tailEnd type="arrow"/>
          </a:ln>
          <a:effectLst/>
        </p:spPr>
      </p:cxnSp>
      <p:sp>
        <p:nvSpPr>
          <p:cNvPr id="60" name="ZoneTexte 2"/>
          <p:cNvSpPr txBox="1">
            <a:spLocks noChangeArrowheads="1"/>
          </p:cNvSpPr>
          <p:nvPr/>
        </p:nvSpPr>
        <p:spPr bwMode="auto">
          <a:xfrm>
            <a:off x="7049702" y="4271244"/>
            <a:ext cx="1577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Vapeur (en PROJET)</a:t>
            </a:r>
            <a:endParaRPr kumimoji="0" lang="en-US" altLang="en-US" sz="1100" b="1" i="1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 flipH="1">
            <a:off x="5620678" y="4832884"/>
            <a:ext cx="1" cy="691156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65" name="Ellipse 64"/>
          <p:cNvSpPr/>
          <p:nvPr/>
        </p:nvSpPr>
        <p:spPr>
          <a:xfrm>
            <a:off x="5385188" y="5524040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68" name="ZoneTexte 11"/>
          <p:cNvSpPr txBox="1">
            <a:spLocks noChangeArrowheads="1"/>
          </p:cNvSpPr>
          <p:nvPr/>
        </p:nvSpPr>
        <p:spPr bwMode="auto">
          <a:xfrm>
            <a:off x="4180938" y="5262103"/>
            <a:ext cx="1655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Cendres(en PROJET)</a:t>
            </a:r>
            <a:endParaRPr kumimoji="0" lang="en-US" altLang="en-US" sz="11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69" name="Connecteur droit avec flèche 68"/>
          <p:cNvCxnSpPr/>
          <p:nvPr/>
        </p:nvCxnSpPr>
        <p:spPr>
          <a:xfrm flipH="1">
            <a:off x="6414529" y="4825804"/>
            <a:ext cx="1" cy="713961"/>
          </a:xfrm>
          <a:prstGeom prst="straightConnector1">
            <a:avLst/>
          </a:prstGeom>
          <a:noFill/>
          <a:ln w="15875" cap="flat" cmpd="sng" algn="ctr">
            <a:solidFill>
              <a:srgbClr val="EEECE1">
                <a:lumMod val="50000"/>
              </a:srgbClr>
            </a:solidFill>
            <a:prstDash val="dash"/>
            <a:tailEnd type="arrow"/>
          </a:ln>
          <a:effectLst/>
        </p:spPr>
      </p:cxnSp>
      <p:sp>
        <p:nvSpPr>
          <p:cNvPr id="72" name="Ellipse 71"/>
          <p:cNvSpPr/>
          <p:nvPr/>
        </p:nvSpPr>
        <p:spPr>
          <a:xfrm>
            <a:off x="6187607" y="5524040"/>
            <a:ext cx="451513" cy="432048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357614" y="4818860"/>
            <a:ext cx="9507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</a:rPr>
              <a:t>Résidus 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</a:rPr>
              <a:t>Bois (</a:t>
            </a:r>
            <a:r>
              <a:rPr kumimoji="0" lang="fr-FR" sz="11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fr-FR" sz="1100" b="1" i="1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</a:rPr>
              <a:t>en PROJET</a:t>
            </a:r>
            <a:r>
              <a:rPr kumimoji="0" lang="fr-FR" sz="11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</a:rPr>
              <a:t>)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79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06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4. Cas: « Green </a:t>
            </a:r>
            <a:r>
              <a:rPr lang="fr-FR" sz="3200" dirty="0" err="1" smtClean="0">
                <a:solidFill>
                  <a:schemeClr val="bg1"/>
                </a:solidFill>
              </a:rPr>
              <a:t>Valley</a:t>
            </a:r>
            <a:r>
              <a:rPr lang="fr-FR" sz="3200" dirty="0" smtClean="0">
                <a:solidFill>
                  <a:schemeClr val="bg1"/>
                </a:solidFill>
              </a:rPr>
              <a:t> »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Mise en perspective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723212" y="1131813"/>
            <a:ext cx="10517007" cy="56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701675" indent="-34290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349375" indent="-34290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ts val="1200"/>
              </a:spcBef>
              <a:defRPr/>
            </a:pPr>
            <a:endParaRPr lang="fr-FR" altLang="fr-FR" sz="2200" b="1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200"/>
              </a:spcBef>
              <a:defRPr/>
            </a:pPr>
            <a:r>
              <a:rPr lang="fr-FR" altLang="fr-FR" sz="2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Green </a:t>
            </a:r>
            <a:r>
              <a:rPr lang="fr-FR" altLang="fr-FR" sz="2200" b="1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Valley</a:t>
            </a:r>
            <a:r>
              <a:rPr lang="fr-FR" altLang="fr-FR" sz="2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comme </a:t>
            </a:r>
            <a:r>
              <a:rPr lang="fr-FR" altLang="fr-FR" sz="2200" b="1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écoparc</a:t>
            </a:r>
            <a:r>
              <a:rPr lang="fr-FR" altLang="fr-FR" sz="2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1" indent="0">
              <a:spcBef>
                <a:spcPts val="1200"/>
              </a:spcBef>
              <a:buNone/>
              <a:defRPr/>
            </a:pPr>
            <a:r>
              <a:rPr lang="fr-FR" altLang="fr-FR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fr-FR" altLang="fr-FR" sz="20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fr-FR" altLang="fr-FR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cas mature d’éco-parc industriel Français en ligne avec les résultats de la </a:t>
            </a:r>
            <a:r>
              <a:rPr lang="fr-FR" altLang="fr-FR" sz="20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littérature</a:t>
            </a:r>
            <a:endParaRPr lang="fr-FR" altLang="fr-FR" sz="2000" b="1" i="1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fr-FR" altLang="fr-FR" sz="2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Constats majeurs: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Fort impact des régulations: 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subventions / 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autorisations pour amorcer les projets </a:t>
            </a: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Pré-projets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conception intégrant les équipementiers (</a:t>
            </a:r>
            <a:r>
              <a:rPr lang="fr-FR" altLang="fr-FR" sz="2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CdC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qualité)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Difficulté à la connaissance des processus de contractualisation (résolution au 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cas par cas et arbitrage sur les 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clauses)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Originalité Green </a:t>
            </a:r>
            <a:r>
              <a:rPr lang="fr-FR" altLang="fr-FR" sz="2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fr-FR" altLang="fr-FR" sz="22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alley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echerche valorisation 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capacités résiduelles (Chaudière 1)</a:t>
            </a: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endParaRPr lang="fr-FR" altLang="fr-FR" sz="2000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fr-FR" altLang="fr-FR" sz="2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Dynamique de développement et effets d’apprentissage: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Gouvernance: Passage 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 </a:t>
            </a:r>
            <a:r>
              <a:rPr lang="fr-FR" altLang="fr-FR" sz="2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anchor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tenant » à intégration territoriale (hors site) avec un organisme public-privé (</a:t>
            </a:r>
            <a:r>
              <a:rPr lang="fr-FR" altLang="fr-FR" sz="2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Ecodev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0" lvl="1" indent="0" eaLnBrk="1" hangingPunct="1">
              <a:buNone/>
              <a:defRPr/>
            </a:pP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Ordre d’apparition des synergies 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classiques: </a:t>
            </a: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>
              <a:buNone/>
              <a:defRPr/>
            </a:pP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Utilités (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CHP) </a:t>
            </a:r>
            <a:r>
              <a:rPr lang="fr-FR" altLang="fr-FR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puis</a:t>
            </a:r>
            <a:r>
              <a:rPr lang="fr-FR" altLang="fr-FR" sz="22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projets techniques (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Biogaz) </a:t>
            </a:r>
            <a:r>
              <a:rPr lang="fr-FR" altLang="fr-FR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puis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avancés (</a:t>
            </a:r>
            <a:r>
              <a:rPr lang="fr-FR" altLang="fr-FR" sz="2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Bioraffinerie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>
              <a:spcBef>
                <a:spcPts val="1200"/>
              </a:spcBef>
              <a:buSzPct val="100000"/>
              <a:buFont typeface="Arial" charset="0"/>
              <a:buChar char="•"/>
              <a:defRPr/>
            </a:pPr>
            <a:endParaRPr lang="fr-FR" altLang="fr-F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457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0642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/>
            </a:r>
            <a:br>
              <a:rPr lang="fr-FR" sz="3600" dirty="0" smtClean="0">
                <a:solidFill>
                  <a:schemeClr val="bg1"/>
                </a:solidFill>
              </a:rPr>
            </a:br>
            <a:r>
              <a:rPr lang="fr-FR" sz="3600" dirty="0" smtClean="0">
                <a:solidFill>
                  <a:schemeClr val="bg1"/>
                </a:solidFill>
              </a:rPr>
              <a:t>5. CONCLUSION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723212" y="1131813"/>
            <a:ext cx="10630589" cy="56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701675" indent="-34290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349375" indent="-34290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ts val="1200"/>
              </a:spcBef>
              <a:defRPr/>
            </a:pPr>
            <a:endParaRPr lang="fr-FR" altLang="fr-FR" sz="2200" b="1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fr-FR" altLang="fr-FR" sz="2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L’écologie industrielle: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fr-FR" altLang="fr-FR" sz="2200" b="1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Un outil conceptuel ayant fais ses preuves…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… avec des problématiques à ne pas négliger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2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Ecoparc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= acteurs: Les contrats comme outil structurant</a:t>
            </a:r>
          </a:p>
          <a:p>
            <a:pPr lvl="1">
              <a:spcBef>
                <a:spcPts val="1200"/>
              </a:spcBef>
              <a:defRPr/>
            </a:pPr>
            <a:endParaRPr lang="fr-FR" altLang="fr-FR" sz="2200" b="1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200"/>
              </a:spcBef>
              <a:defRPr/>
            </a:pPr>
            <a:r>
              <a:rPr lang="fr-FR" altLang="fr-FR" sz="2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Pour </a:t>
            </a:r>
            <a:r>
              <a:rPr lang="fr-FR" altLang="fr-FR" sz="2200" b="1" u="sng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Filière </a:t>
            </a:r>
            <a:r>
              <a:rPr lang="fr-FR" altLang="fr-FR" sz="22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bois papier</a:t>
            </a:r>
            <a:r>
              <a:rPr lang="fr-FR" altLang="fr-FR" sz="2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Forte interdépendance entre synergies (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liens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amont et aval de l’infrastructure mutualisée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Modèle « </a:t>
            </a:r>
            <a:r>
              <a:rPr lang="fr-FR" altLang="fr-FR" sz="22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self </a:t>
            </a:r>
            <a:r>
              <a:rPr lang="fr-FR" altLang="fr-FR" sz="2200" b="1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organization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» avec portage par un acteur central (« </a:t>
            </a:r>
            <a:r>
              <a:rPr lang="fr-FR" altLang="fr-FR" sz="2200" b="1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anchor</a:t>
            </a:r>
            <a:r>
              <a:rPr lang="fr-FR" altLang="fr-FR" sz="22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tenant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»)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 papetier comme acteur central, les centrales à cogénération comme leur outil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Rôle des régulateurs majeur (autorisations, garantie de débouchés, contraintes d’usage)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Synergies simples « </a:t>
            </a:r>
            <a:r>
              <a:rPr lang="fr-FR" altLang="fr-FR" sz="22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cost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killer » vers synergies complexes à plus haute V.A possible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Recommandation: viser à structurer plus tôt les démarches pour réaliser ces potentiels</a:t>
            </a:r>
          </a:p>
          <a:p>
            <a:pPr marL="0" lvl="1" indent="0" eaLnBrk="1" hangingPunct="1"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>
              <a:spcBef>
                <a:spcPts val="1200"/>
              </a:spcBef>
              <a:buSzPct val="100000"/>
              <a:buFont typeface="Arial" charset="0"/>
              <a:buChar char="•"/>
              <a:defRPr/>
            </a:pPr>
            <a:endParaRPr lang="fr-FR" altLang="fr-F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7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1. L’Ecologie industrielle – Concepts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ref</a:t>
            </a: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J.Erhenfeld</a:t>
            </a: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Industrial</a:t>
            </a: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Ecology</a:t>
            </a: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: a new </a:t>
            </a: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 or </a:t>
            </a: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only</a:t>
            </a: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 a </a:t>
            </a: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metaphor</a:t>
            </a: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? Journal of </a:t>
            </a: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Cleaner</a:t>
            </a: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 Production, 2004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723212" y="1131813"/>
            <a:ext cx="8461375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701675" indent="-34290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349375" indent="-34290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ts val="1200"/>
              </a:spcBef>
              <a:defRPr/>
            </a:pPr>
            <a:endParaRPr lang="fr-FR" altLang="fr-FR" sz="2200" b="1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fr-FR" altLang="fr-FR" sz="2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Articulation des concepts:</a:t>
            </a: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spcBef>
                <a:spcPts val="1200"/>
              </a:spcBef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spcBef>
                <a:spcPts val="1200"/>
              </a:spcBef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spcBef>
                <a:spcPts val="1200"/>
              </a:spcBef>
              <a:buFontTx/>
              <a:buNone/>
              <a:defRPr/>
            </a:pP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spcBef>
                <a:spcPts val="1200"/>
              </a:spcBef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spcBef>
                <a:spcPts val="1200"/>
              </a:spcBef>
              <a:buFontTx/>
              <a:buNone/>
              <a:defRPr/>
            </a:pP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spcBef>
                <a:spcPts val="1200"/>
              </a:spcBef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spcBef>
                <a:spcPts val="1200"/>
              </a:spcBef>
              <a:buFontTx/>
              <a:buNone/>
              <a:defRPr/>
            </a:pP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fr-FR" altLang="fr-FR" sz="2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types de symbioses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>
              <a:spcBef>
                <a:spcPts val="1200"/>
              </a:spcBef>
              <a:buSzPct val="100000"/>
              <a:buFont typeface="Arial" charset="0"/>
              <a:buChar char="•"/>
              <a:defRPr/>
            </a:pPr>
            <a:endParaRPr lang="fr-FR" altLang="fr-F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6762" y="2022401"/>
            <a:ext cx="7745413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6086" y="5948214"/>
            <a:ext cx="6236749" cy="86570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7801" y="4070784"/>
            <a:ext cx="2106283" cy="1141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Ecoparc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= </a:t>
            </a:r>
          </a:p>
          <a:p>
            <a:pPr algn="ctr"/>
            <a:r>
              <a:rPr lang="fr-FR" dirty="0" smtClean="0"/>
              <a:t>communauté d’acteurs </a:t>
            </a:r>
            <a:endParaRPr lang="en-US" dirty="0"/>
          </a:p>
        </p:txBody>
      </p:sp>
      <p:sp>
        <p:nvSpPr>
          <p:cNvPr id="5" name="Double flèche horizontale 4"/>
          <p:cNvSpPr/>
          <p:nvPr/>
        </p:nvSpPr>
        <p:spPr>
          <a:xfrm>
            <a:off x="9642956" y="4511911"/>
            <a:ext cx="517585" cy="25879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70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750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2. </a:t>
            </a:r>
            <a:r>
              <a:rPr lang="fr-FR" sz="3200" dirty="0" err="1" smtClean="0">
                <a:solidFill>
                  <a:schemeClr val="bg1"/>
                </a:solidFill>
              </a:rPr>
              <a:t>Ecoparcs</a:t>
            </a:r>
            <a:r>
              <a:rPr lang="fr-FR" sz="3200" dirty="0" smtClean="0">
                <a:solidFill>
                  <a:schemeClr val="bg1"/>
                </a:solidFill>
              </a:rPr>
              <a:t> Industriels – Etat de l’art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A) Les </a:t>
            </a:r>
            <a:r>
              <a:rPr lang="fr-FR" sz="3200" dirty="0" err="1" smtClean="0">
                <a:solidFill>
                  <a:schemeClr val="bg1"/>
                </a:solidFill>
              </a:rPr>
              <a:t>écoparcs</a:t>
            </a:r>
            <a:r>
              <a:rPr lang="fr-FR" sz="3200" dirty="0" smtClean="0">
                <a:solidFill>
                  <a:schemeClr val="bg1"/>
                </a:solidFill>
              </a:rPr>
              <a:t> dans le monde…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0560" y="1569262"/>
            <a:ext cx="6744284" cy="5288738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7672444" y="3240644"/>
            <a:ext cx="186220" cy="1192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53419" y="2605177"/>
            <a:ext cx="1777041" cy="3191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3418" y="4967377"/>
            <a:ext cx="1923332" cy="3191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4131" y="2852827"/>
            <a:ext cx="1994533" cy="3191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95403" y="4455570"/>
            <a:ext cx="1777041" cy="3191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61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532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2. </a:t>
            </a:r>
            <a:r>
              <a:rPr lang="fr-FR" sz="3200" dirty="0" err="1" smtClean="0">
                <a:solidFill>
                  <a:schemeClr val="bg1"/>
                </a:solidFill>
              </a:rPr>
              <a:t>Ecoparcs</a:t>
            </a:r>
            <a:r>
              <a:rPr lang="fr-FR" sz="3200" dirty="0" smtClean="0">
                <a:solidFill>
                  <a:schemeClr val="bg1"/>
                </a:solidFill>
              </a:rPr>
              <a:t> Industriels – Etat de l’art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A) … et leurs dynamiques de développement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1300" dirty="0" err="1" smtClean="0">
                <a:solidFill>
                  <a:schemeClr val="bg1"/>
                </a:solidFill>
              </a:rPr>
              <a:t>ref</a:t>
            </a:r>
            <a:r>
              <a:rPr lang="fr-FR" sz="1300" dirty="0" smtClean="0">
                <a:solidFill>
                  <a:schemeClr val="bg1"/>
                </a:solidFill>
              </a:rPr>
              <a:t>: </a:t>
            </a:r>
            <a:r>
              <a:rPr lang="fr-FR" sz="1300" dirty="0" err="1" smtClean="0">
                <a:solidFill>
                  <a:schemeClr val="bg1"/>
                </a:solidFill>
              </a:rPr>
              <a:t>Boons</a:t>
            </a:r>
            <a:r>
              <a:rPr lang="fr-FR" sz="1300" dirty="0" smtClean="0">
                <a:solidFill>
                  <a:schemeClr val="bg1"/>
                </a:solidFill>
              </a:rPr>
              <a:t> and Al., </a:t>
            </a:r>
            <a:r>
              <a:rPr lang="en-US" sz="1300" dirty="0" smtClean="0">
                <a:solidFill>
                  <a:schemeClr val="bg1"/>
                </a:solidFill>
              </a:rPr>
              <a:t>Industrial </a:t>
            </a:r>
            <a:r>
              <a:rPr lang="en-US" sz="1300" dirty="0">
                <a:solidFill>
                  <a:schemeClr val="bg1"/>
                </a:solidFill>
              </a:rPr>
              <a:t>Symbiosis Dynamics and the Problem of </a:t>
            </a:r>
            <a:r>
              <a:rPr lang="en-US" sz="1300" dirty="0" smtClean="0">
                <a:solidFill>
                  <a:schemeClr val="bg1"/>
                </a:solidFill>
              </a:rPr>
              <a:t>Equivalence, Journal of Industrial Ecology, 2016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365096" y="1605962"/>
            <a:ext cx="10599077" cy="51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701675" indent="-34290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349375" indent="-34290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ts val="1200"/>
              </a:spcBef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 </a:t>
            </a:r>
            <a:r>
              <a:rPr lang="fr-FR" altLang="fr-FR" sz="22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Self </a:t>
            </a:r>
            <a:r>
              <a:rPr lang="fr-FR" altLang="fr-FR" sz="22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Organization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»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Acteurs échangeant selon leurs informations privées, de manière indépendante</a:t>
            </a: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 </a:t>
            </a:r>
            <a:r>
              <a:rPr lang="fr-FR" altLang="fr-FR" sz="22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Organizational</a:t>
            </a:r>
            <a:r>
              <a:rPr lang="fr-FR" altLang="fr-FR" sz="22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2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boundary</a:t>
            </a:r>
            <a:r>
              <a:rPr lang="fr-FR" altLang="fr-FR" sz="22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change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»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Acteur intégré démantelé en entités autonomes (secteur chimique)</a:t>
            </a: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 </a:t>
            </a:r>
            <a:r>
              <a:rPr lang="fr-FR" altLang="fr-FR" sz="22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Facilitation-</a:t>
            </a:r>
            <a:r>
              <a:rPr lang="fr-FR" altLang="fr-FR" sz="20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brokerage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» </a:t>
            </a:r>
            <a:r>
              <a:rPr lang="fr-FR" alt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(UK)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 tiers proposent des lieux d’échange d’information communs, puis, échanges privés</a:t>
            </a:r>
          </a:p>
          <a:p>
            <a:pPr lvl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fr-FR" altLang="fr-FR" sz="22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Facilitation-</a:t>
            </a:r>
            <a:r>
              <a:rPr lang="fr-FR" altLang="fr-FR" sz="20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collective </a:t>
            </a:r>
            <a:r>
              <a:rPr lang="fr-FR" altLang="fr-FR" sz="20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learning</a:t>
            </a: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 </a:t>
            </a:r>
            <a:r>
              <a:rPr lang="fr-FR" alt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(France, Pays bas , USA)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 tiers centralisent l’information et proposent des pistes de symbioses, puis, échanges privés</a:t>
            </a: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 </a:t>
            </a:r>
            <a:r>
              <a:rPr lang="fr-FR" altLang="fr-FR" sz="22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Pilot facilitation and </a:t>
            </a:r>
            <a:r>
              <a:rPr lang="fr-FR" altLang="fr-FR" sz="22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dissemination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» </a:t>
            </a:r>
            <a:r>
              <a:rPr lang="fr-FR" alt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(Corée)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 tiers assurent la médiation projet par projet de la collecte des données à la mise en œuvre</a:t>
            </a:r>
          </a:p>
          <a:p>
            <a:pPr marL="0" lvl="1" indent="0" eaLnBrk="1" hangingPunct="1"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 </a:t>
            </a:r>
            <a:r>
              <a:rPr lang="fr-FR" altLang="fr-FR" sz="22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Governmental</a:t>
            </a:r>
            <a:r>
              <a:rPr lang="fr-FR" altLang="fr-FR" sz="22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planning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»  </a:t>
            </a:r>
            <a:r>
              <a:rPr lang="fr-FR" altLang="fr-F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(Chine)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Identification, commande et contrôle direct de la mise en place d’échanges </a:t>
            </a: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 </a:t>
            </a:r>
            <a:r>
              <a:rPr lang="fr-FR" altLang="fr-FR" sz="22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Eco-cluster </a:t>
            </a:r>
            <a:r>
              <a:rPr lang="fr-FR" altLang="fr-FR" sz="22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development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»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Les symbioses parmi un agenda de mesures innovantes visant un (</a:t>
            </a:r>
            <a:r>
              <a:rPr lang="fr-FR" altLang="fr-FR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)développement d’une zone</a:t>
            </a: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>
              <a:spcBef>
                <a:spcPts val="1200"/>
              </a:spcBef>
              <a:buSzPct val="100000"/>
              <a:buFont typeface="Arial" charset="0"/>
              <a:buChar char="•"/>
              <a:defRPr/>
            </a:pPr>
            <a:endParaRPr lang="fr-FR" altLang="fr-F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084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225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2. </a:t>
            </a:r>
            <a:r>
              <a:rPr lang="fr-FR" sz="3200" dirty="0" err="1" smtClean="0">
                <a:solidFill>
                  <a:schemeClr val="bg1"/>
                </a:solidFill>
              </a:rPr>
              <a:t>Ecoparcs</a:t>
            </a:r>
            <a:r>
              <a:rPr lang="fr-FR" sz="3200" dirty="0" smtClean="0">
                <a:solidFill>
                  <a:schemeClr val="bg1"/>
                </a:solidFill>
              </a:rPr>
              <a:t> Industriels – Etat de l’art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B) Typologie des symbioses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Image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8379" y="1664280"/>
            <a:ext cx="4303417" cy="49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91704" y="1864334"/>
            <a:ext cx="258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Typologie des symbioses éco-industrielles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24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06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2. </a:t>
            </a:r>
            <a:r>
              <a:rPr lang="fr-FR" sz="3200" dirty="0" err="1" smtClean="0">
                <a:solidFill>
                  <a:schemeClr val="bg1"/>
                </a:solidFill>
              </a:rPr>
              <a:t>Ecoparcs</a:t>
            </a:r>
            <a:r>
              <a:rPr lang="fr-FR" sz="3200" dirty="0" smtClean="0">
                <a:solidFill>
                  <a:schemeClr val="bg1"/>
                </a:solidFill>
              </a:rPr>
              <a:t> Industriels – Etat de l’art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C) Problématiques  et aspects transactionnels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158061" y="1690688"/>
            <a:ext cx="8977312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701675" indent="-34290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349375" indent="-34290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ts val="1200"/>
              </a:spcBef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Evaluation:</a:t>
            </a:r>
          </a:p>
          <a:p>
            <a:pPr lvl="1" eaLnBrk="1" hangingPunct="1">
              <a:spcBef>
                <a:spcPts val="1200"/>
              </a:spcBef>
              <a:defRPr/>
            </a:pP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1200"/>
              </a:spcBef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1200"/>
              </a:spcBef>
              <a:defRPr/>
            </a:pP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1200"/>
              </a:spcBef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1200"/>
              </a:spcBef>
              <a:defRPr/>
            </a:pP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1200"/>
              </a:spcBef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1200"/>
              </a:spcBef>
              <a:defRPr/>
            </a:pP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Problèmes spécifiques soulevés pour les symbioses: 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Quantités: </a:t>
            </a:r>
            <a:r>
              <a:rPr lang="fr-FR" altLang="fr-F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rofils de charge (court terme), cycles </a:t>
            </a:r>
            <a:r>
              <a:rPr lang="fr-FR" altLang="fr-F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’activité principale (à LT)</a:t>
            </a:r>
          </a:p>
          <a:p>
            <a:pPr marL="0" lvl="1" indent="0" eaLnBrk="1" hangingPunct="1"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Qualités:  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Inadéquation (</a:t>
            </a:r>
            <a:r>
              <a:rPr lang="fr-FR" altLang="fr-FR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Process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produit fini, régulations)</a:t>
            </a:r>
          </a:p>
          <a:p>
            <a:pPr marL="0" lvl="1" indent="0" eaLnBrk="1" hangingPunct="1"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Valeur:  </a:t>
            </a:r>
            <a:r>
              <a:rPr lang="fr-FR" altLang="fr-F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Incertitudes/volatilité prix du standard; coûts associés</a:t>
            </a:r>
          </a:p>
          <a:p>
            <a:pPr marL="0" lvl="1" indent="0" eaLnBrk="1" hangingPunct="1"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>
              <a:spcBef>
                <a:spcPts val="1200"/>
              </a:spcBef>
              <a:buSzPct val="100000"/>
              <a:buFont typeface="Arial" charset="0"/>
              <a:buChar char="•"/>
              <a:defRPr/>
            </a:pPr>
            <a:endParaRPr lang="fr-FR" altLang="fr-F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140" y="2286809"/>
            <a:ext cx="84201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20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90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2. </a:t>
            </a:r>
            <a:r>
              <a:rPr lang="fr-FR" sz="3200" dirty="0" err="1" smtClean="0">
                <a:solidFill>
                  <a:schemeClr val="bg1"/>
                </a:solidFill>
              </a:rPr>
              <a:t>Ecoparcs</a:t>
            </a:r>
            <a:r>
              <a:rPr lang="fr-FR" sz="3200" dirty="0" smtClean="0">
                <a:solidFill>
                  <a:schemeClr val="bg1"/>
                </a:solidFill>
              </a:rPr>
              <a:t> Industriels – Etat de l’art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C) Problématiques et aspects transactionnels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1200" dirty="0" err="1" smtClean="0">
                <a:solidFill>
                  <a:schemeClr val="bg1"/>
                </a:solidFill>
              </a:rPr>
              <a:t>ref</a:t>
            </a:r>
            <a:r>
              <a:rPr lang="fr-FR" sz="1200" dirty="0" smtClean="0">
                <a:solidFill>
                  <a:schemeClr val="bg1"/>
                </a:solidFill>
              </a:rPr>
              <a:t>: </a:t>
            </a:r>
            <a:r>
              <a:rPr lang="fr-FR" sz="1200" dirty="0" err="1" smtClean="0">
                <a:solidFill>
                  <a:schemeClr val="bg1"/>
                </a:solidFill>
              </a:rPr>
              <a:t>O.Ménard</a:t>
            </a:r>
            <a:r>
              <a:rPr lang="fr-FR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Hybrid </a:t>
            </a:r>
            <a:r>
              <a:rPr lang="en-US" sz="1200" dirty="0">
                <a:solidFill>
                  <a:schemeClr val="bg1"/>
                </a:solidFill>
              </a:rPr>
              <a:t>Modes of Organization. Alliances, Joint Ventures, Networks, and Other 'Strange' Animals, </a:t>
            </a:r>
            <a:r>
              <a:rPr lang="en-US" sz="1200" dirty="0" smtClean="0">
                <a:solidFill>
                  <a:schemeClr val="bg1"/>
                </a:solidFill>
              </a:rPr>
              <a:t>Handbook </a:t>
            </a:r>
            <a:r>
              <a:rPr lang="en-US" sz="1200" dirty="0">
                <a:solidFill>
                  <a:schemeClr val="bg1"/>
                </a:solidFill>
              </a:rPr>
              <a:t>of Organizational </a:t>
            </a:r>
            <a:r>
              <a:rPr lang="en-US" sz="1200" dirty="0" smtClean="0">
                <a:solidFill>
                  <a:schemeClr val="bg1"/>
                </a:solidFill>
              </a:rPr>
              <a:t>Economics,2012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123466" y="1600201"/>
            <a:ext cx="8461375" cy="500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701675" indent="-34290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349375" indent="-34290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ts val="1200"/>
              </a:spcBef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Gouvernance des transactions: rappel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FontTx/>
              <a:buNone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 eaLnBrk="1" hangingPunct="1"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Conditions en Ecologie Industrielle: </a:t>
            </a:r>
          </a:p>
          <a:p>
            <a:pPr marL="0" lvl="1" indent="0" eaLnBrk="1" hangingPunct="1">
              <a:buFontTx/>
              <a:buNone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Spécificité actifs, non-homogénéité, petit nombre d’acteurs </a:t>
            </a:r>
          </a:p>
          <a:p>
            <a:pPr marL="0" lvl="1" indent="0" eaLnBrk="1" hangingPunct="1">
              <a:buFontTx/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… Formes prédites (Théorie) et constatées (Terrain, REX): </a:t>
            </a:r>
          </a:p>
          <a:p>
            <a:pPr marL="0" lvl="1" indent="0" eaLnBrk="1" hangingPunct="1">
              <a:buNone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→ </a:t>
            </a:r>
            <a:r>
              <a:rPr lang="fr-FR" altLang="fr-FR" sz="22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Formes Hybrides</a:t>
            </a:r>
          </a:p>
          <a:p>
            <a:pPr marL="0" lvl="1" indent="0" eaLnBrk="1" hangingPunct="1">
              <a:buFontTx/>
              <a:buNone/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</a:t>
            </a: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Ainsi en pratique les formes les plus courantes sont: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Contrats de long terme (client-fournisseur)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fr-FR" altLang="fr-F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Joint Ventures (</a:t>
            </a:r>
            <a:r>
              <a:rPr lang="fr-FR" altLang="fr-FR" sz="22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</a:t>
            </a:r>
            <a:r>
              <a:rPr lang="fr-FR" altLang="fr-FR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-innovation)</a:t>
            </a:r>
          </a:p>
          <a:p>
            <a:pPr marL="0" lvl="1" indent="0" eaLnBrk="1" hangingPunct="1">
              <a:buNone/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defRPr/>
            </a:pPr>
            <a:endParaRPr lang="fr-FR" altLang="fr-FR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>
              <a:spcBef>
                <a:spcPts val="1200"/>
              </a:spcBef>
              <a:buSzPct val="100000"/>
              <a:buFont typeface="Arial" charset="0"/>
              <a:buChar char="•"/>
              <a:defRPr/>
            </a:pPr>
            <a:endParaRPr lang="fr-FR" altLang="fr-F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7872" y="2140328"/>
            <a:ext cx="6376969" cy="133514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973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1431986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82994" y="426304"/>
            <a:ext cx="10515600" cy="75579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3. </a:t>
            </a:r>
            <a:r>
              <a:rPr lang="fr-FR" sz="3600" dirty="0" smtClean="0">
                <a:solidFill>
                  <a:schemeClr val="bg1"/>
                </a:solidFill>
              </a:rPr>
              <a:t>Focus: Les </a:t>
            </a:r>
            <a:r>
              <a:rPr lang="fr-FR" sz="3600" dirty="0" err="1" smtClean="0">
                <a:solidFill>
                  <a:schemeClr val="bg1"/>
                </a:solidFill>
              </a:rPr>
              <a:t>écoparcs</a:t>
            </a:r>
            <a:r>
              <a:rPr lang="fr-FR" sz="3600" dirty="0" smtClean="0">
                <a:solidFill>
                  <a:schemeClr val="bg1"/>
                </a:solidFill>
              </a:rPr>
              <a:t> du secteur « Bois-Papier»</a:t>
            </a:r>
            <a:br>
              <a:rPr lang="fr-FR" sz="3600" dirty="0" smtClean="0">
                <a:solidFill>
                  <a:schemeClr val="bg1"/>
                </a:solidFill>
              </a:rPr>
            </a:br>
            <a:r>
              <a:rPr lang="fr-FR" sz="3600" dirty="0" smtClean="0">
                <a:solidFill>
                  <a:schemeClr val="bg1"/>
                </a:solidFill>
              </a:rPr>
              <a:t>A) Cas référencés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en-US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68" y="1608408"/>
            <a:ext cx="5166808" cy="34445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9681" y="1586140"/>
            <a:ext cx="4794119" cy="4035114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FFDB-0844-44D6-98CB-A003F1372EA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Ellipse 3"/>
          <p:cNvSpPr/>
          <p:nvPr/>
        </p:nvSpPr>
        <p:spPr>
          <a:xfrm>
            <a:off x="495101" y="4148350"/>
            <a:ext cx="2161835" cy="6488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2515216" y="3567898"/>
            <a:ext cx="983411" cy="8253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8001000" y="3114675"/>
            <a:ext cx="0" cy="76524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9075607" y="3146498"/>
            <a:ext cx="906593" cy="100185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10439400" y="4443346"/>
            <a:ext cx="9524" cy="28105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2352136" y="4285542"/>
            <a:ext cx="504825" cy="18725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487" y="365125"/>
            <a:ext cx="936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07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965</Words>
  <Application>Microsoft Office PowerPoint</Application>
  <PresentationFormat>Personnalisé</PresentationFormat>
  <Paragraphs>478</Paragraphs>
  <Slides>24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 RÉSEAU DES SCIENCES ÉCONOMIQUES, HUMAINES ET SOCIALES D’ECOFOR   COLLOQUE  « ENTRE DYNAMIQUES ET MUTATIONS,  QUELLES VOIES POUR LA FORÊT ET LE BOIS ? »  11 janvier 2018</vt:lpstr>
      <vt:lpstr>                                      Plan</vt:lpstr>
      <vt:lpstr>1. L’Ecologie industrielle – Concepts ref: J.Erhenfeld, Industrial Ecology: a new field or only a metaphor? Journal of Cleaner Production, 2004</vt:lpstr>
      <vt:lpstr>2. Ecoparcs Industriels – Etat de l’art A) Les écoparcs dans le monde…</vt:lpstr>
      <vt:lpstr>2. Ecoparcs Industriels – Etat de l’art A) … et leurs dynamiques de développement ref: Boons and Al., Industrial Symbiosis Dynamics and the Problem of Equivalence, Journal of Industrial Ecology, 2016</vt:lpstr>
      <vt:lpstr>2. Ecoparcs Industriels – Etat de l’art B) Typologie des symbioses</vt:lpstr>
      <vt:lpstr>2. Ecoparcs Industriels – Etat de l’art C) Problématiques  et aspects transactionnels</vt:lpstr>
      <vt:lpstr>2. Ecoparcs Industriels – Etat de l’art C) Problématiques et aspects transactionnels ref: O.Ménard, Hybrid Modes of Organization. Alliances, Joint Ventures, Networks, and Other 'Strange' Animals, Handbook of Organizational Economics,2012</vt:lpstr>
      <vt:lpstr>3. Focus: Les écoparcs du secteur « Bois-Papier» A) Cas référencés </vt:lpstr>
      <vt:lpstr>3. Focus: Les écoparcs du secteur « Bois-Papier» A) Cas référencés </vt:lpstr>
      <vt:lpstr>3. Focus: Les écoparcs du secteur « Bois-Papier»  B) Synthèse </vt:lpstr>
      <vt:lpstr>4. Cas: « Green Valley » Contexte </vt:lpstr>
      <vt:lpstr>4. Cas: « Green Valley » Evolution: mise en place des symbioses et projets</vt:lpstr>
      <vt:lpstr>4. Cas: « Green Valley » Evolution: mise en place des symbioses et projets</vt:lpstr>
      <vt:lpstr>4. Cas: « Green Valley » Evolution: mise en place des symbioses et projets</vt:lpstr>
      <vt:lpstr>4. Cas: « Green Valley » Evolution: mise en place des symbioses et projets</vt:lpstr>
      <vt:lpstr>4. Cas: « Green Valley » Evolution: mise en place des symbioses et projets</vt:lpstr>
      <vt:lpstr>4. Cas: « Green Valley » Evolution: mise en place des symbioses et projets</vt:lpstr>
      <vt:lpstr>4. Cas: « Green Valley » Evolution: mise en place des symbioses et projets</vt:lpstr>
      <vt:lpstr>4. Cas: « Green Valley » Evolution: mise en place des symbioses et projets</vt:lpstr>
      <vt:lpstr>4. Cas: « Green Valley » Evolution: mise en place des symbioses et projets</vt:lpstr>
      <vt:lpstr>4. Cas: « Green Valley » Evolution: mise en place des symbioses et projets</vt:lpstr>
      <vt:lpstr>4. Cas: « Green Valley » Mise en perspective</vt:lpstr>
      <vt:lpstr> 5. CONCLUSION 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de cas</dc:title>
  <dc:creator>MOLINIER Robin</dc:creator>
  <cp:lastModifiedBy>Anaïs Jallais</cp:lastModifiedBy>
  <cp:revision>311</cp:revision>
  <cp:lastPrinted>2017-07-10T13:47:45Z</cp:lastPrinted>
  <dcterms:created xsi:type="dcterms:W3CDTF">2017-07-03T09:52:12Z</dcterms:created>
  <dcterms:modified xsi:type="dcterms:W3CDTF">2018-01-08T15:20:17Z</dcterms:modified>
</cp:coreProperties>
</file>