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8" r:id="rId9"/>
    <p:sldId id="265" r:id="rId10"/>
    <p:sldId id="266"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7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F284E4-193C-45B9-AE16-1BDBF776F3DA}" type="datetimeFigureOut">
              <a:rPr lang="fr-FR" smtClean="0"/>
              <a:pPr/>
              <a:t>10/01/2018</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D66C80-1129-404B-973B-F23519C59AB5}"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dirty="0" smtClean="0"/>
          </a:p>
          <a:p>
            <a:endParaRPr lang="fr-FR" dirty="0"/>
          </a:p>
        </p:txBody>
      </p:sp>
      <p:sp>
        <p:nvSpPr>
          <p:cNvPr id="4" name="Espace réservé du numéro de diapositive 3"/>
          <p:cNvSpPr>
            <a:spLocks noGrp="1"/>
          </p:cNvSpPr>
          <p:nvPr>
            <p:ph type="sldNum" sz="quarter" idx="10"/>
          </p:nvPr>
        </p:nvSpPr>
        <p:spPr/>
        <p:txBody>
          <a:bodyPr/>
          <a:lstStyle/>
          <a:p>
            <a:fld id="{5DD66C80-1129-404B-973B-F23519C59AB5}"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6AEBB77-A049-418C-A741-527DBDD93215}" type="datetimeFigureOut">
              <a:rPr lang="fr-FR" smtClean="0"/>
              <a:pPr/>
              <a:t>10/01/2018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3A902C7-54AC-4186-8457-B0C546671C4E}"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AEBB77-A049-418C-A741-527DBDD93215}" type="datetimeFigureOut">
              <a:rPr lang="fr-FR" smtClean="0"/>
              <a:pPr/>
              <a:t>10/01/2018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3A902C7-54AC-4186-8457-B0C546671C4E}"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AEBB77-A049-418C-A741-527DBDD93215}" type="datetimeFigureOut">
              <a:rPr lang="fr-FR" smtClean="0"/>
              <a:pPr/>
              <a:t>10/01/2018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3A902C7-54AC-4186-8457-B0C546671C4E}"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AEBB77-A049-418C-A741-527DBDD93215}" type="datetimeFigureOut">
              <a:rPr lang="fr-FR" smtClean="0"/>
              <a:pPr/>
              <a:t>10/01/2018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3A902C7-54AC-4186-8457-B0C546671C4E}"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6AEBB77-A049-418C-A741-527DBDD93215}" type="datetimeFigureOut">
              <a:rPr lang="fr-FR" smtClean="0"/>
              <a:pPr/>
              <a:t>10/01/2018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3A902C7-54AC-4186-8457-B0C546671C4E}"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6AEBB77-A049-418C-A741-527DBDD93215}" type="datetimeFigureOut">
              <a:rPr lang="fr-FR" smtClean="0"/>
              <a:pPr/>
              <a:t>10/01/2018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F3A902C7-54AC-4186-8457-B0C546671C4E}"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6AEBB77-A049-418C-A741-527DBDD93215}" type="datetimeFigureOut">
              <a:rPr lang="fr-FR" smtClean="0"/>
              <a:pPr/>
              <a:t>10/01/2018</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F3A902C7-54AC-4186-8457-B0C546671C4E}"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6AEBB77-A049-418C-A741-527DBDD93215}" type="datetimeFigureOut">
              <a:rPr lang="fr-FR" smtClean="0"/>
              <a:pPr/>
              <a:t>10/01/2018</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F3A902C7-54AC-4186-8457-B0C546671C4E}"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6AEBB77-A049-418C-A741-527DBDD93215}" type="datetimeFigureOut">
              <a:rPr lang="fr-FR" smtClean="0"/>
              <a:pPr/>
              <a:t>10/01/2018</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F3A902C7-54AC-4186-8457-B0C546671C4E}"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6AEBB77-A049-418C-A741-527DBDD93215}" type="datetimeFigureOut">
              <a:rPr lang="fr-FR" smtClean="0"/>
              <a:pPr/>
              <a:t>10/01/2018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F3A902C7-54AC-4186-8457-B0C546671C4E}"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6AEBB77-A049-418C-A741-527DBDD93215}" type="datetimeFigureOut">
              <a:rPr lang="fr-FR" smtClean="0"/>
              <a:pPr/>
              <a:t>10/01/2018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F3A902C7-54AC-4186-8457-B0C546671C4E}"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AEBB77-A049-418C-A741-527DBDD93215}" type="datetimeFigureOut">
              <a:rPr lang="fr-FR" smtClean="0"/>
              <a:pPr/>
              <a:t>10/01/2018</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A902C7-54AC-4186-8457-B0C546671C4E}"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142985"/>
            <a:ext cx="7772400" cy="2457466"/>
          </a:xfrm>
        </p:spPr>
        <p:txBody>
          <a:bodyPr>
            <a:normAutofit/>
          </a:bodyPr>
          <a:lstStyle/>
          <a:p>
            <a:r>
              <a:rPr lang="fr-FR" dirty="0" smtClean="0"/>
              <a:t>Démarches</a:t>
            </a:r>
            <a:r>
              <a:rPr lang="en-US" dirty="0" smtClean="0"/>
              <a:t> </a:t>
            </a:r>
            <a:r>
              <a:rPr lang="fr-FR" dirty="0" smtClean="0"/>
              <a:t>territoriales</a:t>
            </a:r>
            <a:r>
              <a:rPr lang="en-US" dirty="0" smtClean="0"/>
              <a:t> pour </a:t>
            </a:r>
            <a:r>
              <a:rPr lang="en-US" dirty="0" err="1" smtClean="0"/>
              <a:t>accompagner</a:t>
            </a:r>
            <a:r>
              <a:rPr lang="en-US" dirty="0" smtClean="0"/>
              <a:t> les </a:t>
            </a:r>
            <a:r>
              <a:rPr lang="en-US" dirty="0" err="1" smtClean="0"/>
              <a:t>changements</a:t>
            </a:r>
            <a:r>
              <a:rPr lang="en-US" dirty="0" smtClean="0"/>
              <a:t> en </a:t>
            </a:r>
            <a:r>
              <a:rPr lang="en-US" dirty="0" err="1" smtClean="0"/>
              <a:t>Foresterie</a:t>
            </a:r>
            <a:endParaRPr lang="fr-FR" dirty="0"/>
          </a:p>
        </p:txBody>
      </p:sp>
      <p:sp>
        <p:nvSpPr>
          <p:cNvPr id="3" name="Sous-titre 2"/>
          <p:cNvSpPr>
            <a:spLocks noGrp="1"/>
          </p:cNvSpPr>
          <p:nvPr>
            <p:ph type="subTitle" idx="1"/>
          </p:nvPr>
        </p:nvSpPr>
        <p:spPr/>
        <p:txBody>
          <a:bodyPr>
            <a:normAutofit fontScale="85000" lnSpcReduction="20000"/>
          </a:bodyPr>
          <a:lstStyle/>
          <a:p>
            <a:r>
              <a:rPr lang="en-US" dirty="0" smtClean="0"/>
              <a:t>Patrice </a:t>
            </a:r>
            <a:r>
              <a:rPr lang="en-US" dirty="0" err="1" smtClean="0"/>
              <a:t>Harou</a:t>
            </a:r>
            <a:endParaRPr lang="en-US" dirty="0" smtClean="0"/>
          </a:p>
          <a:p>
            <a:r>
              <a:rPr lang="en-US" dirty="0" smtClean="0"/>
              <a:t>Sr. Fellow Pinchot Institute</a:t>
            </a:r>
          </a:p>
          <a:p>
            <a:r>
              <a:rPr lang="en-US" dirty="0" err="1" smtClean="0"/>
              <a:t>Présenté</a:t>
            </a:r>
            <a:r>
              <a:rPr lang="en-US" dirty="0" smtClean="0"/>
              <a:t> par</a:t>
            </a:r>
          </a:p>
          <a:p>
            <a:r>
              <a:rPr lang="en-US" dirty="0" smtClean="0"/>
              <a:t>Christine </a:t>
            </a:r>
            <a:r>
              <a:rPr lang="en-US" dirty="0" err="1" smtClean="0"/>
              <a:t>Farcy</a:t>
            </a:r>
            <a:r>
              <a:rPr lang="en-US" dirty="0" smtClean="0"/>
              <a:t>, UCL</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Conclusion</a:t>
            </a:r>
            <a:endParaRPr lang="fr-FR" dirty="0"/>
          </a:p>
        </p:txBody>
      </p:sp>
      <p:sp>
        <p:nvSpPr>
          <p:cNvPr id="3" name="Espace réservé du contenu 2"/>
          <p:cNvSpPr>
            <a:spLocks noGrp="1"/>
          </p:cNvSpPr>
          <p:nvPr>
            <p:ph idx="1"/>
          </p:nvPr>
        </p:nvSpPr>
        <p:spPr/>
        <p:txBody>
          <a:bodyPr/>
          <a:lstStyle/>
          <a:p>
            <a:r>
              <a:rPr lang="fr-FR" dirty="0" smtClean="0"/>
              <a:t>Recherche sur les exemples d’intégration de la forêt dans l’aménagement du territoire pour en extraire certains principes et matériel didactique</a:t>
            </a:r>
          </a:p>
          <a:p>
            <a:r>
              <a:rPr lang="en-US" dirty="0" smtClean="0"/>
              <a:t>Formation des </a:t>
            </a:r>
            <a:r>
              <a:rPr lang="fr-FR" dirty="0" smtClean="0"/>
              <a:t>partie-prenantes</a:t>
            </a:r>
            <a:r>
              <a:rPr lang="en-US" dirty="0" smtClean="0"/>
              <a:t> pour assurer </a:t>
            </a:r>
            <a:r>
              <a:rPr lang="fr-FR" dirty="0" smtClean="0"/>
              <a:t>une</a:t>
            </a:r>
            <a:r>
              <a:rPr lang="en-US" dirty="0" smtClean="0"/>
              <a:t> </a:t>
            </a:r>
            <a:r>
              <a:rPr lang="en-US" dirty="0" err="1" smtClean="0"/>
              <a:t>bonne</a:t>
            </a:r>
            <a:r>
              <a:rPr lang="en-US" dirty="0" smtClean="0"/>
              <a:t> coordination et </a:t>
            </a:r>
            <a:r>
              <a:rPr lang="en-US" dirty="0" err="1" smtClean="0"/>
              <a:t>suivi</a:t>
            </a:r>
            <a:r>
              <a:rPr lang="en-US" dirty="0" smtClean="0"/>
              <a:t> de la </a:t>
            </a:r>
            <a:r>
              <a:rPr lang="en-US" dirty="0" err="1" smtClean="0"/>
              <a:t>planification</a:t>
            </a:r>
            <a:r>
              <a:rPr lang="en-US" dirty="0" smtClean="0"/>
              <a:t> </a:t>
            </a:r>
            <a:r>
              <a:rPr lang="en-US" dirty="0" err="1" smtClean="0"/>
              <a:t>territoriale</a:t>
            </a:r>
            <a:r>
              <a:rPr lang="en-US" dirty="0" smtClean="0"/>
              <a:t> </a:t>
            </a:r>
            <a:endParaRPr lang="fr-FR" dirty="0" smtClean="0"/>
          </a:p>
          <a:p>
            <a:endParaRPr lang="fr-FR" dirty="0" smtClean="0"/>
          </a:p>
          <a:p>
            <a:endParaRPr lang="fr-FR" dirty="0" smtClean="0"/>
          </a:p>
          <a:p>
            <a:endParaRPr lang="fr-FR" dirty="0" smtClean="0"/>
          </a:p>
          <a:p>
            <a:endParaRPr lang="fr-FR" dirty="0" smtClean="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Presentation</a:t>
            </a:r>
            <a:endParaRPr lang="fr-FR" dirty="0"/>
          </a:p>
        </p:txBody>
      </p:sp>
      <p:sp>
        <p:nvSpPr>
          <p:cNvPr id="3" name="Espace réservé du contenu 2"/>
          <p:cNvSpPr>
            <a:spLocks noGrp="1"/>
          </p:cNvSpPr>
          <p:nvPr>
            <p:ph idx="1"/>
          </p:nvPr>
        </p:nvSpPr>
        <p:spPr/>
        <p:txBody>
          <a:bodyPr/>
          <a:lstStyle/>
          <a:p>
            <a:r>
              <a:rPr lang="fr-FR" dirty="0" smtClean="0"/>
              <a:t>L’ aménagement du territoire (AT)</a:t>
            </a:r>
          </a:p>
          <a:p>
            <a:r>
              <a:rPr lang="fr-FR" dirty="0" smtClean="0"/>
              <a:t>Les futures et le territoire</a:t>
            </a:r>
          </a:p>
          <a:p>
            <a:r>
              <a:rPr lang="fr-FR" dirty="0" smtClean="0"/>
              <a:t>La participation dans la démarche de l’AT</a:t>
            </a:r>
          </a:p>
          <a:p>
            <a:r>
              <a:rPr lang="en-US" dirty="0" smtClean="0"/>
              <a:t>La </a:t>
            </a:r>
            <a:r>
              <a:rPr lang="fr-FR" dirty="0" smtClean="0"/>
              <a:t>Forêt</a:t>
            </a:r>
            <a:r>
              <a:rPr lang="en-US" dirty="0" smtClean="0"/>
              <a:t> </a:t>
            </a:r>
            <a:r>
              <a:rPr lang="en-US" dirty="0" err="1" smtClean="0"/>
              <a:t>dans</a:t>
            </a:r>
            <a:r>
              <a:rPr lang="en-US" dirty="0" smtClean="0"/>
              <a:t> </a:t>
            </a:r>
            <a:r>
              <a:rPr lang="en-US" dirty="0" err="1" smtClean="0"/>
              <a:t>l’Aménagement</a:t>
            </a:r>
            <a:r>
              <a:rPr lang="en-US" dirty="0" smtClean="0"/>
              <a:t> du </a:t>
            </a:r>
            <a:r>
              <a:rPr lang="en-US" dirty="0" err="1" smtClean="0"/>
              <a:t>territoire</a:t>
            </a:r>
            <a:endParaRPr lang="en-US" dirty="0" smtClean="0"/>
          </a:p>
          <a:p>
            <a:r>
              <a:rPr lang="en-US" dirty="0" smtClean="0"/>
              <a:t>Les instruments pour guider la </a:t>
            </a:r>
            <a:r>
              <a:rPr lang="en-US" dirty="0" err="1" smtClean="0"/>
              <a:t>forêt</a:t>
            </a:r>
            <a:r>
              <a:rPr lang="en-US" dirty="0" smtClean="0"/>
              <a:t> </a:t>
            </a:r>
            <a:r>
              <a:rPr lang="en-US" dirty="0" err="1" smtClean="0"/>
              <a:t>dans</a:t>
            </a:r>
            <a:r>
              <a:rPr lang="en-US" dirty="0" smtClean="0"/>
              <a:t> </a:t>
            </a:r>
            <a:r>
              <a:rPr lang="en-US" dirty="0" err="1" smtClean="0"/>
              <a:t>l’AT</a:t>
            </a:r>
            <a:endParaRPr lang="en-US" dirty="0"/>
          </a:p>
          <a:p>
            <a:r>
              <a:rPr lang="en-US" dirty="0" err="1" smtClean="0"/>
              <a:t>Recherche</a:t>
            </a:r>
            <a:r>
              <a:rPr lang="en-US" dirty="0" smtClean="0"/>
              <a:t> des </a:t>
            </a:r>
            <a:r>
              <a:rPr lang="en-US" dirty="0" err="1" smtClean="0"/>
              <a:t>acquis</a:t>
            </a:r>
            <a:r>
              <a:rPr lang="en-US" dirty="0" smtClean="0"/>
              <a:t> </a:t>
            </a:r>
            <a:r>
              <a:rPr lang="en-US" dirty="0" err="1" smtClean="0"/>
              <a:t>dans</a:t>
            </a:r>
            <a:r>
              <a:rPr lang="en-US" dirty="0" smtClean="0"/>
              <a:t> </a:t>
            </a:r>
            <a:r>
              <a:rPr lang="en-US" dirty="0" err="1" smtClean="0"/>
              <a:t>ce</a:t>
            </a:r>
            <a:r>
              <a:rPr lang="en-US" dirty="0" smtClean="0"/>
              <a:t> </a:t>
            </a:r>
            <a:r>
              <a:rPr lang="en-US" dirty="0" err="1" smtClean="0"/>
              <a:t>domaine</a:t>
            </a:r>
            <a:endParaRPr lang="fr-FR" dirty="0" smtClean="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Aménagment</a:t>
            </a:r>
            <a:r>
              <a:rPr lang="fr-FR" dirty="0" smtClean="0"/>
              <a:t> du territoire</a:t>
            </a:r>
            <a:endParaRPr lang="fr-FR" dirty="0"/>
          </a:p>
        </p:txBody>
      </p:sp>
      <p:sp>
        <p:nvSpPr>
          <p:cNvPr id="3" name="Espace réservé du contenu 2"/>
          <p:cNvSpPr>
            <a:spLocks noGrp="1"/>
          </p:cNvSpPr>
          <p:nvPr>
            <p:ph idx="1"/>
          </p:nvPr>
        </p:nvSpPr>
        <p:spPr/>
        <p:txBody>
          <a:bodyPr/>
          <a:lstStyle/>
          <a:p>
            <a:r>
              <a:rPr lang="en-US" dirty="0" smtClean="0"/>
              <a:t>Europe 2020 </a:t>
            </a:r>
            <a:r>
              <a:rPr lang="en-US" dirty="0" err="1" smtClean="0"/>
              <a:t>priorités</a:t>
            </a:r>
            <a:r>
              <a:rPr lang="en-US" dirty="0" smtClean="0"/>
              <a:t>: </a:t>
            </a:r>
            <a:r>
              <a:rPr lang="en-US" dirty="0" err="1" smtClean="0"/>
              <a:t>croissance</a:t>
            </a:r>
            <a:r>
              <a:rPr lang="en-US" dirty="0" smtClean="0"/>
              <a:t> </a:t>
            </a:r>
            <a:r>
              <a:rPr lang="en-US" dirty="0" err="1" smtClean="0"/>
              <a:t>intelligente</a:t>
            </a:r>
            <a:r>
              <a:rPr lang="en-US" dirty="0" smtClean="0"/>
              <a:t>, durable et inclusive</a:t>
            </a:r>
          </a:p>
          <a:p>
            <a:r>
              <a:rPr lang="fr-FR" dirty="0" smtClean="0"/>
              <a:t>Une plateforme européenne pour une cohésion sociale </a:t>
            </a:r>
            <a:r>
              <a:rPr lang="fr-FR" dirty="0" smtClean="0">
                <a:solidFill>
                  <a:srgbClr val="FF0000"/>
                </a:solidFill>
              </a:rPr>
              <a:t>et territoriale </a:t>
            </a:r>
            <a:r>
              <a:rPr lang="fr-FR" dirty="0" smtClean="0"/>
              <a:t>telle que les avantages de la croissance économique durable soient largement partagés et territorialisés</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Les Futures</a:t>
            </a:r>
            <a:endParaRPr lang="fr-FR" dirty="0"/>
          </a:p>
        </p:txBody>
      </p:sp>
      <p:sp>
        <p:nvSpPr>
          <p:cNvPr id="3" name="Espace réservé du contenu 2"/>
          <p:cNvSpPr>
            <a:spLocks noGrp="1"/>
          </p:cNvSpPr>
          <p:nvPr>
            <p:ph idx="1"/>
          </p:nvPr>
        </p:nvSpPr>
        <p:spPr/>
        <p:txBody>
          <a:bodyPr/>
          <a:lstStyle/>
          <a:p>
            <a:endParaRPr lang="en-US" dirty="0" smtClean="0"/>
          </a:p>
          <a:p>
            <a:r>
              <a:rPr lang="en-US" dirty="0" err="1" smtClean="0"/>
              <a:t>S’accélèrent</a:t>
            </a:r>
            <a:r>
              <a:rPr lang="en-US" dirty="0" smtClean="0"/>
              <a:t> et </a:t>
            </a:r>
            <a:r>
              <a:rPr lang="en-US" dirty="0" err="1" smtClean="0"/>
              <a:t>sont</a:t>
            </a:r>
            <a:r>
              <a:rPr lang="en-US" dirty="0" smtClean="0"/>
              <a:t> </a:t>
            </a:r>
            <a:r>
              <a:rPr lang="en-US" dirty="0" err="1" smtClean="0"/>
              <a:t>importants</a:t>
            </a:r>
            <a:endParaRPr lang="en-US" dirty="0" smtClean="0"/>
          </a:p>
          <a:p>
            <a:r>
              <a:rPr lang="en-US" dirty="0" err="1" smtClean="0"/>
              <a:t>Koolhaas</a:t>
            </a:r>
            <a:r>
              <a:rPr lang="en-US" dirty="0" smtClean="0"/>
              <a:t> 2017 (ex: Suisse et </a:t>
            </a:r>
            <a:r>
              <a:rPr lang="en-US" dirty="0" err="1" smtClean="0"/>
              <a:t>Amérique</a:t>
            </a:r>
            <a:r>
              <a:rPr lang="en-US" dirty="0" smtClean="0"/>
              <a:t>)</a:t>
            </a:r>
          </a:p>
          <a:p>
            <a:r>
              <a:rPr lang="en-US" dirty="0" err="1" smtClean="0"/>
              <a:t>Changement</a:t>
            </a:r>
            <a:r>
              <a:rPr lang="en-US" dirty="0" smtClean="0"/>
              <a:t> des </a:t>
            </a:r>
            <a:r>
              <a:rPr lang="en-US" dirty="0" err="1" smtClean="0"/>
              <a:t>systèmes</a:t>
            </a:r>
            <a:r>
              <a:rPr lang="en-US" dirty="0" smtClean="0"/>
              <a:t> </a:t>
            </a:r>
            <a:r>
              <a:rPr lang="en-US" dirty="0" err="1" smtClean="0"/>
              <a:t>agricoles</a:t>
            </a:r>
            <a:r>
              <a:rPr lang="en-US" dirty="0" smtClean="0"/>
              <a:t> </a:t>
            </a:r>
            <a:r>
              <a:rPr lang="en-US" dirty="0" err="1" smtClean="0"/>
              <a:t>ouvrent</a:t>
            </a:r>
            <a:r>
              <a:rPr lang="en-US" dirty="0" smtClean="0"/>
              <a:t> des </a:t>
            </a:r>
            <a:r>
              <a:rPr lang="en-US" dirty="0" err="1" smtClean="0"/>
              <a:t>nouvelles</a:t>
            </a:r>
            <a:r>
              <a:rPr lang="en-US" dirty="0" smtClean="0"/>
              <a:t> </a:t>
            </a:r>
            <a:r>
              <a:rPr lang="en-US" dirty="0" err="1" smtClean="0"/>
              <a:t>opportunités</a:t>
            </a:r>
            <a:r>
              <a:rPr lang="en-US" dirty="0" smtClean="0"/>
              <a:t> </a:t>
            </a:r>
            <a:r>
              <a:rPr lang="en-US" dirty="0" err="1" smtClean="0"/>
              <a:t>d’investissement</a:t>
            </a:r>
            <a:r>
              <a:rPr lang="en-US" dirty="0" smtClean="0"/>
              <a:t>, de travail et </a:t>
            </a:r>
            <a:r>
              <a:rPr lang="en-US" dirty="0" err="1" smtClean="0"/>
              <a:t>demande</a:t>
            </a:r>
            <a:r>
              <a:rPr lang="en-US" dirty="0" smtClean="0"/>
              <a:t> un </a:t>
            </a:r>
            <a:r>
              <a:rPr lang="en-US" dirty="0" err="1" smtClean="0"/>
              <a:t>aménagement</a:t>
            </a:r>
            <a:r>
              <a:rPr lang="en-US" dirty="0" smtClean="0"/>
              <a:t> du </a:t>
            </a:r>
            <a:r>
              <a:rPr lang="en-US" dirty="0" err="1" smtClean="0"/>
              <a:t>territoire</a:t>
            </a:r>
            <a:r>
              <a:rPr lang="en-US" dirty="0" smtClean="0"/>
              <a:t> </a:t>
            </a:r>
            <a:r>
              <a:rPr lang="en-US" dirty="0" err="1" smtClean="0"/>
              <a:t>bien</a:t>
            </a:r>
            <a:r>
              <a:rPr lang="en-US" dirty="0" smtClean="0"/>
              <a:t> </a:t>
            </a:r>
            <a:r>
              <a:rPr lang="en-US" dirty="0" err="1" smtClean="0"/>
              <a:t>pensé</a:t>
            </a:r>
            <a:r>
              <a:rPr lang="en-US" dirty="0" smtClean="0"/>
              <a:t> </a:t>
            </a:r>
            <a:r>
              <a:rPr lang="en-US" dirty="0" err="1" smtClean="0"/>
              <a:t>dans</a:t>
            </a:r>
            <a:r>
              <a:rPr lang="en-US" dirty="0" smtClean="0"/>
              <a:t> </a:t>
            </a:r>
            <a:r>
              <a:rPr lang="en-US" dirty="0" err="1" smtClean="0"/>
              <a:t>lequel</a:t>
            </a:r>
            <a:r>
              <a:rPr lang="en-US" dirty="0" smtClean="0"/>
              <a:t> les services </a:t>
            </a:r>
            <a:r>
              <a:rPr lang="en-US" dirty="0" err="1" smtClean="0"/>
              <a:t>dérivés</a:t>
            </a:r>
            <a:r>
              <a:rPr lang="en-US" dirty="0" smtClean="0"/>
              <a:t> de la </a:t>
            </a:r>
            <a:r>
              <a:rPr lang="en-US" dirty="0" err="1" smtClean="0"/>
              <a:t>forêt</a:t>
            </a:r>
            <a:r>
              <a:rPr lang="en-US" dirty="0" smtClean="0"/>
              <a:t> </a:t>
            </a:r>
            <a:r>
              <a:rPr lang="en-US" dirty="0" err="1" smtClean="0"/>
              <a:t>sont</a:t>
            </a:r>
            <a:r>
              <a:rPr lang="en-US" dirty="0" smtClean="0"/>
              <a:t> </a:t>
            </a:r>
            <a:r>
              <a:rPr lang="en-US" dirty="0" err="1" smtClean="0"/>
              <a:t>importants</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L’AT </a:t>
            </a:r>
            <a:r>
              <a:rPr lang="en-US" dirty="0" err="1" smtClean="0"/>
              <a:t>participatif</a:t>
            </a:r>
            <a:endParaRPr lang="fr-FR" dirty="0"/>
          </a:p>
        </p:txBody>
      </p:sp>
      <p:sp>
        <p:nvSpPr>
          <p:cNvPr id="3" name="Espace réservé du contenu 2"/>
          <p:cNvSpPr>
            <a:spLocks noGrp="1"/>
          </p:cNvSpPr>
          <p:nvPr>
            <p:ph idx="1"/>
          </p:nvPr>
        </p:nvSpPr>
        <p:spPr/>
        <p:txBody>
          <a:bodyPr>
            <a:normAutofit fontScale="85000" lnSpcReduction="20000"/>
          </a:bodyPr>
          <a:lstStyle/>
          <a:p>
            <a:r>
              <a:rPr lang="fr-FR" i="1" dirty="0"/>
              <a:t>La planification foncière est une évaluation systématique du potentiel en terres et en eaux, des alternatives aux affectations des terres et des conditions économiques et sociales en vue de sélectionner et d'adopter les meilleures options pour l'affectation des terres. L'intention est de sélectionner et de mettre en pratique les utilisations qui satisferont au mieux les besoins de la population tout en sauvegardant les ressources pour le futur. En planification, les forces motrices sont le besoin de changer, la nécessité d'améliorer la gestion ou le besoin d'avoir un modèle très différent d'affectation des terres dicté par des circonstances changeantes</a:t>
            </a:r>
            <a:r>
              <a:rPr lang="fr-FR" i="1" dirty="0" smtClean="0"/>
              <a:t>. FAO 1993</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L’AT </a:t>
            </a:r>
            <a:r>
              <a:rPr lang="en-US" dirty="0" err="1" smtClean="0"/>
              <a:t>participatif</a:t>
            </a:r>
            <a:endParaRPr lang="fr-FR" dirty="0"/>
          </a:p>
        </p:txBody>
      </p:sp>
      <p:sp>
        <p:nvSpPr>
          <p:cNvPr id="3" name="Espace réservé du contenu 2"/>
          <p:cNvSpPr>
            <a:spLocks noGrp="1"/>
          </p:cNvSpPr>
          <p:nvPr>
            <p:ph idx="1"/>
          </p:nvPr>
        </p:nvSpPr>
        <p:spPr/>
        <p:txBody>
          <a:bodyPr/>
          <a:lstStyle/>
          <a:p>
            <a:r>
              <a:rPr lang="fr-FR" dirty="0" smtClean="0"/>
              <a:t>UNHABITAT Guide pour milieu urbain et semi-urbain: “Lignes directrices internationales sur la planification urbaine et territoriale” 2015</a:t>
            </a:r>
          </a:p>
          <a:p>
            <a:r>
              <a:rPr lang="fr-FR" dirty="0" smtClean="0"/>
              <a:t>UN Recommande la méthode PILAR (</a:t>
            </a:r>
            <a:r>
              <a:rPr lang="fr-FR" dirty="0" err="1" smtClean="0"/>
              <a:t>Participatory</a:t>
            </a:r>
            <a:r>
              <a:rPr lang="fr-FR" dirty="0" smtClean="0"/>
              <a:t> and Inclusive Land </a:t>
            </a:r>
            <a:r>
              <a:rPr lang="fr-FR" dirty="0" err="1" smtClean="0"/>
              <a:t>Reajustment</a:t>
            </a:r>
            <a:r>
              <a:rPr lang="fr-FR" dirty="0" smtClean="0"/>
              <a:t>) permettant de remettre la forêt en zone périurbaine</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AT et la </a:t>
            </a:r>
            <a:r>
              <a:rPr lang="en-US" dirty="0" err="1" smtClean="0"/>
              <a:t>forêt</a:t>
            </a:r>
            <a:endParaRPr lang="fr-FR" dirty="0"/>
          </a:p>
        </p:txBody>
      </p:sp>
      <p:sp>
        <p:nvSpPr>
          <p:cNvPr id="3" name="Espace réservé du contenu 2"/>
          <p:cNvSpPr>
            <a:spLocks noGrp="1"/>
          </p:cNvSpPr>
          <p:nvPr>
            <p:ph idx="1"/>
          </p:nvPr>
        </p:nvSpPr>
        <p:spPr/>
        <p:txBody>
          <a:bodyPr/>
          <a:lstStyle/>
          <a:p>
            <a:r>
              <a:rPr lang="fr-FR" dirty="0" smtClean="0"/>
              <a:t>La diversité des forêts et des contextes ne permet pas une approche unique</a:t>
            </a:r>
          </a:p>
          <a:p>
            <a:r>
              <a:rPr lang="fr-FR" dirty="0" smtClean="0"/>
              <a:t>Des principes dérivés de l’expérience sont groupés en 3  composantes  dans la diapositive suivantes WB (2016): multiples objectifs, adaptabilité, collaboration des parties prenantes.</a:t>
            </a:r>
          </a:p>
          <a:p>
            <a:endParaRPr lang="fr-FR" dirty="0" smtClean="0"/>
          </a:p>
          <a:p>
            <a:endParaRPr lang="fr-FR" dirty="0" smtClean="0"/>
          </a:p>
          <a:p>
            <a:endParaRPr lang="fr-FR" dirty="0" smtClean="0"/>
          </a:p>
          <a:p>
            <a:endParaRPr lang="fr-FR" dirty="0" smtClean="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D0819E42-0D96-4040-ADD5-C59927FC1B92}"/>
              </a:ext>
            </a:extLst>
          </p:cNvPr>
          <p:cNvPicPr>
            <a:picLocks noChangeAspect="1"/>
          </p:cNvPicPr>
          <p:nvPr/>
        </p:nvPicPr>
        <p:blipFill>
          <a:blip r:embed="rId2" cstate="print"/>
          <a:stretch>
            <a:fillRect/>
          </a:stretch>
        </p:blipFill>
        <p:spPr>
          <a:xfrm>
            <a:off x="571472" y="0"/>
            <a:ext cx="8001055" cy="6858000"/>
          </a:xfrm>
          <a:prstGeom prst="rect">
            <a:avLst/>
          </a:prstGeom>
        </p:spPr>
      </p:pic>
    </p:spTree>
    <p:extLst>
      <p:ext uri="{BB962C8B-B14F-4D97-AF65-F5344CB8AC3E}">
        <p14:creationId xmlns="" xmlns:p14="http://schemas.microsoft.com/office/powerpoint/2010/main" val="2463154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Instruments de </a:t>
            </a:r>
            <a:r>
              <a:rPr lang="en-US" dirty="0" err="1" smtClean="0"/>
              <a:t>mise</a:t>
            </a:r>
            <a:r>
              <a:rPr lang="en-US" dirty="0" smtClean="0"/>
              <a:t> en place de la </a:t>
            </a:r>
            <a:r>
              <a:rPr lang="en-US" dirty="0" err="1" smtClean="0"/>
              <a:t>forêt</a:t>
            </a:r>
            <a:r>
              <a:rPr lang="en-US" dirty="0" smtClean="0"/>
              <a:t> </a:t>
            </a:r>
            <a:r>
              <a:rPr lang="en-US" dirty="0" err="1" smtClean="0"/>
              <a:t>dans</a:t>
            </a:r>
            <a:r>
              <a:rPr lang="en-US" dirty="0" smtClean="0"/>
              <a:t> </a:t>
            </a:r>
            <a:r>
              <a:rPr lang="en-US" dirty="0" err="1" smtClean="0"/>
              <a:t>l’AT</a:t>
            </a:r>
            <a:endParaRPr lang="fr-FR" dirty="0"/>
          </a:p>
        </p:txBody>
      </p:sp>
      <p:sp>
        <p:nvSpPr>
          <p:cNvPr id="3" name="Espace réservé du contenu 2"/>
          <p:cNvSpPr>
            <a:spLocks noGrp="1"/>
          </p:cNvSpPr>
          <p:nvPr>
            <p:ph idx="1"/>
          </p:nvPr>
        </p:nvSpPr>
        <p:spPr/>
        <p:txBody>
          <a:bodyPr/>
          <a:lstStyle/>
          <a:p>
            <a:r>
              <a:rPr lang="en-US" dirty="0" smtClean="0"/>
              <a:t>Instruments </a:t>
            </a:r>
            <a:r>
              <a:rPr lang="en-US" dirty="0" err="1" smtClean="0"/>
              <a:t>économiques</a:t>
            </a:r>
            <a:endParaRPr lang="en-US" dirty="0" smtClean="0"/>
          </a:p>
          <a:p>
            <a:r>
              <a:rPr lang="en-US" dirty="0" err="1" smtClean="0"/>
              <a:t>Commande</a:t>
            </a:r>
            <a:r>
              <a:rPr lang="en-US" dirty="0" smtClean="0"/>
              <a:t> et </a:t>
            </a:r>
            <a:r>
              <a:rPr lang="en-US" dirty="0" err="1" smtClean="0"/>
              <a:t>Contrôle</a:t>
            </a:r>
            <a:endParaRPr lang="en-US" dirty="0" smtClean="0"/>
          </a:p>
          <a:p>
            <a:r>
              <a:rPr lang="en-US" dirty="0" smtClean="0"/>
              <a:t>Mélange CC et </a:t>
            </a:r>
            <a:r>
              <a:rPr lang="en-US" dirty="0" err="1" smtClean="0"/>
              <a:t>economique</a:t>
            </a:r>
            <a:r>
              <a:rPr lang="en-US" dirty="0" smtClean="0"/>
              <a:t> pour </a:t>
            </a:r>
            <a:r>
              <a:rPr lang="en-US" dirty="0" err="1" smtClean="0"/>
              <a:t>l’AT</a:t>
            </a:r>
            <a:endParaRPr lang="en-US" dirty="0" smtClean="0"/>
          </a:p>
          <a:p>
            <a:r>
              <a:rPr lang="en-US" dirty="0" err="1" smtClean="0"/>
              <a:t>Autres</a:t>
            </a:r>
            <a:r>
              <a:rPr lang="en-US" dirty="0" smtClean="0"/>
              <a:t>: </a:t>
            </a:r>
            <a:r>
              <a:rPr lang="en-US" dirty="0" err="1" smtClean="0"/>
              <a:t>chartre</a:t>
            </a:r>
            <a:r>
              <a:rPr lang="en-US" dirty="0" smtClean="0"/>
              <a:t> </a:t>
            </a:r>
            <a:r>
              <a:rPr lang="en-US" dirty="0" err="1" smtClean="0"/>
              <a:t>forestière</a:t>
            </a:r>
            <a:r>
              <a:rPr lang="en-US" dirty="0" smtClean="0"/>
              <a:t>, </a:t>
            </a:r>
            <a:r>
              <a:rPr lang="en-US" dirty="0" err="1" smtClean="0"/>
              <a:t>forêt</a:t>
            </a:r>
            <a:r>
              <a:rPr lang="en-US" dirty="0" smtClean="0"/>
              <a:t> </a:t>
            </a:r>
            <a:r>
              <a:rPr lang="en-US" dirty="0" err="1" smtClean="0"/>
              <a:t>d’exception</a:t>
            </a:r>
            <a:r>
              <a:rPr lang="en-US" dirty="0" smtClean="0"/>
              <a:t>, </a:t>
            </a:r>
            <a:r>
              <a:rPr lang="en-US" dirty="0" err="1" smtClean="0"/>
              <a:t>couloir</a:t>
            </a:r>
            <a:r>
              <a:rPr lang="en-US" dirty="0" smtClean="0"/>
              <a:t> de </a:t>
            </a:r>
            <a:r>
              <a:rPr lang="en-US" dirty="0" err="1" smtClean="0"/>
              <a:t>biodiversité</a:t>
            </a:r>
            <a:r>
              <a:rPr lang="en-US" dirty="0" smtClean="0"/>
              <a:t>, …</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TotalTime>
  <Words>389</Words>
  <Application>Microsoft Office PowerPoint</Application>
  <PresentationFormat>Affichage à l'écran (4:3)</PresentationFormat>
  <Paragraphs>43</Paragraphs>
  <Slides>10</Slides>
  <Notes>1</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Démarches territoriales pour accompagner les changements en Foresterie</vt:lpstr>
      <vt:lpstr>Presentation</vt:lpstr>
      <vt:lpstr>Aménagment du territoire</vt:lpstr>
      <vt:lpstr>Les Futures</vt:lpstr>
      <vt:lpstr>L’AT participatif</vt:lpstr>
      <vt:lpstr>L’AT participatif</vt:lpstr>
      <vt:lpstr>AT et la forêt</vt:lpstr>
      <vt:lpstr>Diapositive 8</vt:lpstr>
      <vt:lpstr>Instruments de mise en place de la forêt dans l’AT</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Patrice Harou</dc:creator>
  <cp:lastModifiedBy>Anaïs Jallais</cp:lastModifiedBy>
  <cp:revision>28</cp:revision>
  <dcterms:created xsi:type="dcterms:W3CDTF">2018-01-09T18:55:17Z</dcterms:created>
  <dcterms:modified xsi:type="dcterms:W3CDTF">2018-01-10T09:03:03Z</dcterms:modified>
</cp:coreProperties>
</file>