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8" r:id="rId3"/>
    <p:sldId id="282" r:id="rId4"/>
    <p:sldId id="277" r:id="rId5"/>
    <p:sldId id="260" r:id="rId6"/>
    <p:sldId id="280" r:id="rId7"/>
    <p:sldId id="281" r:id="rId8"/>
    <p:sldId id="261" r:id="rId9"/>
    <p:sldId id="262" r:id="rId10"/>
    <p:sldId id="263" r:id="rId11"/>
    <p:sldId id="264" r:id="rId12"/>
    <p:sldId id="258" r:id="rId13"/>
    <p:sldId id="266" r:id="rId14"/>
    <p:sldId id="267" r:id="rId15"/>
    <p:sldId id="269" r:id="rId16"/>
    <p:sldId id="273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1F1B54-4201-4E34-A849-8008FE8F2590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78775-4E36-4EEC-AEEB-3E7705CCCBA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979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CB199-1796-4E42-91C9-9B4C9D4F377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5366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322CB199-1796-4E42-91C9-9B4C9D4F3778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0947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F99-A842-44BC-B087-F9C7CB0AAB6E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178A-DF6B-47B4-AA72-622D319C6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7183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F99-A842-44BC-B087-F9C7CB0AAB6E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178A-DF6B-47B4-AA72-622D319C6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55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F99-A842-44BC-B087-F9C7CB0AAB6E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178A-DF6B-47B4-AA72-622D319C6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2180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F99-A842-44BC-B087-F9C7CB0AAB6E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178A-DF6B-47B4-AA72-622D319C6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4478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F99-A842-44BC-B087-F9C7CB0AAB6E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178A-DF6B-47B4-AA72-622D319C6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036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F99-A842-44BC-B087-F9C7CB0AAB6E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178A-DF6B-47B4-AA72-622D319C6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0142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F99-A842-44BC-B087-F9C7CB0AAB6E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178A-DF6B-47B4-AA72-622D319C6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54468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F99-A842-44BC-B087-F9C7CB0AAB6E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178A-DF6B-47B4-AA72-622D319C6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52100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F99-A842-44BC-B087-F9C7CB0AAB6E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178A-DF6B-47B4-AA72-622D319C6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1199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F99-A842-44BC-B087-F9C7CB0AAB6E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178A-DF6B-47B4-AA72-622D319C6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622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F4F99-A842-44BC-B087-F9C7CB0AAB6E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4178A-DF6B-47B4-AA72-622D319C6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0107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F4F99-A842-44BC-B087-F9C7CB0AAB6E}" type="datetimeFigureOut">
              <a:rPr lang="fr-FR" smtClean="0"/>
              <a:pPr/>
              <a:t>10/01/2018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4178A-DF6B-47B4-AA72-622D319C656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213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Recyclage des cendres en France : Une enquête auprès des </a:t>
            </a:r>
            <a:br>
              <a:rPr lang="fr-FR" dirty="0"/>
            </a:br>
            <a:r>
              <a:rPr lang="fr-FR" dirty="0"/>
              <a:t>propriétaires forestiers privés</a:t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Jens Abildtrup et Anne </a:t>
            </a:r>
            <a:r>
              <a:rPr lang="fr-FR" dirty="0" err="1" smtClean="0"/>
              <a:t>Stenger</a:t>
            </a:r>
            <a:endParaRPr lang="fr-FR" dirty="0" smtClean="0"/>
          </a:p>
          <a:p>
            <a:r>
              <a:rPr lang="fr-FR" sz="2400" dirty="0" smtClean="0"/>
              <a:t>BETA /INRA Grand Est – Nancy</a:t>
            </a:r>
            <a:endParaRPr lang="fr-FR" sz="2400" dirty="0"/>
          </a:p>
          <a:p>
            <a:pPr marL="0" lvl="1"/>
            <a:r>
              <a:rPr lang="en-GB" sz="1700" dirty="0" err="1" smtClean="0"/>
              <a:t>Projet</a:t>
            </a:r>
            <a:r>
              <a:rPr lang="en-GB" sz="1700" dirty="0" smtClean="0"/>
              <a:t> : </a:t>
            </a:r>
            <a:r>
              <a:rPr lang="en-GB" sz="1700" dirty="0" err="1" smtClean="0"/>
              <a:t>REcolte</a:t>
            </a:r>
            <a:r>
              <a:rPr lang="en-GB" sz="1700" dirty="0" smtClean="0"/>
              <a:t> des menus </a:t>
            </a:r>
            <a:r>
              <a:rPr lang="en-GB" sz="1700" dirty="0" err="1" smtClean="0"/>
              <a:t>boiS</a:t>
            </a:r>
            <a:r>
              <a:rPr lang="en-GB" sz="1700" dirty="0" smtClean="0"/>
              <a:t> </a:t>
            </a:r>
            <a:r>
              <a:rPr lang="en-GB" sz="1700" dirty="0" err="1" smtClean="0"/>
              <a:t>en</a:t>
            </a:r>
            <a:r>
              <a:rPr lang="en-GB" sz="1700" dirty="0" smtClean="0"/>
              <a:t> </a:t>
            </a:r>
            <a:r>
              <a:rPr lang="en-GB" sz="1700" dirty="0" err="1" smtClean="0"/>
              <a:t>forêt</a:t>
            </a:r>
            <a:r>
              <a:rPr lang="en-GB" sz="1700" dirty="0" smtClean="0"/>
              <a:t> : </a:t>
            </a:r>
            <a:r>
              <a:rPr lang="en-GB" sz="1700" dirty="0" err="1" smtClean="0"/>
              <a:t>Potentiel</a:t>
            </a:r>
            <a:r>
              <a:rPr lang="en-GB" sz="1700" dirty="0" smtClean="0"/>
              <a:t>, Impact et </a:t>
            </a:r>
            <a:r>
              <a:rPr lang="en-GB" sz="1700" dirty="0" err="1" smtClean="0"/>
              <a:t>Remédiation</a:t>
            </a:r>
            <a:r>
              <a:rPr lang="en-GB" sz="1700" dirty="0" smtClean="0"/>
              <a:t> par </a:t>
            </a:r>
            <a:r>
              <a:rPr lang="en-GB" sz="1700" dirty="0" err="1" smtClean="0"/>
              <a:t>Epandage</a:t>
            </a:r>
            <a:r>
              <a:rPr lang="en-GB" sz="1700" dirty="0" smtClean="0"/>
              <a:t> de </a:t>
            </a:r>
            <a:r>
              <a:rPr lang="en-GB" sz="1700" dirty="0" err="1" smtClean="0"/>
              <a:t>cendres</a:t>
            </a:r>
            <a:r>
              <a:rPr lang="en-GB" sz="1700" dirty="0" smtClean="0"/>
              <a:t>  (</a:t>
            </a:r>
            <a:r>
              <a:rPr lang="en-GB" sz="1700" b="1" dirty="0" smtClean="0"/>
              <a:t>RESPIRE</a:t>
            </a:r>
            <a:r>
              <a:rPr lang="en-GB" sz="1700" dirty="0" smtClean="0"/>
              <a:t>, ADEME)</a:t>
            </a:r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133903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Caractéristiques des scenarios : Les attributs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19B2832-8479-4CD9-8C5C-51AE451EA0D8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13" y="2654300"/>
            <a:ext cx="8601548" cy="199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83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Caractéristiques des scenarios : Les attributs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19B2832-8479-4CD9-8C5C-51AE451EA0D8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390" y="2564904"/>
            <a:ext cx="845522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988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choix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r-FR" sz="1600" dirty="0" smtClean="0"/>
              <a:t>« </a:t>
            </a:r>
            <a:r>
              <a:rPr lang="fr-FR" sz="1600" i="1" dirty="0" smtClean="0"/>
              <a:t>Que </a:t>
            </a:r>
            <a:r>
              <a:rPr lang="fr-FR" sz="1600" i="1" dirty="0"/>
              <a:t>vous ayez coupé du bois ou bien que vous prévoyiez d’en couper, imaginez ici la possibilité d’épandre des cendres</a:t>
            </a:r>
            <a:r>
              <a:rPr lang="fr-FR" sz="1600" i="1" dirty="0" smtClean="0"/>
              <a:t>. </a:t>
            </a:r>
            <a:r>
              <a:rPr lang="fr-FR" sz="1600" i="1" dirty="0"/>
              <a:t>Après avoir examiné attentivement les scénarios d’un groupe, nous vous demandons d’indiquer le scénario que vous </a:t>
            </a:r>
            <a:r>
              <a:rPr lang="fr-FR" sz="1600" i="1" dirty="0" smtClean="0"/>
              <a:t>préférez</a:t>
            </a:r>
            <a:r>
              <a:rPr lang="fr-FR" sz="1600" dirty="0" smtClean="0"/>
              <a:t> ».</a:t>
            </a:r>
          </a:p>
          <a:p>
            <a:pPr marL="0" lvl="0" indent="0">
              <a:buNone/>
            </a:pPr>
            <a:r>
              <a:rPr lang="fr-FR" sz="1600" i="1" dirty="0"/>
              <a:t> </a:t>
            </a:r>
            <a:r>
              <a:rPr lang="fr-FR" sz="1600" i="1" dirty="0" smtClean="0"/>
              <a:t>« Rappelez :</a:t>
            </a:r>
          </a:p>
          <a:p>
            <a:pPr lvl="0"/>
            <a:r>
              <a:rPr lang="fr-FR" sz="1400" i="1" dirty="0" smtClean="0"/>
              <a:t>Les valeurs suggérées ont été définies selon les pratiques observées à l’étranger.  </a:t>
            </a:r>
            <a:endParaRPr lang="fr-FR" sz="1400" dirty="0" smtClean="0"/>
          </a:p>
          <a:p>
            <a:pPr lvl="0"/>
            <a:r>
              <a:rPr lang="fr-FR" sz="1400" i="1" dirty="0" smtClean="0"/>
              <a:t>Le coût lié aux  différents scénarios ne dépend pas de la qualité des cendres, ni du matériel d’épandage ou de la surface à traiter mais il est calculé par rapport aux différentes  hypothèses de subvention.</a:t>
            </a:r>
            <a:endParaRPr lang="fr-FR" sz="1400" dirty="0" smtClean="0"/>
          </a:p>
          <a:p>
            <a:pPr lvl="0"/>
            <a:r>
              <a:rPr lang="fr-FR" sz="1400" i="1" dirty="0" smtClean="0"/>
              <a:t>Des recherches actuelles visent à valider des hypothèses en termes d’impact sur la productivité. Dans le cadre de ce questionnaire, considérez-les comme réalisables. » </a:t>
            </a:r>
            <a:endParaRPr lang="fr-FR" sz="1400" dirty="0" smtClean="0"/>
          </a:p>
          <a:p>
            <a:pPr marL="0" indent="0">
              <a:buNone/>
            </a:pPr>
            <a:r>
              <a:rPr lang="fr-FR" sz="2400" dirty="0" smtClean="0"/>
              <a:t>Exemple</a:t>
            </a:r>
            <a:endParaRPr lang="fr-F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205" y="4221088"/>
            <a:ext cx="9014293" cy="250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553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L’enquête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Envoi: novembre-décembre 2017</a:t>
            </a:r>
          </a:p>
          <a:p>
            <a:endParaRPr lang="fr-FR" sz="2400" dirty="0" smtClean="0"/>
          </a:p>
          <a:p>
            <a:r>
              <a:rPr lang="fr-FR" sz="2400" dirty="0" smtClean="0"/>
              <a:t>5122 Emails</a:t>
            </a:r>
          </a:p>
          <a:p>
            <a:endParaRPr lang="fr-FR" sz="2400" dirty="0" smtClean="0"/>
          </a:p>
          <a:p>
            <a:r>
              <a:rPr lang="fr-FR" sz="2400" dirty="0" smtClean="0"/>
              <a:t>528 lettres avec version papier du questionnaire</a:t>
            </a:r>
          </a:p>
          <a:p>
            <a:endParaRPr lang="fr-FR" sz="2400" dirty="0" smtClean="0"/>
          </a:p>
          <a:p>
            <a:r>
              <a:rPr lang="fr-FR" sz="2400" dirty="0" smtClean="0"/>
              <a:t>Questionnaires complétés: 194 (4,3%)</a:t>
            </a:r>
            <a:br>
              <a:rPr lang="fr-FR" sz="2400" dirty="0" smtClean="0"/>
            </a:br>
            <a:endParaRPr lang="en-GB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19B2832-8479-4CD9-8C5C-51AE451EA0D8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49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L’échantillon</a:t>
            </a:r>
            <a:endParaRPr lang="fr-FR" sz="3600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185639072"/>
              </p:ext>
            </p:extLst>
          </p:nvPr>
        </p:nvGraphicFramePr>
        <p:xfrm>
          <a:off x="1331640" y="1916832"/>
          <a:ext cx="6180620" cy="4869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5624"/>
                <a:gridCol w="1461454"/>
                <a:gridCol w="1661771"/>
                <a:gridCol w="1661771"/>
              </a:tblGrid>
              <a:tr h="307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Caractéristique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Intervalle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% enquête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AGRESTE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Surface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 marL="31572" marR="31572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fr-FR" noProof="0" dirty="0"/>
                    </a:p>
                  </a:txBody>
                  <a:tcPr marL="7033" marR="7033" marT="762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 marL="31572" marR="31572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07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1-4 ha 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033" marR="7033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21.0</a:t>
                      </a:r>
                    </a:p>
                  </a:txBody>
                  <a:tcPr marL="7033" marR="7033" marT="7620" marB="0" anchor="b">
                    <a:noFill/>
                  </a:tcPr>
                </a:tc>
              </a:tr>
              <a:tr h="3018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4-10 ha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7033" marR="7033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</a:t>
                      </a:r>
                    </a:p>
                  </a:txBody>
                  <a:tcPr marL="7033" marR="7033" marT="7620" marB="0" anchor="b">
                    <a:noFill/>
                  </a:tcPr>
                </a:tc>
              </a:tr>
              <a:tr h="307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10-25 ha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033" marR="7033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3.6</a:t>
                      </a:r>
                    </a:p>
                  </a:txBody>
                  <a:tcPr marL="7033" marR="7033" marT="7620" marB="0" anchor="b">
                    <a:noFill/>
                  </a:tcPr>
                </a:tc>
              </a:tr>
              <a:tr h="307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25 -100 ha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fr-FR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33" marR="7033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</a:t>
                      </a:r>
                    </a:p>
                  </a:txBody>
                  <a:tcPr marL="7033" marR="7033" marT="7620" marB="0" anchor="b">
                    <a:noFill/>
                  </a:tcPr>
                </a:tc>
              </a:tr>
              <a:tr h="307419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&gt;100 ha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033" marR="7033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7033" marR="7033" marT="7620" marB="0" anchor="b">
                    <a:noFill/>
                  </a:tcPr>
                </a:tc>
              </a:tr>
              <a:tr h="307419">
                <a:tc>
                  <a:txBody>
                    <a:bodyPr/>
                    <a:lstStyle/>
                    <a:p>
                      <a:endParaRPr lang="fr-FR" noProof="0" dirty="0"/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fr-FR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33" marR="7033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fr-FR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33" marR="7033" marT="7620" marB="0" anchor="b">
                    <a:noFill/>
                  </a:tcPr>
                </a:tc>
              </a:tr>
              <a:tr h="307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Age 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&lt;45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7033" marR="7033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fr-FR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33" marR="7033" marT="7620" marB="0">
                    <a:noFill/>
                  </a:tcPr>
                </a:tc>
              </a:tr>
              <a:tr h="307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45-59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7033" marR="7033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  <a:endParaRPr lang="fr-FR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33" marR="7033" marT="7620" marB="0">
                    <a:noFill/>
                  </a:tcPr>
                </a:tc>
              </a:tr>
              <a:tr h="307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60-74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</a:t>
                      </a:r>
                    </a:p>
                  </a:txBody>
                  <a:tcPr marL="7033" marR="7033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fr-FR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33" marR="7033" marT="7620" marB="0">
                    <a:noFill/>
                  </a:tcPr>
                </a:tc>
              </a:tr>
              <a:tr h="3877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&gt;74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033" marR="7033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endParaRPr lang="fr-FR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033" marR="7033" marT="7620" marB="0">
                    <a:noFill/>
                  </a:tcPr>
                </a:tc>
              </a:tr>
              <a:tr h="307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Sexe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Homme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</a:t>
                      </a:r>
                      <a:endParaRPr lang="fr-FR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72" marR="31572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endParaRPr lang="fr-FR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72" marR="31572" marT="0" marB="0">
                    <a:noFill/>
                  </a:tcPr>
                </a:tc>
              </a:tr>
              <a:tr h="3074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noProof="0" dirty="0" smtClean="0">
                          <a:solidFill>
                            <a:schemeClr val="tx1"/>
                          </a:solidFill>
                          <a:effectLst/>
                        </a:rPr>
                        <a:t>Femme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fr-FR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72" marR="3157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fr-FR" sz="160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1572" marR="3157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741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AGRESTE</a:t>
                      </a:r>
                      <a:r>
                        <a:rPr lang="fr-FR" sz="1400" baseline="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400" noProof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Chiffres et Données Agriculture - n° 222 - décembre 2014 - Enquête sur la structure de la forêt privée en 2012</a:t>
                      </a:r>
                      <a:endParaRPr lang="fr-FR" sz="1400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572" marR="3157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208" marR="34208" marT="0" marB="0">
                    <a:noFill/>
                  </a:tcPr>
                </a:tc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19B2832-8479-4CD9-8C5C-51AE451EA0D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259632" y="1205775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Les caractéristiques de notre échantillon: les superficies les plus grandes et les propriétaires les plus jeunes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2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Résultats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fr-FR" sz="1800" dirty="0" smtClean="0"/>
              <a:t>Si </a:t>
            </a:r>
            <a:r>
              <a:rPr lang="fr-FR" sz="1800" dirty="0"/>
              <a:t>à l'avenir, les conditions techniques, économiques et réglementaires permettent d’épandre les cendres en forêt, seriez-vous prêt à le faire?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B57E2C1-7562-4C35-B53F-3B7E779741A9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5487252"/>
              </p:ext>
            </p:extLst>
          </p:nvPr>
        </p:nvGraphicFramePr>
        <p:xfrm>
          <a:off x="1331640" y="2708920"/>
          <a:ext cx="5784643" cy="2305432"/>
        </p:xfrm>
        <a:graphic>
          <a:graphicData uri="http://schemas.openxmlformats.org/drawingml/2006/table">
            <a:tbl>
              <a:tblPr/>
              <a:tblGrid>
                <a:gridCol w="3312368"/>
                <a:gridCol w="2472275"/>
              </a:tblGrid>
              <a:tr h="552832">
                <a:tc>
                  <a:txBody>
                    <a:bodyPr/>
                    <a:lstStyle/>
                    <a:p>
                      <a:pPr fontAlgn="t"/>
                      <a:r>
                        <a:rPr lang="fr-FR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Réponse</a:t>
                      </a:r>
                      <a:endParaRPr lang="fr-FR" sz="18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164" marR="35164" marT="38100" marB="38100">
                    <a:lnL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  <a:endParaRPr lang="fr-FR" sz="18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164" marR="35164" marT="38100" marB="38100">
                    <a:lnL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fontAlgn="t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Définitivement non </a:t>
                      </a:r>
                      <a:endParaRPr lang="fr-FR" sz="18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164" marR="35164" marT="38100" marB="38100">
                    <a:lnL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1.44</a:t>
                      </a:r>
                    </a:p>
                  </a:txBody>
                  <a:tcPr marL="35164" marR="35164" marT="38100" marB="38100">
                    <a:lnL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fontAlgn="t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Plutôt non </a:t>
                      </a:r>
                      <a:endParaRPr lang="fr-FR" sz="18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164" marR="35164" marT="38100" marB="38100">
                    <a:lnL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5.26</a:t>
                      </a:r>
                    </a:p>
                  </a:txBody>
                  <a:tcPr marL="35164" marR="35164" marT="38100" marB="38100">
                    <a:lnL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fontAlgn="t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Plutôt oui </a:t>
                      </a:r>
                      <a:endParaRPr lang="fr-FR" sz="18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164" marR="35164" marT="38100" marB="38100">
                    <a:lnL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57.42</a:t>
                      </a:r>
                    </a:p>
                  </a:txBody>
                  <a:tcPr marL="35164" marR="35164" marT="38100" marB="38100">
                    <a:lnL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fontAlgn="t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Définitivement oui</a:t>
                      </a:r>
                      <a:endParaRPr lang="fr-FR" sz="18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164" marR="35164" marT="38100" marB="38100">
                    <a:lnL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30.14</a:t>
                      </a:r>
                    </a:p>
                  </a:txBody>
                  <a:tcPr marL="35164" marR="35164" marT="38100" marB="38100">
                    <a:lnL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313340">
                <a:tc>
                  <a:txBody>
                    <a:bodyPr/>
                    <a:lstStyle/>
                    <a:p>
                      <a:pPr fontAlgn="t"/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ne sais pas</a:t>
                      </a:r>
                      <a:endParaRPr lang="fr-FR" sz="1800" b="0" i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5164" marR="35164" marT="38100" marB="38100">
                    <a:lnL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fr-FR" sz="1800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5.74</a:t>
                      </a:r>
                    </a:p>
                  </a:txBody>
                  <a:tcPr marL="35164" marR="35164" marT="38100" marB="38100">
                    <a:lnL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3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/>
              <a:t>Consentement à payer (CAP) pour les cendres</a:t>
            </a:r>
            <a:endParaRPr lang="fr-FR" sz="36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B57E2C1-7562-4C35-B53F-3B7E779741A9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869531" y="2293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23528" y="4581128"/>
            <a:ext cx="8229600" cy="1944216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Autres résultats:</a:t>
            </a:r>
          </a:p>
          <a:p>
            <a:pPr lvl="1"/>
            <a:r>
              <a:rPr lang="fr-FR" dirty="0" smtClean="0"/>
              <a:t>Les propriétaires de forêts ayant une part importante de la forêt de conifères ont un CAP plus élevé pour le recyclage des cendres</a:t>
            </a:r>
          </a:p>
          <a:p>
            <a:pPr lvl="1"/>
            <a:r>
              <a:rPr lang="fr-FR" dirty="0" smtClean="0"/>
              <a:t>les propriétaires forestiers ayant une part importante de forêt de conifères paieront moins pour l'épandage en hélicoptère</a:t>
            </a:r>
          </a:p>
          <a:p>
            <a:pPr lvl="1"/>
            <a:r>
              <a:rPr lang="fr-FR" dirty="0" smtClean="0"/>
              <a:t>les propriétaires forestiers qui répondent que la protection de la nature est importante ont un WTP plus élevé pour le circuit de recyclage court</a:t>
            </a:r>
          </a:p>
          <a:p>
            <a:pPr lvl="1"/>
            <a:r>
              <a:rPr lang="fr-FR" dirty="0" smtClean="0"/>
              <a:t>Hétérogénéité  importante entre propriétaires par rapport à l’acceptabilité </a:t>
            </a:r>
            <a:endParaRPr lang="fr-FR" dirty="0"/>
          </a:p>
        </p:txBody>
      </p:sp>
      <p:graphicFrame>
        <p:nvGraphicFramePr>
          <p:cNvPr id="9" name="Espace réservé du conten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80000975"/>
              </p:ext>
            </p:extLst>
          </p:nvPr>
        </p:nvGraphicFramePr>
        <p:xfrm>
          <a:off x="323528" y="1484784"/>
          <a:ext cx="8043142" cy="2975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8765"/>
                <a:gridCol w="1296144"/>
                <a:gridCol w="1224136"/>
                <a:gridCol w="86409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Attributs</a:t>
                      </a:r>
                      <a:r>
                        <a:rPr lang="en-GB" sz="18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CAP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effectLst/>
                        </a:rPr>
                        <a:t>(Euros/ha)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erreur standard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P&gt;|z|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 d’augmentation de production de bois </a:t>
                      </a:r>
                      <a:endParaRPr lang="fr-F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10.39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1.89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51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Aérien (hélicoptère) versus Terrestre (Tracteur)</a:t>
                      </a:r>
                      <a:endParaRPr lang="fr-F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-83.48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17.53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Circuit de recyclage court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49.09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16.05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0.002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2920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0" dirty="0" smtClean="0">
                          <a:solidFill>
                            <a:schemeClr val="tx1"/>
                          </a:solidFill>
                        </a:rPr>
                        <a:t>CAP pour recyclage des cendres indépendant des attributs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186.94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25.35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0.000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solidFill>
                            <a:schemeClr val="tx1"/>
                          </a:solidFill>
                          <a:effectLst/>
                        </a:rPr>
                        <a:t>210 </a:t>
                      </a:r>
                      <a:r>
                        <a:rPr lang="en-GB" b="0" dirty="0" err="1" smtClean="0">
                          <a:solidFill>
                            <a:schemeClr val="tx1"/>
                          </a:solidFill>
                          <a:effectLst/>
                        </a:rPr>
                        <a:t>propriétaires</a:t>
                      </a:r>
                      <a:r>
                        <a:rPr lang="en-GB" b="0" dirty="0" smtClean="0">
                          <a:solidFill>
                            <a:schemeClr val="tx1"/>
                          </a:solidFill>
                          <a:effectLst/>
                        </a:rPr>
                        <a:t>, 1260 </a:t>
                      </a:r>
                      <a:r>
                        <a:rPr lang="en-GB" b="0" dirty="0" err="1" smtClean="0">
                          <a:solidFill>
                            <a:schemeClr val="tx1"/>
                          </a:solidFill>
                          <a:effectLst/>
                        </a:rPr>
                        <a:t>choix</a:t>
                      </a:r>
                      <a:endParaRPr lang="fr-FR" dirty="0" smtClean="0"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02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Discussion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400" dirty="0" smtClean="0"/>
              <a:t>Comparer ces résultats aux résultats obtenus auprès d’un échantillon de propriétaires forestiers suédois</a:t>
            </a:r>
            <a:br>
              <a:rPr lang="fr-FR" sz="2400" dirty="0" smtClean="0"/>
            </a:b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Evaluer </a:t>
            </a:r>
            <a:r>
              <a:rPr lang="fr-FR" sz="2400" dirty="0"/>
              <a:t>l’acceptabilité d</a:t>
            </a:r>
            <a:r>
              <a:rPr lang="fr-FR" sz="2400" dirty="0" smtClean="0"/>
              <a:t>u </a:t>
            </a:r>
            <a:r>
              <a:rPr lang="fr-FR" sz="2400" dirty="0"/>
              <a:t>recyclage des </a:t>
            </a:r>
            <a:r>
              <a:rPr lang="fr-FR" sz="2400" dirty="0" smtClean="0"/>
              <a:t>cendres auprès de la population générale</a:t>
            </a:r>
          </a:p>
          <a:p>
            <a:pPr marL="0" indent="0">
              <a:buNone/>
            </a:pP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Projets BAFES (</a:t>
            </a:r>
            <a:r>
              <a:rPr lang="en-US" sz="2400" dirty="0"/>
              <a:t>Biomass harvest and Ash recycling: impact on Forest Ecosystem Service </a:t>
            </a:r>
            <a:r>
              <a:rPr lang="en-US" sz="2400" dirty="0" smtClean="0"/>
              <a:t>values)</a:t>
            </a:r>
            <a:endParaRPr lang="fr-FR" sz="2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19B2832-8479-4CD9-8C5C-51AE451EA0D8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683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Contexte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smtClean="0"/>
              <a:t>Objectifs nationaux et européens pour les énergies renouvelables :</a:t>
            </a:r>
          </a:p>
          <a:p>
            <a:pPr lvl="1"/>
            <a:r>
              <a:rPr lang="fr-FR" sz="1600" dirty="0" smtClean="0"/>
              <a:t>La bioénergie devrait jouer un rôle important</a:t>
            </a:r>
          </a:p>
          <a:p>
            <a:pPr lvl="1"/>
            <a:endParaRPr lang="fr-FR" sz="1600" dirty="0"/>
          </a:p>
          <a:p>
            <a:r>
              <a:rPr lang="fr-FR" sz="2000" dirty="0" smtClean="0"/>
              <a:t>Les propriétaires forestiers voient la possibilité d'augmenter la rentabilité en exploitant des assortiments de bois de qualité inférieure ou des résidus forestiers</a:t>
            </a:r>
          </a:p>
          <a:p>
            <a:r>
              <a:rPr lang="fr-FR" sz="2000" dirty="0" smtClean="0"/>
              <a:t>Effets négatifs ?</a:t>
            </a:r>
          </a:p>
          <a:p>
            <a:pPr lvl="1"/>
            <a:r>
              <a:rPr lang="fr-FR" sz="1600" dirty="0" smtClean="0"/>
              <a:t>Enlèvement des nutriments et réduction de la fertilité du sol à long terme</a:t>
            </a:r>
            <a:br>
              <a:rPr lang="fr-FR" sz="1600" dirty="0" smtClean="0"/>
            </a:br>
            <a:r>
              <a:rPr lang="fr-FR" sz="1600" dirty="0" smtClean="0"/>
              <a:t>Ceci est en particulier un problème avec les nouveaux systèmes de récolte avec la récolte d'arbres entiers.</a:t>
            </a:r>
          </a:p>
          <a:p>
            <a:endParaRPr lang="fr-FR" sz="20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19B2832-8479-4CD9-8C5C-51AE451EA0D8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91468"/>
            <a:ext cx="2050073" cy="18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0839" y="4854930"/>
            <a:ext cx="1794927" cy="178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0107" y="4869159"/>
            <a:ext cx="2148929" cy="175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3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23928" y="188640"/>
            <a:ext cx="5112568" cy="6178128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323528" y="1720502"/>
            <a:ext cx="35283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/>
            <a:r>
              <a:rPr lang="fr-FR" sz="1800" b="1" dirty="0" smtClean="0"/>
              <a:t>	Recyclage des cendres par épandage en forêt  -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fr-FR" sz="1800" b="1" dirty="0" smtClean="0"/>
              <a:t> 	 une solution?</a:t>
            </a:r>
          </a:p>
          <a:p>
            <a:pPr marL="400050" lvl="1" indent="0">
              <a:buFont typeface="Arial" panose="020B0604020202020204" pitchFamily="34" charset="0"/>
              <a:buNone/>
            </a:pPr>
            <a:endParaRPr lang="fr-FR" sz="1800" b="1" dirty="0" smtClean="0"/>
          </a:p>
          <a:p>
            <a:pPr marL="400050" lvl="1" indent="0"/>
            <a:r>
              <a:rPr lang="fr-FR" sz="1800" dirty="0" smtClean="0"/>
              <a:t> 	Appliqué en Suède et en Finlande</a:t>
            </a:r>
          </a:p>
          <a:p>
            <a:pPr marL="971550" lvl="2" indent="-171450"/>
            <a:endParaRPr lang="fr-FR" sz="1400" dirty="0" smtClean="0"/>
          </a:p>
          <a:p>
            <a:pPr marL="571500" lvl="1" indent="-171450"/>
            <a:r>
              <a:rPr lang="fr-FR" sz="1800" dirty="0" smtClean="0"/>
              <a:t>En France, le recyclage des cendres n'est pas encore autorisé ?</a:t>
            </a:r>
          </a:p>
          <a:p>
            <a:pPr marL="0" indent="0"/>
            <a:endParaRPr lang="fr-FR" sz="1800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800" b="1" dirty="0" smtClean="0"/>
              <a:t>Deux questions importantes ?</a:t>
            </a:r>
          </a:p>
          <a:p>
            <a:r>
              <a:rPr lang="fr-FR" sz="2000" dirty="0" smtClean="0"/>
              <a:t>L’impact du recyclage des cendres sur des écosystèmes forestières ?</a:t>
            </a:r>
          </a:p>
          <a:p>
            <a:r>
              <a:rPr lang="fr-FR" sz="2000" b="1" dirty="0" smtClean="0">
                <a:solidFill>
                  <a:srgbClr val="FF0000"/>
                </a:solidFill>
              </a:rPr>
              <a:t>La faisabilité économique du recyclage des cendres ?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986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Objectifs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/>
              <a:t>Objectif de l'étude:</a:t>
            </a:r>
          </a:p>
          <a:p>
            <a:r>
              <a:rPr lang="fr-FR" sz="2000" dirty="0" smtClean="0"/>
              <a:t>Evaluer l'acceptation par les propriétaires forestiers français du recyclage des cendres</a:t>
            </a:r>
          </a:p>
          <a:p>
            <a:r>
              <a:rPr lang="fr-FR" sz="2000" dirty="0" smtClean="0"/>
              <a:t>En particulier évaluer les facteurs qui influencent l'acceptation des propriétaires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Les résultats devraient contribuer à l'analyse de la faisabilité économique du recyclage des cendres</a:t>
            </a:r>
            <a:endParaRPr lang="en-GB" sz="2000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19B2832-8479-4CD9-8C5C-51AE451EA0D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053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 smtClean="0"/>
              <a:t>Enquête auprès des propriétaires forestiers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7733" y="2118370"/>
            <a:ext cx="3854580" cy="3881438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sz="2400" dirty="0" smtClean="0"/>
              <a:t>Coopération avec les coopératives forestières :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 err="1" smtClean="0"/>
              <a:t>CoforOuest</a:t>
            </a:r>
            <a:endParaRPr lang="fr-FR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 err="1" smtClean="0"/>
              <a:t>Unisylva</a:t>
            </a:r>
            <a:endParaRPr lang="fr-FR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000" dirty="0" smtClean="0"/>
              <a:t>CFBL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sz="2000" dirty="0"/>
          </a:p>
          <a:p>
            <a:r>
              <a:rPr lang="fr-FR" sz="2400" dirty="0" smtClean="0"/>
              <a:t>Développement d’un questionnaire</a:t>
            </a:r>
          </a:p>
          <a:p>
            <a:endParaRPr lang="fr-FR" sz="2400" dirty="0"/>
          </a:p>
          <a:p>
            <a:r>
              <a:rPr lang="fr-FR" sz="2400" dirty="0" smtClean="0"/>
              <a:t>Application de la méthode « Expérimentation par choix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19B2832-8479-4CD9-8C5C-51AE451EA0D8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4098" name="Picture 2" descr="https://enquetes.inra.fr/upload/surveys/23642/images/title_pagefinal%281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9812" y="1605039"/>
            <a:ext cx="3190620" cy="50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1919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Expérimentation par choix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84138" indent="0">
              <a:spcBef>
                <a:spcPts val="300"/>
              </a:spcBef>
              <a:spcAft>
                <a:spcPts val="300"/>
              </a:spcAft>
              <a:buNone/>
              <a:tabLst>
                <a:tab pos="841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fr-FR" dirty="0" smtClean="0">
              <a:solidFill>
                <a:schemeClr val="tx1"/>
              </a:solidFill>
            </a:endParaRPr>
          </a:p>
          <a:p>
            <a:pPr marL="84138" indent="0">
              <a:spcBef>
                <a:spcPts val="300"/>
              </a:spcBef>
              <a:spcAft>
                <a:spcPts val="300"/>
              </a:spcAft>
              <a:buNone/>
              <a:tabLst>
                <a:tab pos="841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fr-FR" dirty="0"/>
          </a:p>
          <a:p>
            <a:pPr marL="84138" indent="0">
              <a:spcBef>
                <a:spcPts val="300"/>
              </a:spcBef>
              <a:spcAft>
                <a:spcPts val="300"/>
              </a:spcAft>
              <a:buNone/>
              <a:tabLst>
                <a:tab pos="841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fr-FR" dirty="0" smtClean="0">
              <a:solidFill>
                <a:schemeClr val="tx1"/>
              </a:solidFill>
            </a:endParaRPr>
          </a:p>
          <a:p>
            <a:pPr marL="84138" indent="0">
              <a:spcBef>
                <a:spcPts val="300"/>
              </a:spcBef>
              <a:spcAft>
                <a:spcPts val="300"/>
              </a:spcAft>
              <a:buNone/>
              <a:tabLst>
                <a:tab pos="841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fr-FR" dirty="0" smtClean="0"/>
          </a:p>
          <a:p>
            <a:pPr marL="84138" indent="0">
              <a:spcBef>
                <a:spcPts val="300"/>
              </a:spcBef>
              <a:spcAft>
                <a:spcPts val="300"/>
              </a:spcAft>
              <a:buNone/>
              <a:tabLst>
                <a:tab pos="841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fr-FR" dirty="0"/>
          </a:p>
          <a:p>
            <a:pPr marL="84138" indent="0">
              <a:spcBef>
                <a:spcPts val="300"/>
              </a:spcBef>
              <a:spcAft>
                <a:spcPts val="300"/>
              </a:spcAft>
              <a:buNone/>
              <a:tabLst>
                <a:tab pos="841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fr-FR" dirty="0"/>
          </a:p>
          <a:p>
            <a:pPr marL="84138" indent="0">
              <a:spcBef>
                <a:spcPts val="300"/>
              </a:spcBef>
              <a:spcAft>
                <a:spcPts val="300"/>
              </a:spcAft>
              <a:buNone/>
              <a:tabLst>
                <a:tab pos="841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fr-FR" dirty="0" smtClean="0">
              <a:solidFill>
                <a:schemeClr val="tx1"/>
              </a:solidFill>
            </a:endParaRPr>
          </a:p>
          <a:p>
            <a:pPr marL="84138" indent="0">
              <a:spcBef>
                <a:spcPts val="300"/>
              </a:spcBef>
              <a:spcAft>
                <a:spcPts val="300"/>
              </a:spcAft>
              <a:buNone/>
              <a:tabLst>
                <a:tab pos="841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fr-FR" dirty="0"/>
          </a:p>
          <a:p>
            <a:pPr marL="84138" indent="0">
              <a:spcBef>
                <a:spcPts val="300"/>
              </a:spcBef>
              <a:spcAft>
                <a:spcPts val="300"/>
              </a:spcAft>
              <a:buNone/>
              <a:tabLst>
                <a:tab pos="841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fr-FR" dirty="0" smtClean="0">
              <a:solidFill>
                <a:schemeClr val="tx1"/>
              </a:solidFill>
            </a:endParaRPr>
          </a:p>
          <a:p>
            <a:pPr marL="84138" indent="0">
              <a:spcBef>
                <a:spcPts val="300"/>
              </a:spcBef>
              <a:spcAft>
                <a:spcPts val="300"/>
              </a:spcAft>
              <a:buNone/>
              <a:tabLst>
                <a:tab pos="841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endParaRPr lang="fr-FR" dirty="0"/>
          </a:p>
          <a:p>
            <a:pPr marL="84138" indent="0">
              <a:spcBef>
                <a:spcPts val="300"/>
              </a:spcBef>
              <a:spcAft>
                <a:spcPts val="300"/>
              </a:spcAft>
              <a:buNone/>
              <a:tabLst>
                <a:tab pos="841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fr-FR" sz="2600" dirty="0" smtClean="0">
                <a:solidFill>
                  <a:schemeClr val="tx1"/>
                </a:solidFill>
              </a:rPr>
              <a:t>Choisir, c’est faire un arbitrage entre des ensembles de caractéristiques (attributs</a:t>
            </a:r>
            <a:r>
              <a:rPr lang="fr-FR" sz="2600" dirty="0"/>
              <a:t>)</a:t>
            </a:r>
            <a:r>
              <a:rPr lang="fr-FR" sz="2600" dirty="0" smtClean="0">
                <a:solidFill>
                  <a:schemeClr val="tx1"/>
                </a:solidFill>
              </a:rPr>
              <a:t>. </a:t>
            </a:r>
          </a:p>
          <a:p>
            <a:pPr marL="84138" indent="0">
              <a:spcBef>
                <a:spcPts val="300"/>
              </a:spcBef>
              <a:spcAft>
                <a:spcPts val="300"/>
              </a:spcAft>
              <a:buNone/>
              <a:tabLst>
                <a:tab pos="84138" algn="l"/>
                <a:tab pos="876300" algn="l"/>
                <a:tab pos="1325563" algn="l"/>
                <a:tab pos="1774825" algn="l"/>
                <a:tab pos="2224088" algn="l"/>
                <a:tab pos="2673350" algn="l"/>
                <a:tab pos="3122613" algn="l"/>
                <a:tab pos="3571875" algn="l"/>
                <a:tab pos="4021138" algn="l"/>
                <a:tab pos="4470400" algn="l"/>
                <a:tab pos="4919663" algn="l"/>
                <a:tab pos="5368925" algn="l"/>
                <a:tab pos="5818188" algn="l"/>
                <a:tab pos="6267450" algn="l"/>
                <a:tab pos="6716713" algn="l"/>
                <a:tab pos="7165975" algn="l"/>
                <a:tab pos="7615238" algn="l"/>
                <a:tab pos="8064500" algn="l"/>
                <a:tab pos="8513763" algn="l"/>
                <a:tab pos="8963025" algn="l"/>
                <a:tab pos="9412288" algn="l"/>
              </a:tabLst>
            </a:pPr>
            <a:r>
              <a:rPr lang="fr-FR" sz="2600" dirty="0" smtClean="0">
                <a:solidFill>
                  <a:schemeClr val="tx1"/>
                </a:solidFill>
              </a:rPr>
              <a:t>Notre objectif est de savoir comment se font ces arbitrages entre différentes </a:t>
            </a:r>
            <a:r>
              <a:rPr lang="fr-FR" sz="2600" dirty="0" smtClean="0"/>
              <a:t>attributs des scenarios des recyclage des cendres en forêt</a:t>
            </a:r>
            <a:r>
              <a:rPr lang="fr-FR" sz="2600" dirty="0" smtClean="0">
                <a:solidFill>
                  <a:srgbClr val="FF0000"/>
                </a:solidFill>
              </a:rPr>
              <a:t>.</a:t>
            </a:r>
            <a:endParaRPr lang="fr-FR" sz="2600" dirty="0">
              <a:solidFill>
                <a:srgbClr val="FF0000"/>
              </a:solidFill>
            </a:endParaRPr>
          </a:p>
        </p:txBody>
      </p:sp>
      <p:pic>
        <p:nvPicPr>
          <p:cNvPr id="4" name="Picture 2" descr="cykeSORT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6192" y="1625203"/>
            <a:ext cx="2442404" cy="1688494"/>
          </a:xfrm>
          <a:prstGeom prst="rect">
            <a:avLst/>
          </a:prstGeom>
          <a:noFill/>
        </p:spPr>
      </p:pic>
      <p:pic>
        <p:nvPicPr>
          <p:cNvPr id="5" name="Picture 3" descr="cykeludenlyg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7263" y="1738077"/>
            <a:ext cx="2304297" cy="1592954"/>
          </a:xfrm>
          <a:prstGeom prst="rect">
            <a:avLst/>
          </a:prstGeom>
          <a:noFill/>
        </p:spPr>
      </p:pic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1043608" y="1370900"/>
            <a:ext cx="6122603" cy="1098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defPPr>
              <a:defRPr lang="en-GB"/>
            </a:defPPr>
            <a:lvl1pPr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sz="41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Quel</a:t>
            </a:r>
            <a:r>
              <a:rPr lang="en-US" sz="41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4100" dirty="0" err="1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vélo</a:t>
            </a:r>
            <a:r>
              <a:rPr lang="en-US" sz="4100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préferez-vous</a:t>
            </a:r>
            <a:r>
              <a:rPr lang="en-US" sz="41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?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endParaRPr lang="en-US" sz="28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tabl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" y="3128560"/>
            <a:ext cx="8305800" cy="232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579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Expérimentation par choix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Les enquêtés doivent choisir plusieurs fois – mais les caractéristiques des alternatives changent chaque fois ( c’est « l’expérience »)</a:t>
            </a:r>
          </a:p>
          <a:p>
            <a:endParaRPr lang="fr-FR" sz="2400" dirty="0" smtClean="0"/>
          </a:p>
          <a:p>
            <a:r>
              <a:rPr lang="fr-FR" sz="2400" dirty="0" smtClean="0"/>
              <a:t>Grâce à des modèles statistiques, il est possible d’estimer comment les consommateurs, en moyenne, estiment ces différentes caractéristiques des alternatives et font des arbitrages entre ces caractéristiques </a:t>
            </a:r>
          </a:p>
          <a:p>
            <a:endParaRPr lang="fr-FR" sz="2400" dirty="0"/>
          </a:p>
          <a:p>
            <a:r>
              <a:rPr lang="fr-FR" sz="2400" dirty="0" smtClean="0"/>
              <a:t>Nous demandons aux propriétaires forestiers de choisir entre différents scenarios sur le recyclage des cendres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550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/>
              <a:t>C</a:t>
            </a:r>
            <a:r>
              <a:rPr lang="fr-FR" sz="3600" dirty="0" smtClean="0"/>
              <a:t>aractéristiques des scenarios : Les attributs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19B2832-8479-4CD9-8C5C-51AE451EA0D8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63711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8301656" cy="35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69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548681"/>
            <a:ext cx="8656557" cy="1433513"/>
          </a:xfrm>
        </p:spPr>
        <p:txBody>
          <a:bodyPr/>
          <a:lstStyle/>
          <a:p>
            <a:r>
              <a:rPr lang="fr-FR" sz="3600" dirty="0" smtClean="0"/>
              <a:t>Caractéristiques des scenarios : Les attributs</a:t>
            </a: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619B2832-8479-4CD9-8C5C-51AE451EA0D8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614" y="4869160"/>
            <a:ext cx="1982178" cy="175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9499" y="4745067"/>
            <a:ext cx="2029083" cy="211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190" y="2276872"/>
            <a:ext cx="834860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915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608</Words>
  <Application>Microsoft Office PowerPoint</Application>
  <PresentationFormat>Affichage à l'écran (4:3)</PresentationFormat>
  <Paragraphs>189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Recyclage des cendres en France : Une enquête auprès des  propriétaires forestiers privés </vt:lpstr>
      <vt:lpstr>Contexte</vt:lpstr>
      <vt:lpstr>Diapositive 3</vt:lpstr>
      <vt:lpstr>Objectifs</vt:lpstr>
      <vt:lpstr>Enquête auprès des propriétaires forestiers</vt:lpstr>
      <vt:lpstr>Expérimentation par choix</vt:lpstr>
      <vt:lpstr>Expérimentation par choix</vt:lpstr>
      <vt:lpstr>Caractéristiques des scenarios : Les attributs</vt:lpstr>
      <vt:lpstr>Caractéristiques des scenarios : Les attributs</vt:lpstr>
      <vt:lpstr>Caractéristiques des scenarios : Les attributs</vt:lpstr>
      <vt:lpstr>Caractéristiques des scenarios : Les attributs</vt:lpstr>
      <vt:lpstr>Les choix</vt:lpstr>
      <vt:lpstr>L’enquête</vt:lpstr>
      <vt:lpstr>L’échantillon</vt:lpstr>
      <vt:lpstr>Résultats</vt:lpstr>
      <vt:lpstr>Consentement à payer (CAP) pour les cendres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Recyclage des cendres en France : Une enquête auprès des  propriétaires forestiers privés</dc:title>
  <dc:creator>Jens Abildtrup</dc:creator>
  <cp:lastModifiedBy>Anaïs Jallais</cp:lastModifiedBy>
  <cp:revision>19</cp:revision>
  <dcterms:created xsi:type="dcterms:W3CDTF">2018-01-09T12:56:49Z</dcterms:created>
  <dcterms:modified xsi:type="dcterms:W3CDTF">2018-01-10T08:57:05Z</dcterms:modified>
</cp:coreProperties>
</file>