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61" r:id="rId2"/>
    <p:sldId id="531" r:id="rId3"/>
    <p:sldId id="492" r:id="rId4"/>
    <p:sldId id="539" r:id="rId5"/>
    <p:sldId id="538" r:id="rId6"/>
    <p:sldId id="503" r:id="rId7"/>
    <p:sldId id="448" r:id="rId8"/>
    <p:sldId id="420" r:id="rId9"/>
    <p:sldId id="545" r:id="rId10"/>
    <p:sldId id="464" r:id="rId11"/>
    <p:sldId id="487" r:id="rId12"/>
    <p:sldId id="540" r:id="rId13"/>
    <p:sldId id="544" r:id="rId14"/>
    <p:sldId id="520" r:id="rId15"/>
    <p:sldId id="541" r:id="rId16"/>
    <p:sldId id="542" r:id="rId17"/>
    <p:sldId id="301" r:id="rId18"/>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21AB6D16-4459-4205-AE26-7A336E7A3411}">
          <p14:sldIdLst>
            <p14:sldId id="261"/>
            <p14:sldId id="531"/>
            <p14:sldId id="492"/>
            <p14:sldId id="539"/>
            <p14:sldId id="538"/>
            <p14:sldId id="503"/>
            <p14:sldId id="448"/>
            <p14:sldId id="420"/>
            <p14:sldId id="545"/>
            <p14:sldId id="464"/>
            <p14:sldId id="487"/>
            <p14:sldId id="540"/>
            <p14:sldId id="544"/>
            <p14:sldId id="520"/>
            <p14:sldId id="541"/>
            <p14:sldId id="542"/>
            <p14:sldId id="301"/>
          </p14:sldIdLst>
        </p14:section>
        <p14:section name="Section sans titre" id="{66811144-380F-492C-A00B-DACFA8D14647}">
          <p14:sldIdLst/>
        </p14:section>
        <p14:section name="Section sans titre" id="{58D6E4C4-5E67-484C-8343-F00F919B9E47}">
          <p14:sldIdLst/>
        </p14:section>
        <p14:section name="Section sans titre" id="{FAEA7997-1A52-4866-9FAC-DFCA1FA95098}">
          <p14:sldIdLst/>
        </p14:section>
      </p14:sectionLst>
    </p:ext>
    <p:ext uri="{EFAFB233-063F-42B5-8137-9DF3F51BA10A}">
      <p15:sldGuideLst xmlns:p15="http://schemas.microsoft.com/office/powerpoint/2012/main">
        <p15:guide id="1" orient="horz" pos="754" userDrawn="1">
          <p15:clr>
            <a:srgbClr val="A4A3A4"/>
          </p15:clr>
        </p15:guide>
        <p15:guide id="2" pos="523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CCCC"/>
    <a:srgbClr val="978749"/>
    <a:srgbClr val="FFFF66"/>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588" autoAdjust="0"/>
    <p:restoredTop sz="98957" autoAdjust="0"/>
  </p:normalViewPr>
  <p:slideViewPr>
    <p:cSldViewPr showGuides="1">
      <p:cViewPr varScale="1">
        <p:scale>
          <a:sx n="84" d="100"/>
          <a:sy n="84" d="100"/>
        </p:scale>
        <p:origin x="1838" y="82"/>
      </p:cViewPr>
      <p:guideLst>
        <p:guide orient="horz" pos="754"/>
        <p:guide pos="5239"/>
      </p:guideLst>
    </p:cSldViewPr>
  </p:slideViewPr>
  <p:notesTextViewPr>
    <p:cViewPr>
      <p:scale>
        <a:sx n="1" d="1"/>
        <a:sy n="1" d="1"/>
      </p:scale>
      <p:origin x="0" y="0"/>
    </p:cViewPr>
  </p:notesTextViewPr>
  <p:sorterViewPr>
    <p:cViewPr varScale="1">
      <p:scale>
        <a:sx n="100" d="100"/>
        <a:sy n="100" d="100"/>
      </p:scale>
      <p:origin x="0" y="-2678"/>
    </p:cViewPr>
  </p:sorterViewPr>
  <p:notesViewPr>
    <p:cSldViewPr showGuides="1">
      <p:cViewPr varScale="1">
        <p:scale>
          <a:sx n="54" d="100"/>
          <a:sy n="54" d="100"/>
        </p:scale>
        <p:origin x="-2844"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31065EF-9D68-45C6-900A-5A61D7C22F62}" type="datetimeFigureOut">
              <a:rPr lang="fr-BE" smtClean="0"/>
              <a:t>11-01-18</a:t>
            </a:fld>
            <a:endParaRPr lang="fr-BE"/>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BE"/>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6B30DBE-1E6E-4DA9-87ED-A3862C97D302}" type="slidenum">
              <a:rPr lang="fr-BE" smtClean="0"/>
              <a:t>‹N°›</a:t>
            </a:fld>
            <a:endParaRPr lang="fr-BE"/>
          </a:p>
        </p:txBody>
      </p:sp>
    </p:spTree>
    <p:extLst>
      <p:ext uri="{BB962C8B-B14F-4D97-AF65-F5344CB8AC3E}">
        <p14:creationId xmlns:p14="http://schemas.microsoft.com/office/powerpoint/2010/main" val="5579167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277F18-2CED-4C0C-8E51-981DB9688E9E}" type="datetimeFigureOut">
              <a:rPr lang="fr-BE" smtClean="0"/>
              <a:t>11-01-18</a:t>
            </a:fld>
            <a:endParaRPr lang="fr-BE"/>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BE"/>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BE"/>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1B6834-D1FB-48BC-94ED-6771C270375B}" type="slidenum">
              <a:rPr lang="fr-BE" smtClean="0"/>
              <a:t>‹N°›</a:t>
            </a:fld>
            <a:endParaRPr lang="fr-BE"/>
          </a:p>
        </p:txBody>
      </p:sp>
    </p:spTree>
    <p:extLst>
      <p:ext uri="{BB962C8B-B14F-4D97-AF65-F5344CB8AC3E}">
        <p14:creationId xmlns:p14="http://schemas.microsoft.com/office/powerpoint/2010/main" val="3213044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491B6834-D1FB-48BC-94ED-6771C270375B}" type="slidenum">
              <a:rPr lang="fr-BE" smtClean="0"/>
              <a:t>1</a:t>
            </a:fld>
            <a:endParaRPr lang="fr-BE"/>
          </a:p>
        </p:txBody>
      </p:sp>
    </p:spTree>
    <p:extLst>
      <p:ext uri="{BB962C8B-B14F-4D97-AF65-F5344CB8AC3E}">
        <p14:creationId xmlns:p14="http://schemas.microsoft.com/office/powerpoint/2010/main" val="34334055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Rot="1" noChangeAspect="1" noTextEdit="1"/>
          </p:cNvSpPr>
          <p:nvPr>
            <p:ph type="sldImg"/>
          </p:nvPr>
        </p:nvSpPr>
        <p:spPr bwMode="auto">
          <a:noFill/>
          <a:ln>
            <a:solidFill>
              <a:srgbClr val="000000"/>
            </a:solidFill>
            <a:miter lim="800000"/>
            <a:headEnd/>
            <a:tailEnd/>
          </a:ln>
        </p:spPr>
      </p:sp>
      <p:sp>
        <p:nvSpPr>
          <p:cNvPr id="47106" name="Rectangle 3"/>
          <p:cNvSpPr>
            <a:spLocks noGrp="1"/>
          </p:cNvSpPr>
          <p:nvPr>
            <p:ph type="body" idx="1"/>
          </p:nvPr>
        </p:nvSpPr>
        <p:spPr bwMode="auto">
          <a:noFill/>
        </p:spPr>
        <p:txBody>
          <a:bodyPr wrap="square" numCol="1" anchor="t" anchorCtr="0" compatLnSpc="1">
            <a:prstTxWarp prst="textNoShape">
              <a:avLst/>
            </a:prstTxWarp>
          </a:bodyPr>
          <a:lstStyle/>
          <a:p>
            <a:pPr>
              <a:lnSpc>
                <a:spcPct val="80000"/>
              </a:lnSpc>
            </a:pPr>
            <a:endParaRPr lang="en-GB" sz="1000" dirty="0" smtClean="0"/>
          </a:p>
        </p:txBody>
      </p:sp>
    </p:spTree>
    <p:extLst>
      <p:ext uri="{BB962C8B-B14F-4D97-AF65-F5344CB8AC3E}">
        <p14:creationId xmlns:p14="http://schemas.microsoft.com/office/powerpoint/2010/main" val="17119970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Rot="1" noChangeAspect="1" noTextEdit="1"/>
          </p:cNvSpPr>
          <p:nvPr>
            <p:ph type="sldImg"/>
          </p:nvPr>
        </p:nvSpPr>
        <p:spPr bwMode="auto">
          <a:noFill/>
          <a:ln>
            <a:solidFill>
              <a:srgbClr val="000000"/>
            </a:solidFill>
            <a:miter lim="800000"/>
            <a:headEnd/>
            <a:tailEnd/>
          </a:ln>
        </p:spPr>
      </p:sp>
      <p:sp>
        <p:nvSpPr>
          <p:cNvPr id="47106" name="Rectangle 3"/>
          <p:cNvSpPr>
            <a:spLocks noGrp="1"/>
          </p:cNvSpPr>
          <p:nvPr>
            <p:ph type="body" idx="1"/>
          </p:nvPr>
        </p:nvSpPr>
        <p:spPr bwMode="auto">
          <a:noFill/>
        </p:spPr>
        <p:txBody>
          <a:bodyPr wrap="square" numCol="1" anchor="t" anchorCtr="0" compatLnSpc="1">
            <a:prstTxWarp prst="textNoShape">
              <a:avLst/>
            </a:prstTxWarp>
          </a:bodyPr>
          <a:lstStyle/>
          <a:p>
            <a:pPr>
              <a:lnSpc>
                <a:spcPct val="80000"/>
              </a:lnSpc>
            </a:pPr>
            <a:endParaRPr lang="en-GB" sz="1000" dirty="0" smtClean="0"/>
          </a:p>
        </p:txBody>
      </p:sp>
    </p:spTree>
    <p:extLst>
      <p:ext uri="{BB962C8B-B14F-4D97-AF65-F5344CB8AC3E}">
        <p14:creationId xmlns:p14="http://schemas.microsoft.com/office/powerpoint/2010/main" val="5501191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Rot="1" noChangeAspect="1" noTextEdit="1"/>
          </p:cNvSpPr>
          <p:nvPr>
            <p:ph type="sldImg"/>
          </p:nvPr>
        </p:nvSpPr>
        <p:spPr bwMode="auto">
          <a:noFill/>
          <a:ln>
            <a:solidFill>
              <a:srgbClr val="000000"/>
            </a:solidFill>
            <a:miter lim="800000"/>
            <a:headEnd/>
            <a:tailEnd/>
          </a:ln>
        </p:spPr>
      </p:sp>
      <p:sp>
        <p:nvSpPr>
          <p:cNvPr id="47106" name="Rectangle 3"/>
          <p:cNvSpPr>
            <a:spLocks noGrp="1"/>
          </p:cNvSpPr>
          <p:nvPr>
            <p:ph type="body" idx="1"/>
          </p:nvPr>
        </p:nvSpPr>
        <p:spPr bwMode="auto">
          <a:noFill/>
        </p:spPr>
        <p:txBody>
          <a:bodyPr wrap="square" numCol="1" anchor="t" anchorCtr="0" compatLnSpc="1">
            <a:prstTxWarp prst="textNoShape">
              <a:avLst/>
            </a:prstTxWarp>
          </a:bodyPr>
          <a:lstStyle/>
          <a:p>
            <a:pPr>
              <a:lnSpc>
                <a:spcPct val="80000"/>
              </a:lnSpc>
            </a:pPr>
            <a:endParaRPr lang="en-GB" sz="1000" dirty="0" smtClean="0"/>
          </a:p>
        </p:txBody>
      </p:sp>
    </p:spTree>
    <p:extLst>
      <p:ext uri="{BB962C8B-B14F-4D97-AF65-F5344CB8AC3E}">
        <p14:creationId xmlns:p14="http://schemas.microsoft.com/office/powerpoint/2010/main" val="2967723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Rot="1" noChangeAspect="1" noTextEdit="1"/>
          </p:cNvSpPr>
          <p:nvPr>
            <p:ph type="sldImg"/>
          </p:nvPr>
        </p:nvSpPr>
        <p:spPr bwMode="auto">
          <a:noFill/>
          <a:ln>
            <a:solidFill>
              <a:srgbClr val="000000"/>
            </a:solidFill>
            <a:miter lim="800000"/>
            <a:headEnd/>
            <a:tailEnd/>
          </a:ln>
        </p:spPr>
      </p:sp>
      <p:sp>
        <p:nvSpPr>
          <p:cNvPr id="47106" name="Rectangle 3"/>
          <p:cNvSpPr>
            <a:spLocks noGrp="1"/>
          </p:cNvSpPr>
          <p:nvPr>
            <p:ph type="body" idx="1"/>
          </p:nvPr>
        </p:nvSpPr>
        <p:spPr bwMode="auto">
          <a:noFill/>
        </p:spPr>
        <p:txBody>
          <a:bodyPr wrap="square" numCol="1" anchor="t" anchorCtr="0" compatLnSpc="1">
            <a:prstTxWarp prst="textNoShape">
              <a:avLst/>
            </a:prstTxWarp>
          </a:bodyPr>
          <a:lstStyle/>
          <a:p>
            <a:pPr>
              <a:lnSpc>
                <a:spcPct val="80000"/>
              </a:lnSpc>
            </a:pPr>
            <a:endParaRPr lang="en-GB" sz="1000" dirty="0" smtClean="0"/>
          </a:p>
        </p:txBody>
      </p:sp>
    </p:spTree>
    <p:extLst>
      <p:ext uri="{BB962C8B-B14F-4D97-AF65-F5344CB8AC3E}">
        <p14:creationId xmlns:p14="http://schemas.microsoft.com/office/powerpoint/2010/main" val="17119970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763688" y="2130425"/>
            <a:ext cx="6912768" cy="1470025"/>
          </a:xfrm>
        </p:spPr>
        <p:txBody>
          <a:bodyPr/>
          <a:lstStyle>
            <a:lvl1pPr>
              <a:defRPr>
                <a:solidFill>
                  <a:schemeClr val="tx1"/>
                </a:solidFill>
              </a:defRPr>
            </a:lvl1pPr>
          </a:lstStyle>
          <a:p>
            <a:r>
              <a:rPr lang="en-GB" noProof="0" dirty="0" err="1" smtClean="0"/>
              <a:t>Modifiez</a:t>
            </a:r>
            <a:r>
              <a:rPr lang="en-GB" noProof="0" dirty="0" smtClean="0"/>
              <a:t> le style du titre</a:t>
            </a:r>
            <a:endParaRPr lang="en-GB" noProof="0" dirty="0"/>
          </a:p>
        </p:txBody>
      </p:sp>
      <p:sp>
        <p:nvSpPr>
          <p:cNvPr id="3" name="Sous-titre 2"/>
          <p:cNvSpPr>
            <a:spLocks noGrp="1"/>
          </p:cNvSpPr>
          <p:nvPr>
            <p:ph type="subTitle" idx="1"/>
          </p:nvPr>
        </p:nvSpPr>
        <p:spPr>
          <a:xfrm>
            <a:off x="1763688" y="3886200"/>
            <a:ext cx="6912768"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err="1" smtClean="0"/>
              <a:t>Modifiez</a:t>
            </a:r>
            <a:r>
              <a:rPr lang="en-GB" noProof="0" dirty="0" smtClean="0"/>
              <a:t> le style des sous-titres du masque</a:t>
            </a:r>
            <a:endParaRPr lang="en-GB" noProof="0" dirty="0"/>
          </a:p>
        </p:txBody>
      </p:sp>
      <p:pic>
        <p:nvPicPr>
          <p:cNvPr id="102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27384"/>
            <a:ext cx="1356160" cy="6885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Espace réservé du pied de page 4"/>
          <p:cNvSpPr>
            <a:spLocks noGrp="1"/>
          </p:cNvSpPr>
          <p:nvPr>
            <p:ph type="ftr" sz="quarter" idx="3"/>
          </p:nvPr>
        </p:nvSpPr>
        <p:spPr>
          <a:xfrm>
            <a:off x="1356160" y="6520259"/>
            <a:ext cx="7787840" cy="365125"/>
          </a:xfrm>
          <a:prstGeom prst="rect">
            <a:avLst/>
          </a:prstGeom>
        </p:spPr>
        <p:txBody>
          <a:bodyPr vert="horz" lIns="91440" tIns="45720" rIns="91440" bIns="45720" rtlCol="0" anchor="ctr"/>
          <a:lstStyle>
            <a:lvl1pPr algn="ctr">
              <a:defRPr sz="1200">
                <a:solidFill>
                  <a:schemeClr val="tx1"/>
                </a:solidFill>
              </a:defRPr>
            </a:lvl1pPr>
          </a:lstStyle>
          <a:p>
            <a:r>
              <a:rPr lang="fr-BE" dirty="0" smtClean="0"/>
              <a:t>Les représentations sociales de la forêt. Paradoxes et défis. INRA (ARBRE), Nancy, 14 juin 2016</a:t>
            </a:r>
            <a:endParaRPr lang="fr-BE" dirty="0"/>
          </a:p>
        </p:txBody>
      </p:sp>
    </p:spTree>
    <p:extLst>
      <p:ext uri="{BB962C8B-B14F-4D97-AF65-F5344CB8AC3E}">
        <p14:creationId xmlns:p14="http://schemas.microsoft.com/office/powerpoint/2010/main" val="372439037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1619672" y="-27384"/>
            <a:ext cx="7200800" cy="1143000"/>
          </a:xfrm>
        </p:spPr>
        <p:txBody>
          <a:bodyPr/>
          <a:lstStyle>
            <a:lvl1pPr>
              <a:defRPr b="1">
                <a:solidFill>
                  <a:schemeClr val="tx1"/>
                </a:solidFill>
              </a:defRPr>
            </a:lvl1pPr>
          </a:lstStyle>
          <a:p>
            <a:r>
              <a:rPr lang="en-GB" noProof="0" dirty="0" err="1" smtClean="0"/>
              <a:t>Modifiez</a:t>
            </a:r>
            <a:r>
              <a:rPr lang="en-GB" noProof="0" dirty="0" smtClean="0"/>
              <a:t> le style du titre</a:t>
            </a:r>
            <a:endParaRPr lang="en-GB" noProof="0" dirty="0"/>
          </a:p>
        </p:txBody>
      </p:sp>
      <p:sp>
        <p:nvSpPr>
          <p:cNvPr id="3" name="Espace réservé du contenu 2"/>
          <p:cNvSpPr>
            <a:spLocks noGrp="1"/>
          </p:cNvSpPr>
          <p:nvPr>
            <p:ph idx="1"/>
          </p:nvPr>
        </p:nvSpPr>
        <p:spPr>
          <a:xfrm>
            <a:off x="1619672" y="1124744"/>
            <a:ext cx="7200800" cy="4525963"/>
          </a:xfrm>
        </p:spPr>
        <p:txBody>
          <a:bodyPr/>
          <a:lstStyle>
            <a:lvl1pPr>
              <a:defRPr sz="2400">
                <a:solidFill>
                  <a:schemeClr val="tx1"/>
                </a:solidFill>
              </a:defRPr>
            </a:lvl1pPr>
            <a:lvl2pPr marL="742950" indent="-285750">
              <a:buFont typeface="Wingdings" panose="05000000000000000000" pitchFamily="2" charset="2"/>
              <a:buChar char="§"/>
              <a:defRPr sz="2000">
                <a:solidFill>
                  <a:schemeClr val="tx1"/>
                </a:solidFill>
              </a:defRPr>
            </a:lvl2pPr>
            <a:lvl3pPr>
              <a:defRPr>
                <a:solidFill>
                  <a:schemeClr val="tx1"/>
                </a:solidFill>
              </a:defRPr>
            </a:lvl3pPr>
            <a:lvl4pPr marL="1714500" indent="-342900">
              <a:buFont typeface="Arial" pitchFamily="34" charset="0"/>
              <a:buChar char="•"/>
              <a:defRPr sz="2400">
                <a:solidFill>
                  <a:schemeClr val="tx1"/>
                </a:solidFill>
              </a:defRPr>
            </a:lvl4pPr>
            <a:lvl5pPr marL="1828800" indent="0">
              <a:buNone/>
              <a:defRPr>
                <a:solidFill>
                  <a:schemeClr val="tx2">
                    <a:lumMod val="75000"/>
                  </a:schemeClr>
                </a:solidFill>
              </a:defRPr>
            </a:lvl5pPr>
          </a:lstStyle>
          <a:p>
            <a:pPr lvl="0"/>
            <a:r>
              <a:rPr lang="en-GB" noProof="0" dirty="0" err="1" smtClean="0"/>
              <a:t>Modifiez</a:t>
            </a:r>
            <a:r>
              <a:rPr lang="en-GB" noProof="0" dirty="0" smtClean="0"/>
              <a:t> les styles du </a:t>
            </a:r>
            <a:r>
              <a:rPr lang="en-GB" noProof="0" dirty="0" err="1" smtClean="0"/>
              <a:t>texte</a:t>
            </a:r>
            <a:r>
              <a:rPr lang="en-GB" noProof="0" dirty="0" smtClean="0"/>
              <a:t> du masque</a:t>
            </a:r>
          </a:p>
          <a:p>
            <a:pPr lvl="1"/>
            <a:r>
              <a:rPr lang="en-GB" noProof="0" dirty="0" err="1" smtClean="0"/>
              <a:t>Deuxième</a:t>
            </a:r>
            <a:r>
              <a:rPr lang="en-GB" noProof="0" dirty="0" smtClean="0"/>
              <a:t> </a:t>
            </a:r>
            <a:r>
              <a:rPr lang="en-GB" noProof="0" dirty="0" err="1" smtClean="0"/>
              <a:t>niveau</a:t>
            </a:r>
            <a:endParaRPr lang="en-GB" noProof="0" dirty="0" smtClean="0"/>
          </a:p>
        </p:txBody>
      </p:sp>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27384"/>
            <a:ext cx="1356160" cy="6885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Espace réservé du pied de page 4"/>
          <p:cNvSpPr>
            <a:spLocks noGrp="1"/>
          </p:cNvSpPr>
          <p:nvPr>
            <p:ph type="ftr" sz="quarter" idx="3"/>
          </p:nvPr>
        </p:nvSpPr>
        <p:spPr>
          <a:xfrm>
            <a:off x="1356160" y="6520259"/>
            <a:ext cx="7787840" cy="365125"/>
          </a:xfrm>
          <a:prstGeom prst="rect">
            <a:avLst/>
          </a:prstGeom>
        </p:spPr>
        <p:txBody>
          <a:bodyPr vert="horz" lIns="91440" tIns="45720" rIns="91440" bIns="45720" rtlCol="0" anchor="ctr"/>
          <a:lstStyle>
            <a:lvl1pPr algn="ctr">
              <a:defRPr sz="1200">
                <a:solidFill>
                  <a:schemeClr val="tx1"/>
                </a:solidFill>
              </a:defRPr>
            </a:lvl1pPr>
          </a:lstStyle>
          <a:p>
            <a:r>
              <a:rPr lang="fr-BE" dirty="0" smtClean="0"/>
              <a:t>Les représentations sociales de la forêt. Paradoxes et défis. INRA (ARBRE), Nancy, 30 septembre 2016</a:t>
            </a:r>
            <a:endParaRPr lang="fr-BE" dirty="0"/>
          </a:p>
        </p:txBody>
      </p:sp>
    </p:spTree>
    <p:extLst>
      <p:ext uri="{BB962C8B-B14F-4D97-AF65-F5344CB8AC3E}">
        <p14:creationId xmlns:p14="http://schemas.microsoft.com/office/powerpoint/2010/main" val="218553574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with Image">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lang="en-AU" dirty="0"/>
          </a:p>
        </p:txBody>
      </p:sp>
      <p:sp>
        <p:nvSpPr>
          <p:cNvPr id="6" name="Picture Placeholder 6"/>
          <p:cNvSpPr>
            <a:spLocks noGrp="1"/>
          </p:cNvSpPr>
          <p:nvPr>
            <p:ph type="pic" sz="quarter" idx="19"/>
          </p:nvPr>
        </p:nvSpPr>
        <p:spPr>
          <a:xfrm>
            <a:off x="285750" y="1285875"/>
            <a:ext cx="8569325" cy="4537075"/>
          </a:xfrm>
          <a:prstGeom prst="rect">
            <a:avLst/>
          </a:prstGeom>
        </p:spPr>
        <p:txBody>
          <a:bodyPr>
            <a:noAutofit/>
          </a:bodyPr>
          <a:lstStyle/>
          <a:p>
            <a:pPr lvl="0"/>
            <a:r>
              <a:rPr lang="en-US" noProof="0" smtClean="0"/>
              <a:t>Click icon to add picture</a:t>
            </a:r>
            <a:endParaRPr lang="en-AU" noProof="0" dirty="0"/>
          </a:p>
        </p:txBody>
      </p:sp>
      <p:sp>
        <p:nvSpPr>
          <p:cNvPr id="4" name="Slide Number Placeholder 2"/>
          <p:cNvSpPr>
            <a:spLocks noGrp="1"/>
          </p:cNvSpPr>
          <p:nvPr>
            <p:ph type="sldNum" sz="quarter" idx="20"/>
          </p:nvPr>
        </p:nvSpPr>
        <p:spPr>
          <a:xfrm>
            <a:off x="8350250" y="6324600"/>
            <a:ext cx="504825" cy="250825"/>
          </a:xfrm>
          <a:prstGeom prst="rect">
            <a:avLst/>
          </a:prstGeom>
        </p:spPr>
        <p:txBody>
          <a:bodyPr/>
          <a:lstStyle>
            <a:lvl1pPr>
              <a:defRPr/>
            </a:lvl1pPr>
          </a:lstStyle>
          <a:p>
            <a:pPr>
              <a:defRPr/>
            </a:pPr>
            <a:fld id="{0DB08340-5C0C-483B-A7C8-B0C0746597B7}" type="slidenum">
              <a:rPr lang="en-AU"/>
              <a:pPr>
                <a:defRPr/>
              </a:pPr>
              <a:t>‹N°›</a:t>
            </a:fld>
            <a:endParaRPr lang="en-AU" dirty="0"/>
          </a:p>
        </p:txBody>
      </p:sp>
      <p:sp>
        <p:nvSpPr>
          <p:cNvPr id="5" name="Footer Placeholder 3"/>
          <p:cNvSpPr>
            <a:spLocks noGrp="1"/>
          </p:cNvSpPr>
          <p:nvPr>
            <p:ph type="ftr" sz="quarter" idx="21"/>
          </p:nvPr>
        </p:nvSpPr>
        <p:spPr>
          <a:xfrm>
            <a:off x="2676525" y="5946775"/>
            <a:ext cx="4229100" cy="377825"/>
          </a:xfrm>
          <a:prstGeom prst="rect">
            <a:avLst/>
          </a:prstGeom>
        </p:spPr>
        <p:txBody>
          <a:bodyPr/>
          <a:lstStyle>
            <a:lvl1pPr>
              <a:defRPr/>
            </a:lvl1pPr>
          </a:lstStyle>
          <a:p>
            <a:pPr>
              <a:defRPr/>
            </a:pPr>
            <a:r>
              <a:t>TNS Presentation Title</a:t>
            </a:r>
          </a:p>
        </p:txBody>
      </p:sp>
    </p:spTree>
    <p:extLst>
      <p:ext uri="{BB962C8B-B14F-4D97-AF65-F5344CB8AC3E}">
        <p14:creationId xmlns:p14="http://schemas.microsoft.com/office/powerpoint/2010/main" val="270371659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691680" y="-18256"/>
            <a:ext cx="7056784" cy="1143000"/>
          </a:xfrm>
          <a:prstGeom prst="rect">
            <a:avLst/>
          </a:prstGeom>
        </p:spPr>
        <p:txBody>
          <a:bodyPr vert="horz" lIns="91440" tIns="45720" rIns="91440" bIns="45720" rtlCol="0" anchor="ctr">
            <a:normAutofit/>
          </a:bodyPr>
          <a:lstStyle/>
          <a:p>
            <a:r>
              <a:rPr lang="en-GB" noProof="0" dirty="0" smtClean="0"/>
              <a:t>Modify</a:t>
            </a:r>
            <a:r>
              <a:rPr lang="en-GB" dirty="0" smtClean="0"/>
              <a:t> le style du titre</a:t>
            </a:r>
            <a:endParaRPr lang="en-GB" dirty="0"/>
          </a:p>
        </p:txBody>
      </p:sp>
      <p:sp>
        <p:nvSpPr>
          <p:cNvPr id="3" name="Espace réservé du texte 2"/>
          <p:cNvSpPr>
            <a:spLocks noGrp="1"/>
          </p:cNvSpPr>
          <p:nvPr>
            <p:ph type="body" idx="1"/>
          </p:nvPr>
        </p:nvSpPr>
        <p:spPr>
          <a:xfrm>
            <a:off x="1691680" y="1135285"/>
            <a:ext cx="7056784" cy="4958011"/>
          </a:xfrm>
          <a:prstGeom prst="rect">
            <a:avLst/>
          </a:prstGeom>
        </p:spPr>
        <p:txBody>
          <a:bodyPr vert="horz" lIns="91440" tIns="45720" rIns="91440" bIns="45720" rtlCol="0">
            <a:normAutofit/>
          </a:bodyPr>
          <a:lstStyle/>
          <a:p>
            <a:pPr lvl="0"/>
            <a:r>
              <a:rPr lang="en-GB" noProof="0" dirty="0" err="1" smtClean="0"/>
              <a:t>Modifiez</a:t>
            </a:r>
            <a:r>
              <a:rPr lang="en-GB" noProof="0" dirty="0" smtClean="0"/>
              <a:t> les styles du </a:t>
            </a:r>
            <a:r>
              <a:rPr lang="en-GB" noProof="0" dirty="0" err="1" smtClean="0"/>
              <a:t>texte</a:t>
            </a:r>
            <a:r>
              <a:rPr lang="en-GB" noProof="0" dirty="0" smtClean="0"/>
              <a:t> du masque</a:t>
            </a:r>
          </a:p>
          <a:p>
            <a:pPr lvl="1"/>
            <a:r>
              <a:rPr lang="en-GB" noProof="0" dirty="0" err="1" smtClean="0"/>
              <a:t>Deuxième</a:t>
            </a:r>
            <a:r>
              <a:rPr lang="en-GB" noProof="0" dirty="0" smtClean="0"/>
              <a:t> </a:t>
            </a:r>
            <a:r>
              <a:rPr lang="en-GB" noProof="0" dirty="0" err="1" smtClean="0"/>
              <a:t>niveau</a:t>
            </a:r>
            <a:endParaRPr lang="en-GB" noProof="0" dirty="0" smtClean="0"/>
          </a:p>
          <a:p>
            <a:pPr lvl="2"/>
            <a:r>
              <a:rPr lang="en-GB" noProof="0" dirty="0" err="1" smtClean="0"/>
              <a:t>Troisième</a:t>
            </a:r>
            <a:r>
              <a:rPr lang="en-GB" noProof="0" dirty="0" smtClean="0"/>
              <a:t> </a:t>
            </a:r>
            <a:r>
              <a:rPr lang="en-GB" noProof="0" dirty="0" err="1" smtClean="0"/>
              <a:t>niveau</a:t>
            </a:r>
            <a:endParaRPr lang="en-GB" noProof="0" dirty="0" smtClean="0"/>
          </a:p>
          <a:p>
            <a:pPr lvl="3"/>
            <a:r>
              <a:rPr lang="en-GB" noProof="0" dirty="0" err="1" smtClean="0"/>
              <a:t>Quatrième</a:t>
            </a:r>
            <a:r>
              <a:rPr lang="en-GB" noProof="0" dirty="0" smtClean="0"/>
              <a:t> </a:t>
            </a:r>
            <a:r>
              <a:rPr lang="en-GB" noProof="0" dirty="0" err="1" smtClean="0"/>
              <a:t>niveau</a:t>
            </a:r>
            <a:endParaRPr lang="en-GB" noProof="0" dirty="0" smtClean="0"/>
          </a:p>
          <a:p>
            <a:pPr lvl="4"/>
            <a:r>
              <a:rPr lang="en-GB" noProof="0" dirty="0" err="1" smtClean="0"/>
              <a:t>Cinquième</a:t>
            </a:r>
            <a:r>
              <a:rPr lang="en-GB" noProof="0" dirty="0" smtClean="0"/>
              <a:t> </a:t>
            </a:r>
            <a:r>
              <a:rPr lang="en-GB" noProof="0" dirty="0" err="1" smtClean="0"/>
              <a:t>niveau</a:t>
            </a:r>
            <a:endParaRPr lang="en-GB" noProof="0" dirty="0"/>
          </a:p>
        </p:txBody>
      </p:sp>
      <p:pic>
        <p:nvPicPr>
          <p:cNvPr id="7" name="Picture 2"/>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0" y="-27384"/>
            <a:ext cx="1356160" cy="6885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Espace réservé du pied de page 4"/>
          <p:cNvSpPr>
            <a:spLocks noGrp="1"/>
          </p:cNvSpPr>
          <p:nvPr>
            <p:ph type="ftr" sz="quarter" idx="3"/>
          </p:nvPr>
        </p:nvSpPr>
        <p:spPr>
          <a:xfrm>
            <a:off x="1356160" y="6520259"/>
            <a:ext cx="7787840" cy="365125"/>
          </a:xfrm>
          <a:prstGeom prst="rect">
            <a:avLst/>
          </a:prstGeom>
        </p:spPr>
        <p:txBody>
          <a:bodyPr vert="horz" lIns="91440" tIns="45720" rIns="91440" bIns="45720" rtlCol="0" anchor="ctr"/>
          <a:lstStyle>
            <a:lvl1pPr algn="ctr">
              <a:defRPr sz="1200">
                <a:solidFill>
                  <a:schemeClr val="tx1"/>
                </a:solidFill>
              </a:defRPr>
            </a:lvl1pPr>
          </a:lstStyle>
          <a:p>
            <a:r>
              <a:rPr lang="fr-BE" dirty="0" smtClean="0"/>
              <a:t>Les représentations sociales de la forêt. Paradoxes et défis. INRA (ARBRE), Nancy, 14 juin 2016</a:t>
            </a:r>
            <a:endParaRPr lang="fr-BE" dirty="0"/>
          </a:p>
        </p:txBody>
      </p:sp>
    </p:spTree>
    <p:extLst>
      <p:ext uri="{BB962C8B-B14F-4D97-AF65-F5344CB8AC3E}">
        <p14:creationId xmlns:p14="http://schemas.microsoft.com/office/powerpoint/2010/main" val="2126124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44.png"/><Relationship Id="rId4" Type="http://schemas.openxmlformats.org/officeDocument/2006/relationships/image" Target="../media/image43.jpeg"/></Relationships>
</file>

<file path=ppt/slides/_rels/slide1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1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18" Type="http://schemas.openxmlformats.org/officeDocument/2006/relationships/image" Target="../media/image27.png"/><Relationship Id="rId26" Type="http://schemas.openxmlformats.org/officeDocument/2006/relationships/image" Target="../media/image35.png"/><Relationship Id="rId3" Type="http://schemas.openxmlformats.org/officeDocument/2006/relationships/image" Target="../media/image12.png"/><Relationship Id="rId21" Type="http://schemas.openxmlformats.org/officeDocument/2006/relationships/image" Target="../media/image30.png"/><Relationship Id="rId7" Type="http://schemas.openxmlformats.org/officeDocument/2006/relationships/image" Target="../media/image16.png"/><Relationship Id="rId12" Type="http://schemas.openxmlformats.org/officeDocument/2006/relationships/image" Target="../media/image21.png"/><Relationship Id="rId17" Type="http://schemas.openxmlformats.org/officeDocument/2006/relationships/image" Target="../media/image26.png"/><Relationship Id="rId25" Type="http://schemas.openxmlformats.org/officeDocument/2006/relationships/image" Target="../media/image34.png"/><Relationship Id="rId2" Type="http://schemas.openxmlformats.org/officeDocument/2006/relationships/notesSlide" Target="../notesSlides/notesSlide3.xml"/><Relationship Id="rId16" Type="http://schemas.openxmlformats.org/officeDocument/2006/relationships/image" Target="../media/image25.png"/><Relationship Id="rId20" Type="http://schemas.openxmlformats.org/officeDocument/2006/relationships/image" Target="../media/image29.png"/><Relationship Id="rId29" Type="http://schemas.openxmlformats.org/officeDocument/2006/relationships/image" Target="../media/image38.png"/><Relationship Id="rId1" Type="http://schemas.openxmlformats.org/officeDocument/2006/relationships/slideLayout" Target="../slideLayouts/slideLayout3.xml"/><Relationship Id="rId6" Type="http://schemas.openxmlformats.org/officeDocument/2006/relationships/image" Target="../media/image15.png"/><Relationship Id="rId11" Type="http://schemas.openxmlformats.org/officeDocument/2006/relationships/image" Target="../media/image20.png"/><Relationship Id="rId24" Type="http://schemas.openxmlformats.org/officeDocument/2006/relationships/image" Target="../media/image33.png"/><Relationship Id="rId5" Type="http://schemas.openxmlformats.org/officeDocument/2006/relationships/image" Target="../media/image14.png"/><Relationship Id="rId15" Type="http://schemas.openxmlformats.org/officeDocument/2006/relationships/image" Target="../media/image24.png"/><Relationship Id="rId23" Type="http://schemas.openxmlformats.org/officeDocument/2006/relationships/image" Target="../media/image32.png"/><Relationship Id="rId28" Type="http://schemas.openxmlformats.org/officeDocument/2006/relationships/image" Target="../media/image37.png"/><Relationship Id="rId10" Type="http://schemas.openxmlformats.org/officeDocument/2006/relationships/image" Target="../media/image19.png"/><Relationship Id="rId19" Type="http://schemas.openxmlformats.org/officeDocument/2006/relationships/image" Target="../media/image28.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png"/><Relationship Id="rId22" Type="http://schemas.openxmlformats.org/officeDocument/2006/relationships/image" Target="../media/image31.png"/><Relationship Id="rId27" Type="http://schemas.openxmlformats.org/officeDocument/2006/relationships/image" Target="../media/image36.png"/><Relationship Id="rId30" Type="http://schemas.openxmlformats.org/officeDocument/2006/relationships/image" Target="../media/image39.png"/></Relationships>
</file>

<file path=ppt/slides/_rels/slide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15604" y="274638"/>
            <a:ext cx="7200800" cy="1143000"/>
          </a:xfrm>
        </p:spPr>
        <p:txBody>
          <a:bodyPr/>
          <a:lstStyle/>
          <a:p>
            <a:endParaRPr lang="fr-BE" dirty="0"/>
          </a:p>
        </p:txBody>
      </p:sp>
      <p:sp>
        <p:nvSpPr>
          <p:cNvPr id="3" name="Espace réservé du contenu 2"/>
          <p:cNvSpPr>
            <a:spLocks noGrp="1"/>
          </p:cNvSpPr>
          <p:nvPr>
            <p:ph idx="1"/>
          </p:nvPr>
        </p:nvSpPr>
        <p:spPr>
          <a:xfrm>
            <a:off x="1015604" y="1600200"/>
            <a:ext cx="7200800" cy="4525963"/>
          </a:xfrm>
        </p:spPr>
        <p:txBody>
          <a:bodyPr/>
          <a:lstStyle/>
          <a:p>
            <a:endParaRPr lang="fr-BE" dirty="0"/>
          </a:p>
        </p:txBody>
      </p:sp>
      <p:sp>
        <p:nvSpPr>
          <p:cNvPr id="4" name="AutoShape 2" descr="http://wordpress-prod.cemagref.fr/forets/wp-content/uploads/2011/04/Foret-mediterranee.jpg"/>
          <p:cNvSpPr>
            <a:spLocks noChangeAspect="1" noChangeArrowheads="1"/>
          </p:cNvSpPr>
          <p:nvPr/>
        </p:nvSpPr>
        <p:spPr bwMode="auto">
          <a:xfrm>
            <a:off x="-540568"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BE" dirty="0"/>
          </a:p>
        </p:txBody>
      </p:sp>
      <p:pic>
        <p:nvPicPr>
          <p:cNvPr id="2054"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95" y="-27384"/>
            <a:ext cx="10657185" cy="6967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re 1"/>
          <p:cNvSpPr txBox="1">
            <a:spLocks/>
          </p:cNvSpPr>
          <p:nvPr/>
        </p:nvSpPr>
        <p:spPr>
          <a:xfrm>
            <a:off x="755576" y="1700808"/>
            <a:ext cx="7632848" cy="4248472"/>
          </a:xfrm>
          <a:prstGeom prst="rect">
            <a:avLst/>
          </a:prstGeom>
          <a:solidFill>
            <a:schemeClr val="bg1">
              <a:alpha val="58000"/>
            </a:schemeClr>
          </a:solidFill>
          <a:ln w="38100">
            <a:solidFill>
              <a:schemeClr val="bg1"/>
            </a:solidFill>
          </a:ln>
          <a:effectLst>
            <a:outerShdw blurRad="50800" dist="38100" dir="2700000" algn="tl" rotWithShape="0">
              <a:prstClr val="black">
                <a:alpha val="40000"/>
              </a:prstClr>
            </a:outerShdw>
          </a:effec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lumMod val="65000"/>
                    <a:lumOff val="35000"/>
                  </a:schemeClr>
                </a:solidFill>
                <a:latin typeface="+mj-lt"/>
                <a:ea typeface="+mj-ea"/>
                <a:cs typeface="+mj-cs"/>
              </a:defRPr>
            </a:lvl1pPr>
          </a:lstStyle>
          <a:p>
            <a:r>
              <a:rPr lang="en-GB" sz="3200" b="1" dirty="0" smtClean="0">
                <a:solidFill>
                  <a:schemeClr val="tx1"/>
                </a:solidFill>
              </a:rPr>
              <a:t>“</a:t>
            </a:r>
            <a:r>
              <a:rPr lang="fr-FR" sz="3200" b="1" dirty="0" smtClean="0">
                <a:solidFill>
                  <a:schemeClr val="tx1"/>
                </a:solidFill>
              </a:rPr>
              <a:t>Enjeux</a:t>
            </a:r>
            <a:r>
              <a:rPr lang="en-GB" sz="3200" b="1" dirty="0" smtClean="0">
                <a:solidFill>
                  <a:schemeClr val="tx1"/>
                </a:solidFill>
              </a:rPr>
              <a:t> </a:t>
            </a:r>
            <a:r>
              <a:rPr lang="fr-FR" sz="3200" b="1" dirty="0" smtClean="0">
                <a:solidFill>
                  <a:schemeClr val="tx1"/>
                </a:solidFill>
              </a:rPr>
              <a:t>liés</a:t>
            </a:r>
            <a:r>
              <a:rPr lang="en-GB" sz="3200" b="1" dirty="0" smtClean="0">
                <a:solidFill>
                  <a:schemeClr val="tx1"/>
                </a:solidFill>
              </a:rPr>
              <a:t> aux </a:t>
            </a:r>
            <a:r>
              <a:rPr lang="fr-FR" sz="3200" b="1" dirty="0" smtClean="0">
                <a:solidFill>
                  <a:schemeClr val="tx1"/>
                </a:solidFill>
              </a:rPr>
              <a:t>représentations sociales de la forêt dans nos sociétés urbanisées »</a:t>
            </a:r>
          </a:p>
          <a:p>
            <a:endParaRPr lang="fr-FR" sz="2400" dirty="0" smtClean="0">
              <a:solidFill>
                <a:schemeClr val="tx1"/>
              </a:solidFill>
            </a:endParaRPr>
          </a:p>
          <a:p>
            <a:r>
              <a:rPr lang="fr-BE" sz="2400" i="1" dirty="0">
                <a:solidFill>
                  <a:schemeClr val="tx1"/>
                </a:solidFill>
              </a:rPr>
              <a:t> </a:t>
            </a:r>
            <a:r>
              <a:rPr lang="fr-BE" sz="2400" i="1" dirty="0" smtClean="0">
                <a:solidFill>
                  <a:schemeClr val="tx1"/>
                </a:solidFill>
              </a:rPr>
              <a:t>Colloque </a:t>
            </a:r>
            <a:r>
              <a:rPr lang="fr-BE" sz="2400" i="1" dirty="0">
                <a:solidFill>
                  <a:schemeClr val="tx1"/>
                </a:solidFill>
              </a:rPr>
              <a:t>« Entre dynamiques et mutations, </a:t>
            </a:r>
            <a:endParaRPr lang="fr-BE" sz="2400" i="1" dirty="0" smtClean="0">
              <a:solidFill>
                <a:schemeClr val="tx1"/>
              </a:solidFill>
            </a:endParaRPr>
          </a:p>
          <a:p>
            <a:r>
              <a:rPr lang="fr-BE" sz="2400" i="1" dirty="0" smtClean="0">
                <a:solidFill>
                  <a:schemeClr val="tx1"/>
                </a:solidFill>
              </a:rPr>
              <a:t>quelles </a:t>
            </a:r>
            <a:r>
              <a:rPr lang="fr-BE" sz="2400" i="1" dirty="0">
                <a:solidFill>
                  <a:schemeClr val="tx1"/>
                </a:solidFill>
              </a:rPr>
              <a:t>voies pour la forêt et le bois </a:t>
            </a:r>
            <a:r>
              <a:rPr lang="fr-BE" sz="2400" i="1" dirty="0" smtClean="0">
                <a:solidFill>
                  <a:schemeClr val="tx1"/>
                </a:solidFill>
              </a:rPr>
              <a:t>»</a:t>
            </a:r>
          </a:p>
          <a:p>
            <a:r>
              <a:rPr lang="fr-BE" sz="2400" i="1" dirty="0" smtClean="0">
                <a:solidFill>
                  <a:schemeClr val="tx1"/>
                </a:solidFill>
              </a:rPr>
              <a:t>ECOFOR – Réseau SEHS</a:t>
            </a:r>
            <a:r>
              <a:rPr lang="fr-FR" sz="2400" i="1" dirty="0">
                <a:solidFill>
                  <a:schemeClr val="tx1"/>
                </a:solidFill>
              </a:rPr>
              <a:t>.</a:t>
            </a:r>
            <a:r>
              <a:rPr lang="fr-FR" sz="2400" i="1" dirty="0" smtClean="0">
                <a:solidFill>
                  <a:schemeClr val="tx1"/>
                </a:solidFill>
              </a:rPr>
              <a:t> Paris, 11 janvier 2018 </a:t>
            </a:r>
          </a:p>
          <a:p>
            <a:r>
              <a:rPr lang="fr-FR" sz="2800" dirty="0" smtClean="0">
                <a:solidFill>
                  <a:schemeClr val="tx1"/>
                </a:solidFill>
              </a:rPr>
              <a:t/>
            </a:r>
            <a:br>
              <a:rPr lang="fr-FR" sz="2800" dirty="0" smtClean="0">
                <a:solidFill>
                  <a:schemeClr val="tx1"/>
                </a:solidFill>
              </a:rPr>
            </a:br>
            <a:r>
              <a:rPr lang="fr-FR" sz="2000" dirty="0" smtClean="0">
                <a:solidFill>
                  <a:schemeClr val="tx1"/>
                </a:solidFill>
              </a:rPr>
              <a:t>Christine FARCY</a:t>
            </a:r>
          </a:p>
          <a:p>
            <a:r>
              <a:rPr lang="fr-FR" sz="2000" dirty="0" smtClean="0">
                <a:solidFill>
                  <a:schemeClr val="tx1"/>
                </a:solidFill>
              </a:rPr>
              <a:t>Université</a:t>
            </a:r>
            <a:r>
              <a:rPr lang="en-GB" sz="2000" dirty="0" smtClean="0">
                <a:solidFill>
                  <a:schemeClr val="tx1"/>
                </a:solidFill>
              </a:rPr>
              <a:t> de Louvain (UCL)</a:t>
            </a:r>
          </a:p>
        </p:txBody>
      </p:sp>
      <p:pic>
        <p:nvPicPr>
          <p:cNvPr id="10242" name="Picture 2" descr="Résultat de recherche d'images pour &quot;logo eli-e&quo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60232" y="4941168"/>
            <a:ext cx="609486" cy="612207"/>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5" name="AutoShape 4" descr="Résultat de recherche d'images pour &quot;wallonie&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BE"/>
          </a:p>
        </p:txBody>
      </p:sp>
      <p:sp>
        <p:nvSpPr>
          <p:cNvPr id="9" name="ZoneTexte 8"/>
          <p:cNvSpPr txBox="1"/>
          <p:nvPr/>
        </p:nvSpPr>
        <p:spPr>
          <a:xfrm>
            <a:off x="6172143" y="6351711"/>
            <a:ext cx="2519921" cy="461665"/>
          </a:xfrm>
          <a:prstGeom prst="rect">
            <a:avLst/>
          </a:prstGeom>
          <a:noFill/>
        </p:spPr>
        <p:txBody>
          <a:bodyPr wrap="none" rtlCol="0">
            <a:spAutoFit/>
          </a:bodyPr>
          <a:lstStyle/>
          <a:p>
            <a:pPr algn="r"/>
            <a:r>
              <a:rPr lang="fr-BE" sz="1200" b="1" dirty="0" smtClean="0">
                <a:solidFill>
                  <a:schemeClr val="bg1"/>
                </a:solidFill>
                <a:effectLst>
                  <a:outerShdw blurRad="38100" dist="38100" dir="2700000" algn="tl">
                    <a:srgbClr val="000000">
                      <a:alpha val="43137"/>
                    </a:srgbClr>
                  </a:outerShdw>
                </a:effectLst>
              </a:rPr>
              <a:t>Avec le soutien du Ministre wallon</a:t>
            </a:r>
          </a:p>
          <a:p>
            <a:pPr algn="r"/>
            <a:r>
              <a:rPr lang="fr-BE" sz="1200" b="1" dirty="0" smtClean="0">
                <a:solidFill>
                  <a:schemeClr val="bg1"/>
                </a:solidFill>
                <a:effectLst>
                  <a:outerShdw blurRad="38100" dist="38100" dir="2700000" algn="tl">
                    <a:srgbClr val="000000">
                      <a:alpha val="43137"/>
                    </a:srgbClr>
                  </a:outerShdw>
                </a:effectLst>
              </a:rPr>
              <a:t>ayant les forêts dans ses attributions</a:t>
            </a:r>
            <a:endParaRPr lang="fr-BE" sz="1200" b="1" dirty="0">
              <a:solidFill>
                <a:schemeClr val="bg1"/>
              </a:solidFill>
              <a:effectLst>
                <a:outerShdw blurRad="38100" dist="38100" dir="2700000" algn="tl">
                  <a:srgbClr val="000000">
                    <a:alpha val="43137"/>
                  </a:srgbClr>
                </a:outerShdw>
              </a:effectLst>
            </a:endParaRPr>
          </a:p>
        </p:txBody>
      </p:sp>
      <p:pic>
        <p:nvPicPr>
          <p:cNvPr id="10" name="Picture 6" descr="http://www.namur.be/files/library/logo_wallonie_definitif.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676456" y="6381328"/>
            <a:ext cx="411783" cy="4117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61332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2319218"/>
            <a:ext cx="5983526" cy="4134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ZoneTexte 14"/>
          <p:cNvSpPr txBox="1"/>
          <p:nvPr/>
        </p:nvSpPr>
        <p:spPr>
          <a:xfrm>
            <a:off x="3044724" y="2031186"/>
            <a:ext cx="4407596" cy="369332"/>
          </a:xfrm>
          <a:prstGeom prst="rect">
            <a:avLst/>
          </a:prstGeom>
          <a:noFill/>
        </p:spPr>
        <p:txBody>
          <a:bodyPr wrap="square" rtlCol="0">
            <a:spAutoFit/>
          </a:bodyPr>
          <a:lstStyle/>
          <a:p>
            <a:pPr algn="ctr"/>
            <a:r>
              <a:rPr lang="fr-BE" dirty="0" smtClean="0"/>
              <a:t>Activités à autoriser ou à interdire (liste) </a:t>
            </a:r>
            <a:endParaRPr lang="fr-BE" dirty="0"/>
          </a:p>
        </p:txBody>
      </p:sp>
      <p:sp>
        <p:nvSpPr>
          <p:cNvPr id="5" name="ZoneTexte 4"/>
          <p:cNvSpPr txBox="1"/>
          <p:nvPr/>
        </p:nvSpPr>
        <p:spPr>
          <a:xfrm>
            <a:off x="3815916" y="2751266"/>
            <a:ext cx="1620180" cy="584775"/>
          </a:xfrm>
          <a:prstGeom prst="rect">
            <a:avLst/>
          </a:prstGeom>
          <a:noFill/>
        </p:spPr>
        <p:txBody>
          <a:bodyPr wrap="square" rtlCol="0">
            <a:spAutoFit/>
          </a:bodyPr>
          <a:lstStyle/>
          <a:p>
            <a:pPr algn="ctr"/>
            <a:r>
              <a:rPr lang="fr-BE" sz="1600" dirty="0" smtClean="0">
                <a:solidFill>
                  <a:srgbClr val="FF0000"/>
                </a:solidFill>
              </a:rPr>
              <a:t>2/3 chez </a:t>
            </a:r>
          </a:p>
          <a:p>
            <a:pPr algn="ctr"/>
            <a:r>
              <a:rPr lang="fr-BE" sz="1600" dirty="0" smtClean="0">
                <a:solidFill>
                  <a:srgbClr val="FF0000"/>
                </a:solidFill>
              </a:rPr>
              <a:t>les 15-24 ans</a:t>
            </a:r>
            <a:endParaRPr lang="fr-BE" sz="1600" dirty="0">
              <a:solidFill>
                <a:srgbClr val="FF0000"/>
              </a:solidFill>
            </a:endParaRPr>
          </a:p>
        </p:txBody>
      </p:sp>
      <p:cxnSp>
        <p:nvCxnSpPr>
          <p:cNvPr id="27" name="Connecteur droit 26"/>
          <p:cNvCxnSpPr/>
          <p:nvPr/>
        </p:nvCxnSpPr>
        <p:spPr>
          <a:xfrm>
            <a:off x="4499992" y="3336041"/>
            <a:ext cx="126014" cy="783377"/>
          </a:xfrm>
          <a:prstGeom prst="line">
            <a:avLst/>
          </a:prstGeom>
          <a:ln>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7" name="ZoneTexte 16"/>
          <p:cNvSpPr txBox="1"/>
          <p:nvPr/>
        </p:nvSpPr>
        <p:spPr>
          <a:xfrm>
            <a:off x="5276266" y="148570"/>
            <a:ext cx="1527982" cy="400110"/>
          </a:xfrm>
          <a:prstGeom prst="rect">
            <a:avLst/>
          </a:prstGeom>
          <a:solidFill>
            <a:schemeClr val="accent1">
              <a:lumMod val="20000"/>
              <a:lumOff val="80000"/>
            </a:schemeClr>
          </a:solidFill>
          <a:effectLst>
            <a:outerShdw blurRad="50800" dist="38100" dir="2700000" algn="tl" rotWithShape="0">
              <a:prstClr val="black">
                <a:alpha val="40000"/>
              </a:prstClr>
            </a:outerShdw>
          </a:effectLst>
        </p:spPr>
        <p:txBody>
          <a:bodyPr wrap="none" rtlCol="0">
            <a:spAutoFit/>
          </a:bodyPr>
          <a:lstStyle/>
          <a:p>
            <a:r>
              <a:rPr lang="fr-BE" sz="2000" dirty="0" smtClean="0">
                <a:solidFill>
                  <a:schemeClr val="bg1">
                    <a:lumMod val="75000"/>
                  </a:schemeClr>
                </a:solidFill>
              </a:rPr>
              <a:t>3. Discussion</a:t>
            </a:r>
            <a:endParaRPr lang="fr-BE" sz="2000" dirty="0">
              <a:solidFill>
                <a:schemeClr val="bg1">
                  <a:lumMod val="75000"/>
                </a:schemeClr>
              </a:solidFill>
            </a:endParaRPr>
          </a:p>
        </p:txBody>
      </p:sp>
      <p:sp>
        <p:nvSpPr>
          <p:cNvPr id="18" name="ZoneTexte 17"/>
          <p:cNvSpPr txBox="1"/>
          <p:nvPr/>
        </p:nvSpPr>
        <p:spPr>
          <a:xfrm>
            <a:off x="6885962" y="148570"/>
            <a:ext cx="1574470" cy="400110"/>
          </a:xfrm>
          <a:prstGeom prst="rect">
            <a:avLst/>
          </a:prstGeom>
          <a:solidFill>
            <a:schemeClr val="accent1">
              <a:lumMod val="20000"/>
              <a:lumOff val="80000"/>
            </a:schemeClr>
          </a:solidFill>
          <a:effectLst>
            <a:outerShdw blurRad="50800" dist="38100" dir="2700000" algn="tl" rotWithShape="0">
              <a:prstClr val="black">
                <a:alpha val="40000"/>
              </a:prstClr>
            </a:outerShdw>
          </a:effectLst>
        </p:spPr>
        <p:txBody>
          <a:bodyPr wrap="none" rtlCol="0">
            <a:spAutoFit/>
          </a:bodyPr>
          <a:lstStyle/>
          <a:p>
            <a:r>
              <a:rPr lang="fr-BE" sz="2000" dirty="0">
                <a:solidFill>
                  <a:schemeClr val="bg1">
                    <a:lumMod val="75000"/>
                  </a:schemeClr>
                </a:solidFill>
              </a:rPr>
              <a:t>4</a:t>
            </a:r>
            <a:r>
              <a:rPr lang="fr-BE" sz="2000" dirty="0" smtClean="0">
                <a:solidFill>
                  <a:schemeClr val="bg1">
                    <a:lumMod val="75000"/>
                  </a:schemeClr>
                </a:solidFill>
              </a:rPr>
              <a:t>. Conclusion</a:t>
            </a:r>
            <a:endParaRPr lang="fr-BE" sz="2000" dirty="0">
              <a:solidFill>
                <a:schemeClr val="bg1">
                  <a:lumMod val="75000"/>
                </a:schemeClr>
              </a:solidFill>
            </a:endParaRPr>
          </a:p>
        </p:txBody>
      </p:sp>
      <p:sp>
        <p:nvSpPr>
          <p:cNvPr id="19" name="ZoneTexte 18"/>
          <p:cNvSpPr txBox="1"/>
          <p:nvPr/>
        </p:nvSpPr>
        <p:spPr>
          <a:xfrm>
            <a:off x="3779912" y="148570"/>
            <a:ext cx="1415131" cy="400110"/>
          </a:xfrm>
          <a:prstGeom prst="rect">
            <a:avLst/>
          </a:prstGeom>
          <a:solidFill>
            <a:schemeClr val="accent4">
              <a:lumMod val="40000"/>
              <a:lumOff val="60000"/>
            </a:schemeClr>
          </a:solidFill>
          <a:ln>
            <a:solidFill>
              <a:schemeClr val="accent4"/>
            </a:solidFill>
          </a:ln>
          <a:effectLst>
            <a:outerShdw blurRad="50800" dist="38100" dir="2700000" algn="tl" rotWithShape="0">
              <a:prstClr val="black">
                <a:alpha val="40000"/>
              </a:prstClr>
            </a:outerShdw>
          </a:effectLst>
        </p:spPr>
        <p:txBody>
          <a:bodyPr wrap="none" rtlCol="0">
            <a:spAutoFit/>
          </a:bodyPr>
          <a:lstStyle/>
          <a:p>
            <a:r>
              <a:rPr lang="fr-BE" sz="2000" b="1" dirty="0" smtClean="0"/>
              <a:t>2. Résultats</a:t>
            </a:r>
            <a:endParaRPr lang="fr-BE" sz="2000" b="1" dirty="0"/>
          </a:p>
        </p:txBody>
      </p:sp>
      <p:sp>
        <p:nvSpPr>
          <p:cNvPr id="20" name="ZoneTexte 19"/>
          <p:cNvSpPr txBox="1"/>
          <p:nvPr/>
        </p:nvSpPr>
        <p:spPr>
          <a:xfrm>
            <a:off x="1938573" y="148570"/>
            <a:ext cx="1769331" cy="400110"/>
          </a:xfrm>
          <a:prstGeom prst="rect">
            <a:avLst/>
          </a:prstGeom>
          <a:solidFill>
            <a:schemeClr val="accent1">
              <a:lumMod val="20000"/>
              <a:lumOff val="80000"/>
            </a:schemeClr>
          </a:solidFill>
          <a:effectLst>
            <a:outerShdw blurRad="50800" dist="38100" dir="2700000" algn="tl" rotWithShape="0">
              <a:prstClr val="black">
                <a:alpha val="40000"/>
              </a:prstClr>
            </a:outerShdw>
          </a:effectLst>
        </p:spPr>
        <p:txBody>
          <a:bodyPr wrap="none" rtlCol="0">
            <a:spAutoFit/>
          </a:bodyPr>
          <a:lstStyle/>
          <a:p>
            <a:r>
              <a:rPr lang="fr-BE" sz="2000" dirty="0" smtClean="0">
                <a:solidFill>
                  <a:schemeClr val="bg1">
                    <a:lumMod val="75000"/>
                  </a:schemeClr>
                </a:solidFill>
              </a:rPr>
              <a:t>1. Introduction</a:t>
            </a:r>
            <a:endParaRPr lang="fr-BE" sz="2000" dirty="0">
              <a:solidFill>
                <a:schemeClr val="bg1">
                  <a:lumMod val="75000"/>
                </a:schemeClr>
              </a:solidFill>
            </a:endParaRPr>
          </a:p>
        </p:txBody>
      </p:sp>
      <p:sp>
        <p:nvSpPr>
          <p:cNvPr id="21" name="Espace réservé du contenu 2"/>
          <p:cNvSpPr txBox="1">
            <a:spLocks/>
          </p:cNvSpPr>
          <p:nvPr/>
        </p:nvSpPr>
        <p:spPr>
          <a:xfrm>
            <a:off x="1619672" y="1335683"/>
            <a:ext cx="7200800" cy="40990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600"/>
              </a:spcBef>
              <a:buNone/>
            </a:pPr>
            <a:r>
              <a:rPr lang="fr-BE" sz="2000" b="1" i="1" dirty="0" smtClean="0"/>
              <a:t>« Comprendre les perceptions, les usages et les significations de la forêt en 2005 » (Bodson 2005)</a:t>
            </a:r>
            <a:endParaRPr lang="fr-BE" b="1" dirty="0" smtClean="0"/>
          </a:p>
        </p:txBody>
      </p:sp>
      <p:sp>
        <p:nvSpPr>
          <p:cNvPr id="16" name="ZoneTexte 15"/>
          <p:cNvSpPr txBox="1"/>
          <p:nvPr/>
        </p:nvSpPr>
        <p:spPr>
          <a:xfrm>
            <a:off x="6885962" y="1690742"/>
            <a:ext cx="675185" cy="276999"/>
          </a:xfrm>
          <a:prstGeom prst="rect">
            <a:avLst/>
          </a:prstGeom>
          <a:noFill/>
        </p:spPr>
        <p:txBody>
          <a:bodyPr wrap="none" rtlCol="0">
            <a:spAutoFit/>
          </a:bodyPr>
          <a:lstStyle/>
          <a:p>
            <a:r>
              <a:rPr lang="fr-BE" sz="1200" dirty="0" smtClean="0"/>
              <a:t>N=1000</a:t>
            </a:r>
            <a:endParaRPr lang="fr-BE" sz="1200" dirty="0"/>
          </a:p>
        </p:txBody>
      </p:sp>
      <p:sp>
        <p:nvSpPr>
          <p:cNvPr id="25" name="Espace réservé du pied de page 4"/>
          <p:cNvSpPr>
            <a:spLocks noGrp="1"/>
          </p:cNvSpPr>
          <p:nvPr>
            <p:ph type="ftr" sz="quarter" idx="3"/>
          </p:nvPr>
        </p:nvSpPr>
        <p:spPr>
          <a:xfrm>
            <a:off x="1356160" y="6520259"/>
            <a:ext cx="7787840" cy="365125"/>
          </a:xfrm>
          <a:prstGeom prst="rect">
            <a:avLst/>
          </a:prstGeom>
          <a:solidFill>
            <a:schemeClr val="bg1"/>
          </a:solidFill>
        </p:spPr>
        <p:txBody>
          <a:bodyPr vert="horz" lIns="91440" tIns="45720" rIns="91440" bIns="45720" rtlCol="0" anchor="ctr"/>
          <a:lstStyle>
            <a:lvl1pPr algn="ctr">
              <a:defRPr sz="1200">
                <a:solidFill>
                  <a:schemeClr val="tx1"/>
                </a:solidFill>
              </a:defRPr>
            </a:lvl1pPr>
          </a:lstStyle>
          <a:p>
            <a:r>
              <a:rPr lang="fr-BE" i="1" dirty="0" smtClean="0"/>
              <a:t>« Enjeux liés aux représentations sociales de la forêt dans nos sociétés urbanisées », ECOFOR-SEHS, Paris, 11 janvier 2018</a:t>
            </a:r>
            <a:endParaRPr lang="fr-BE" i="1" dirty="0"/>
          </a:p>
        </p:txBody>
      </p:sp>
      <p:sp>
        <p:nvSpPr>
          <p:cNvPr id="26" name="Espace réservé du contenu 2"/>
          <p:cNvSpPr txBox="1">
            <a:spLocks/>
          </p:cNvSpPr>
          <p:nvPr/>
        </p:nvSpPr>
        <p:spPr>
          <a:xfrm>
            <a:off x="1772072" y="692696"/>
            <a:ext cx="7200800" cy="474253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fr-BE" sz="2800" b="1" dirty="0" smtClean="0"/>
              <a:t>Clivages de plus en plus grands</a:t>
            </a:r>
            <a:endParaRPr lang="fr-BE" sz="1800" b="1" dirty="0" smtClean="0"/>
          </a:p>
        </p:txBody>
      </p:sp>
    </p:spTree>
    <p:extLst>
      <p:ext uri="{BB962C8B-B14F-4D97-AF65-F5344CB8AC3E}">
        <p14:creationId xmlns:p14="http://schemas.microsoft.com/office/powerpoint/2010/main" val="7185206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Espace réservé du contenu 2"/>
          <p:cNvSpPr txBox="1">
            <a:spLocks/>
          </p:cNvSpPr>
          <p:nvPr/>
        </p:nvSpPr>
        <p:spPr>
          <a:xfrm>
            <a:off x="1619672" y="692150"/>
            <a:ext cx="7200800" cy="474253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fr-BE" sz="2800" b="1" dirty="0" smtClean="0"/>
              <a:t>Clivages de plus en plus grands</a:t>
            </a:r>
            <a:endParaRPr lang="fr-BE" sz="1800" b="1" dirty="0" smtClean="0"/>
          </a:p>
        </p:txBody>
      </p:sp>
      <p:pic>
        <p:nvPicPr>
          <p:cNvPr id="12290" name="Picture 2" descr="http://i.ebayimg.com/00/s/MTYwMFg5OTU=/z/XI8AAOSw37tV%7EEDN/$_3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2670" y="3289052"/>
            <a:ext cx="723266" cy="1166558"/>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 name="ZoneTexte 1"/>
          <p:cNvSpPr txBox="1"/>
          <p:nvPr/>
        </p:nvSpPr>
        <p:spPr>
          <a:xfrm>
            <a:off x="2785188" y="4509120"/>
            <a:ext cx="2002836" cy="577081"/>
          </a:xfrm>
          <a:prstGeom prst="rect">
            <a:avLst/>
          </a:prstGeom>
          <a:noFill/>
        </p:spPr>
        <p:txBody>
          <a:bodyPr wrap="square" rtlCol="0">
            <a:spAutoFit/>
          </a:bodyPr>
          <a:lstStyle/>
          <a:p>
            <a:pPr algn="ctr"/>
            <a:r>
              <a:rPr lang="fr-BE" sz="1050" dirty="0" smtClean="0"/>
              <a:t>« La vie secrète des arbres » </a:t>
            </a:r>
          </a:p>
          <a:p>
            <a:pPr algn="ctr"/>
            <a:r>
              <a:rPr lang="fr-BE" sz="1050" dirty="0" smtClean="0"/>
              <a:t>400.000 ex. vendus.  Meilleures ventes d’essais, 2015</a:t>
            </a:r>
            <a:endParaRPr lang="fr-BE" sz="1050" dirty="0"/>
          </a:p>
        </p:txBody>
      </p:sp>
      <p:sp>
        <p:nvSpPr>
          <p:cNvPr id="4" name="ZoneTexte 3"/>
          <p:cNvSpPr txBox="1"/>
          <p:nvPr/>
        </p:nvSpPr>
        <p:spPr>
          <a:xfrm>
            <a:off x="1503995" y="2780928"/>
            <a:ext cx="7532501" cy="307777"/>
          </a:xfrm>
          <a:prstGeom prst="rect">
            <a:avLst/>
          </a:prstGeom>
          <a:solidFill>
            <a:schemeClr val="bg1">
              <a:lumMod val="95000"/>
            </a:schemeClr>
          </a:solidFill>
        </p:spPr>
        <p:txBody>
          <a:bodyPr wrap="square" rtlCol="0">
            <a:spAutoFit/>
          </a:bodyPr>
          <a:lstStyle/>
          <a:p>
            <a:pPr algn="ctr"/>
            <a:r>
              <a:rPr lang="fr-BE" sz="1400" b="1" i="1" dirty="0" smtClean="0"/>
              <a:t>« Les arbres sont-ils les nouvelles baleines? De nobles créatures massacrées par les hommes? »</a:t>
            </a:r>
            <a:endParaRPr lang="fr-BE" sz="1400" b="1" i="1" dirty="0"/>
          </a:p>
        </p:txBody>
      </p:sp>
      <p:sp>
        <p:nvSpPr>
          <p:cNvPr id="5" name="Rectangle 4"/>
          <p:cNvSpPr/>
          <p:nvPr/>
        </p:nvSpPr>
        <p:spPr>
          <a:xfrm>
            <a:off x="1475656" y="1398701"/>
            <a:ext cx="7560840" cy="1323439"/>
          </a:xfrm>
          <a:prstGeom prst="rect">
            <a:avLst/>
          </a:prstGeom>
          <a:ln>
            <a:solidFill>
              <a:schemeClr val="tx1"/>
            </a:solidFill>
          </a:ln>
        </p:spPr>
        <p:txBody>
          <a:bodyPr wrap="square">
            <a:spAutoFit/>
          </a:bodyPr>
          <a:lstStyle/>
          <a:p>
            <a:r>
              <a:rPr lang="fr-BE" sz="1600" b="1" dirty="0"/>
              <a:t>Courrier International n° 1324</a:t>
            </a:r>
            <a:r>
              <a:rPr lang="fr-BE" sz="1600" dirty="0"/>
              <a:t> </a:t>
            </a:r>
            <a:r>
              <a:rPr lang="fr-BE" sz="1600" b="1" dirty="0"/>
              <a:t>du 17 au 23 mars 2016</a:t>
            </a:r>
            <a:endParaRPr lang="fr-BE" sz="1600" dirty="0"/>
          </a:p>
          <a:p>
            <a:r>
              <a:rPr lang="fr-BE" sz="1600" dirty="0" smtClean="0"/>
              <a:t>« Les </a:t>
            </a:r>
            <a:r>
              <a:rPr lang="fr-BE" sz="1600" dirty="0"/>
              <a:t>allemands ont toujours manifesté un attachement viscéral à leurs forêts. Aujourd’hui plus que jamais, c’est au milieu des hêtres, des chênes et des épicéas qu’ils vont se ressourcer. Pourtant, leur consommation de bois de chauffage et de construction grimpe en flèche. </a:t>
            </a:r>
            <a:r>
              <a:rPr lang="fr-BE" sz="1600" b="1" dirty="0" smtClean="0"/>
              <a:t>Dilemme</a:t>
            </a:r>
            <a:r>
              <a:rPr lang="fr-BE" sz="1600" dirty="0" smtClean="0"/>
              <a:t> » </a:t>
            </a:r>
            <a:r>
              <a:rPr lang="fr-BE" sz="1600" dirty="0"/>
              <a:t>(</a:t>
            </a:r>
            <a:r>
              <a:rPr lang="fr-BE" sz="1600" i="1" dirty="0"/>
              <a:t>Die </a:t>
            </a:r>
            <a:r>
              <a:rPr lang="fr-BE" sz="1600" i="1" dirty="0" err="1"/>
              <a:t>Zeit</a:t>
            </a:r>
            <a:r>
              <a:rPr lang="fr-BE" sz="1600" dirty="0"/>
              <a:t>, Henning </a:t>
            </a:r>
            <a:r>
              <a:rPr lang="fr-BE" sz="1600" dirty="0" err="1"/>
              <a:t>Sussebach</a:t>
            </a:r>
            <a:r>
              <a:rPr lang="fr-BE" sz="1600" dirty="0"/>
              <a:t>, Florian </a:t>
            </a:r>
            <a:r>
              <a:rPr lang="fr-BE" sz="1600" dirty="0" err="1"/>
              <a:t>Janicke</a:t>
            </a:r>
            <a:r>
              <a:rPr lang="fr-BE" sz="1600" dirty="0"/>
              <a:t>).</a:t>
            </a:r>
          </a:p>
        </p:txBody>
      </p:sp>
      <p:sp>
        <p:nvSpPr>
          <p:cNvPr id="10" name="ZoneTexte 9"/>
          <p:cNvSpPr txBox="1"/>
          <p:nvPr/>
        </p:nvSpPr>
        <p:spPr>
          <a:xfrm>
            <a:off x="1449281" y="5157192"/>
            <a:ext cx="2618663" cy="738664"/>
          </a:xfrm>
          <a:prstGeom prst="rect">
            <a:avLst/>
          </a:prstGeom>
          <a:solidFill>
            <a:schemeClr val="bg1">
              <a:lumMod val="95000"/>
            </a:schemeClr>
          </a:solidFill>
          <a:effectLst>
            <a:outerShdw blurRad="50800" dist="38100" dir="2700000" algn="tl" rotWithShape="0">
              <a:prstClr val="black">
                <a:alpha val="40000"/>
              </a:prstClr>
            </a:outerShdw>
          </a:effectLst>
        </p:spPr>
        <p:txBody>
          <a:bodyPr wrap="square" rtlCol="0">
            <a:spAutoFit/>
          </a:bodyPr>
          <a:lstStyle/>
          <a:p>
            <a:pPr algn="ctr"/>
            <a:r>
              <a:rPr lang="fr-BE" sz="1400" i="1" dirty="0" smtClean="0"/>
              <a:t>Cimetière en forêt. 3400  urnes (3000 euros pièce). Finance des réserves intégrales</a:t>
            </a:r>
            <a:endParaRPr lang="fr-BE" sz="1400" i="1" dirty="0"/>
          </a:p>
        </p:txBody>
      </p:sp>
      <p:sp>
        <p:nvSpPr>
          <p:cNvPr id="17" name="ZoneTexte 16"/>
          <p:cNvSpPr txBox="1"/>
          <p:nvPr/>
        </p:nvSpPr>
        <p:spPr>
          <a:xfrm>
            <a:off x="2123728" y="6021288"/>
            <a:ext cx="2520281" cy="523220"/>
          </a:xfrm>
          <a:prstGeom prst="rect">
            <a:avLst/>
          </a:prstGeom>
          <a:solidFill>
            <a:schemeClr val="bg1">
              <a:lumMod val="95000"/>
            </a:schemeClr>
          </a:solidFill>
          <a:effectLst>
            <a:outerShdw blurRad="50800" dist="38100" dir="2700000" algn="tl" rotWithShape="0">
              <a:prstClr val="black">
                <a:alpha val="40000"/>
              </a:prstClr>
            </a:outerShdw>
          </a:effectLst>
        </p:spPr>
        <p:txBody>
          <a:bodyPr wrap="square" rtlCol="0">
            <a:spAutoFit/>
          </a:bodyPr>
          <a:lstStyle/>
          <a:p>
            <a:pPr algn="ctr"/>
            <a:r>
              <a:rPr lang="fr-BE" sz="1400" i="1" dirty="0" smtClean="0"/>
              <a:t>Bois de feu : 10 m3 bois/an</a:t>
            </a:r>
          </a:p>
          <a:p>
            <a:pPr algn="ctr"/>
            <a:r>
              <a:rPr lang="fr-BE" sz="1400" i="1" dirty="0"/>
              <a:t>a</a:t>
            </a:r>
            <a:r>
              <a:rPr lang="fr-BE" sz="1400" i="1" dirty="0" smtClean="0"/>
              <a:t>u lieu de 1,06 nationale</a:t>
            </a:r>
            <a:endParaRPr lang="fr-BE" sz="1400" i="1" dirty="0"/>
          </a:p>
        </p:txBody>
      </p:sp>
      <p:sp>
        <p:nvSpPr>
          <p:cNvPr id="19" name="ZoneTexte 18"/>
          <p:cNvSpPr txBox="1"/>
          <p:nvPr/>
        </p:nvSpPr>
        <p:spPr>
          <a:xfrm>
            <a:off x="5276266" y="148570"/>
            <a:ext cx="1527982" cy="400110"/>
          </a:xfrm>
          <a:prstGeom prst="rect">
            <a:avLst/>
          </a:prstGeom>
          <a:solidFill>
            <a:schemeClr val="accent1">
              <a:lumMod val="20000"/>
              <a:lumOff val="80000"/>
            </a:schemeClr>
          </a:solidFill>
          <a:effectLst>
            <a:outerShdw blurRad="50800" dist="38100" dir="2700000" algn="tl" rotWithShape="0">
              <a:prstClr val="black">
                <a:alpha val="40000"/>
              </a:prstClr>
            </a:outerShdw>
          </a:effectLst>
        </p:spPr>
        <p:txBody>
          <a:bodyPr wrap="none" rtlCol="0">
            <a:spAutoFit/>
          </a:bodyPr>
          <a:lstStyle/>
          <a:p>
            <a:r>
              <a:rPr lang="fr-BE" sz="2000" dirty="0" smtClean="0">
                <a:solidFill>
                  <a:schemeClr val="bg1">
                    <a:lumMod val="75000"/>
                  </a:schemeClr>
                </a:solidFill>
              </a:rPr>
              <a:t>3. Discussion</a:t>
            </a:r>
            <a:endParaRPr lang="fr-BE" sz="2000" dirty="0">
              <a:solidFill>
                <a:schemeClr val="bg1">
                  <a:lumMod val="75000"/>
                </a:schemeClr>
              </a:solidFill>
            </a:endParaRPr>
          </a:p>
        </p:txBody>
      </p:sp>
      <p:sp>
        <p:nvSpPr>
          <p:cNvPr id="20" name="ZoneTexte 19"/>
          <p:cNvSpPr txBox="1"/>
          <p:nvPr/>
        </p:nvSpPr>
        <p:spPr>
          <a:xfrm>
            <a:off x="6885962" y="148570"/>
            <a:ext cx="1574470" cy="400110"/>
          </a:xfrm>
          <a:prstGeom prst="rect">
            <a:avLst/>
          </a:prstGeom>
          <a:solidFill>
            <a:schemeClr val="accent1">
              <a:lumMod val="20000"/>
              <a:lumOff val="80000"/>
            </a:schemeClr>
          </a:solidFill>
          <a:effectLst>
            <a:outerShdw blurRad="50800" dist="38100" dir="2700000" algn="tl" rotWithShape="0">
              <a:prstClr val="black">
                <a:alpha val="40000"/>
              </a:prstClr>
            </a:outerShdw>
          </a:effectLst>
        </p:spPr>
        <p:txBody>
          <a:bodyPr wrap="none" rtlCol="0">
            <a:spAutoFit/>
          </a:bodyPr>
          <a:lstStyle/>
          <a:p>
            <a:r>
              <a:rPr lang="fr-BE" sz="2000" dirty="0">
                <a:solidFill>
                  <a:schemeClr val="bg1">
                    <a:lumMod val="75000"/>
                  </a:schemeClr>
                </a:solidFill>
              </a:rPr>
              <a:t>4</a:t>
            </a:r>
            <a:r>
              <a:rPr lang="fr-BE" sz="2000" dirty="0" smtClean="0">
                <a:solidFill>
                  <a:schemeClr val="bg1">
                    <a:lumMod val="75000"/>
                  </a:schemeClr>
                </a:solidFill>
              </a:rPr>
              <a:t>. Conclusion</a:t>
            </a:r>
            <a:endParaRPr lang="fr-BE" sz="2000" dirty="0">
              <a:solidFill>
                <a:schemeClr val="bg1">
                  <a:lumMod val="75000"/>
                </a:schemeClr>
              </a:solidFill>
            </a:endParaRPr>
          </a:p>
        </p:txBody>
      </p:sp>
      <p:sp>
        <p:nvSpPr>
          <p:cNvPr id="21" name="ZoneTexte 20"/>
          <p:cNvSpPr txBox="1"/>
          <p:nvPr/>
        </p:nvSpPr>
        <p:spPr>
          <a:xfrm>
            <a:off x="3779912" y="148570"/>
            <a:ext cx="1415131" cy="400110"/>
          </a:xfrm>
          <a:prstGeom prst="rect">
            <a:avLst/>
          </a:prstGeom>
          <a:solidFill>
            <a:schemeClr val="accent4">
              <a:lumMod val="40000"/>
              <a:lumOff val="60000"/>
            </a:schemeClr>
          </a:solidFill>
          <a:ln>
            <a:solidFill>
              <a:schemeClr val="accent4"/>
            </a:solidFill>
          </a:ln>
          <a:effectLst>
            <a:outerShdw blurRad="50800" dist="38100" dir="2700000" algn="tl" rotWithShape="0">
              <a:prstClr val="black">
                <a:alpha val="40000"/>
              </a:prstClr>
            </a:outerShdw>
          </a:effectLst>
        </p:spPr>
        <p:txBody>
          <a:bodyPr wrap="none" rtlCol="0">
            <a:spAutoFit/>
          </a:bodyPr>
          <a:lstStyle/>
          <a:p>
            <a:r>
              <a:rPr lang="fr-BE" sz="2000" b="1" dirty="0" smtClean="0"/>
              <a:t>2. Résultats</a:t>
            </a:r>
            <a:endParaRPr lang="fr-BE" sz="2000" b="1" dirty="0"/>
          </a:p>
        </p:txBody>
      </p:sp>
      <p:sp>
        <p:nvSpPr>
          <p:cNvPr id="22" name="ZoneTexte 21"/>
          <p:cNvSpPr txBox="1"/>
          <p:nvPr/>
        </p:nvSpPr>
        <p:spPr>
          <a:xfrm>
            <a:off x="1938573" y="148570"/>
            <a:ext cx="1769331" cy="400110"/>
          </a:xfrm>
          <a:prstGeom prst="rect">
            <a:avLst/>
          </a:prstGeom>
          <a:solidFill>
            <a:schemeClr val="accent1">
              <a:lumMod val="20000"/>
              <a:lumOff val="80000"/>
            </a:schemeClr>
          </a:solidFill>
          <a:effectLst>
            <a:outerShdw blurRad="50800" dist="38100" dir="2700000" algn="tl" rotWithShape="0">
              <a:prstClr val="black">
                <a:alpha val="40000"/>
              </a:prstClr>
            </a:outerShdw>
          </a:effectLst>
        </p:spPr>
        <p:txBody>
          <a:bodyPr wrap="none" rtlCol="0">
            <a:spAutoFit/>
          </a:bodyPr>
          <a:lstStyle/>
          <a:p>
            <a:r>
              <a:rPr lang="fr-BE" sz="2000" dirty="0" smtClean="0">
                <a:solidFill>
                  <a:schemeClr val="bg1">
                    <a:lumMod val="75000"/>
                  </a:schemeClr>
                </a:solidFill>
              </a:rPr>
              <a:t>1. Introduction</a:t>
            </a:r>
            <a:endParaRPr lang="fr-BE" sz="2000" dirty="0">
              <a:solidFill>
                <a:schemeClr val="bg1">
                  <a:lumMod val="75000"/>
                </a:schemeClr>
              </a:solidFill>
            </a:endParaRPr>
          </a:p>
        </p:txBody>
      </p:sp>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03995" y="3246058"/>
            <a:ext cx="1319243" cy="1721061"/>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77128" y="3212976"/>
            <a:ext cx="1359368" cy="1754143"/>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ZoneTexte 22"/>
          <p:cNvSpPr txBox="1"/>
          <p:nvPr/>
        </p:nvSpPr>
        <p:spPr>
          <a:xfrm>
            <a:off x="6142265" y="4005064"/>
            <a:ext cx="1382063" cy="954107"/>
          </a:xfrm>
          <a:prstGeom prst="rect">
            <a:avLst/>
          </a:prstGeom>
          <a:solidFill>
            <a:schemeClr val="bg1">
              <a:lumMod val="95000"/>
            </a:schemeClr>
          </a:solidFill>
          <a:effectLst>
            <a:outerShdw blurRad="50800" dist="38100" dir="2700000" algn="tl" rotWithShape="0">
              <a:prstClr val="black">
                <a:alpha val="40000"/>
              </a:prstClr>
            </a:outerShdw>
          </a:effectLst>
        </p:spPr>
        <p:txBody>
          <a:bodyPr wrap="square" rtlCol="0">
            <a:spAutoFit/>
          </a:bodyPr>
          <a:lstStyle/>
          <a:p>
            <a:pPr algn="ctr"/>
            <a:r>
              <a:rPr lang="fr-BE" sz="1400" i="1" dirty="0" smtClean="0"/>
              <a:t>« Foutaises! Si on plante des arbres c’est pour les couper »</a:t>
            </a:r>
            <a:endParaRPr lang="fr-BE" sz="1400" i="1" dirty="0"/>
          </a:p>
        </p:txBody>
      </p:sp>
      <p:sp>
        <p:nvSpPr>
          <p:cNvPr id="24" name="ZoneTexte 23"/>
          <p:cNvSpPr txBox="1"/>
          <p:nvPr/>
        </p:nvSpPr>
        <p:spPr>
          <a:xfrm>
            <a:off x="6804248" y="5301208"/>
            <a:ext cx="1948615" cy="738664"/>
          </a:xfrm>
          <a:prstGeom prst="rect">
            <a:avLst/>
          </a:prstGeom>
          <a:solidFill>
            <a:schemeClr val="bg1">
              <a:lumMod val="95000"/>
            </a:schemeClr>
          </a:solidFill>
          <a:effectLst>
            <a:outerShdw blurRad="50800" dist="38100" dir="2700000" algn="tl" rotWithShape="0">
              <a:prstClr val="black">
                <a:alpha val="40000"/>
              </a:prstClr>
            </a:outerShdw>
          </a:effectLst>
        </p:spPr>
        <p:txBody>
          <a:bodyPr wrap="square" rtlCol="0">
            <a:spAutoFit/>
          </a:bodyPr>
          <a:lstStyle/>
          <a:p>
            <a:pPr algn="ctr"/>
            <a:r>
              <a:rPr lang="fr-BE" sz="1400" i="1" dirty="0" smtClean="0"/>
              <a:t>« Au plus l’urbanisation s’accélère, au plus la nature est sacralisée »</a:t>
            </a:r>
            <a:endParaRPr lang="fr-BE" sz="1400" i="1" dirty="0"/>
          </a:p>
        </p:txBody>
      </p:sp>
      <p:sp>
        <p:nvSpPr>
          <p:cNvPr id="3" name="Double flèche horizontale 2"/>
          <p:cNvSpPr/>
          <p:nvPr/>
        </p:nvSpPr>
        <p:spPr>
          <a:xfrm>
            <a:off x="4644008" y="4190144"/>
            <a:ext cx="1415131" cy="530932"/>
          </a:xfrm>
          <a:prstGeom prst="leftRightArrow">
            <a:avLst/>
          </a:prstGeom>
          <a:solidFill>
            <a:schemeClr val="accent4">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5" name="Espace réservé du pied de page 4"/>
          <p:cNvSpPr>
            <a:spLocks noGrp="1"/>
          </p:cNvSpPr>
          <p:nvPr>
            <p:ph type="ftr" sz="quarter" idx="4294967295"/>
          </p:nvPr>
        </p:nvSpPr>
        <p:spPr>
          <a:xfrm>
            <a:off x="1356160" y="6520259"/>
            <a:ext cx="7787840" cy="365125"/>
          </a:xfrm>
          <a:prstGeom prst="rect">
            <a:avLst/>
          </a:prstGeom>
          <a:solidFill>
            <a:schemeClr val="bg1"/>
          </a:solidFill>
        </p:spPr>
        <p:txBody>
          <a:bodyPr vert="horz" lIns="91440" tIns="45720" rIns="91440" bIns="45720" rtlCol="0" anchor="ctr"/>
          <a:lstStyle>
            <a:lvl1pPr algn="ctr">
              <a:defRPr sz="1200">
                <a:solidFill>
                  <a:schemeClr val="tx1"/>
                </a:solidFill>
              </a:defRPr>
            </a:lvl1pPr>
          </a:lstStyle>
          <a:p>
            <a:r>
              <a:rPr lang="fr-BE" i="1" dirty="0" smtClean="0"/>
              <a:t>« Enjeux liés aux représentations sociales de la forêt dans nos sociétés urbanisées », ECOFOR-SEHS, Paris, 11 janvier 2018</a:t>
            </a:r>
            <a:endParaRPr lang="fr-BE" i="1" dirty="0"/>
          </a:p>
        </p:txBody>
      </p:sp>
    </p:spTree>
    <p:extLst>
      <p:ext uri="{BB962C8B-B14F-4D97-AF65-F5344CB8AC3E}">
        <p14:creationId xmlns:p14="http://schemas.microsoft.com/office/powerpoint/2010/main" val="7133197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Espace réservé du contenu 2"/>
          <p:cNvSpPr txBox="1">
            <a:spLocks/>
          </p:cNvSpPr>
          <p:nvPr/>
        </p:nvSpPr>
        <p:spPr>
          <a:xfrm>
            <a:off x="1403648" y="692150"/>
            <a:ext cx="7709483" cy="474253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7145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2000" kern="1200">
                <a:solidFill>
                  <a:schemeClr val="tx2">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endParaRPr lang="fr-BE" b="1" dirty="0" smtClean="0"/>
          </a:p>
        </p:txBody>
      </p:sp>
      <p:sp>
        <p:nvSpPr>
          <p:cNvPr id="15" name="Espace réservé du contenu 2"/>
          <p:cNvSpPr>
            <a:spLocks noGrp="1"/>
          </p:cNvSpPr>
          <p:nvPr>
            <p:ph idx="1"/>
          </p:nvPr>
        </p:nvSpPr>
        <p:spPr>
          <a:xfrm>
            <a:off x="1259632" y="692151"/>
            <a:ext cx="7992888" cy="864642"/>
          </a:xfrm>
        </p:spPr>
        <p:txBody>
          <a:bodyPr/>
          <a:lstStyle/>
          <a:p>
            <a:pPr marL="0" indent="0" algn="ctr">
              <a:buNone/>
            </a:pPr>
            <a:r>
              <a:rPr lang="fr-BE" sz="2800" b="1" dirty="0" smtClean="0"/>
              <a:t>Clivages de plus en plus grands</a:t>
            </a:r>
            <a:endParaRPr lang="fr-BE" sz="1600" b="1" dirty="0" smtClean="0"/>
          </a:p>
        </p:txBody>
      </p:sp>
      <p:sp>
        <p:nvSpPr>
          <p:cNvPr id="17" name="ZoneTexte 16"/>
          <p:cNvSpPr txBox="1"/>
          <p:nvPr/>
        </p:nvSpPr>
        <p:spPr>
          <a:xfrm>
            <a:off x="5276266" y="148570"/>
            <a:ext cx="1527982" cy="400110"/>
          </a:xfrm>
          <a:prstGeom prst="rect">
            <a:avLst/>
          </a:prstGeom>
          <a:solidFill>
            <a:schemeClr val="accent1">
              <a:lumMod val="20000"/>
              <a:lumOff val="80000"/>
            </a:schemeClr>
          </a:solidFill>
          <a:effectLst>
            <a:outerShdw blurRad="50800" dist="38100" dir="2700000" algn="tl" rotWithShape="0">
              <a:prstClr val="black">
                <a:alpha val="40000"/>
              </a:prstClr>
            </a:outerShdw>
          </a:effectLst>
        </p:spPr>
        <p:txBody>
          <a:bodyPr wrap="none" rtlCol="0">
            <a:spAutoFit/>
          </a:bodyPr>
          <a:lstStyle/>
          <a:p>
            <a:r>
              <a:rPr lang="fr-BE" sz="2000" dirty="0" smtClean="0">
                <a:solidFill>
                  <a:schemeClr val="bg1">
                    <a:lumMod val="75000"/>
                  </a:schemeClr>
                </a:solidFill>
              </a:rPr>
              <a:t>3. Discussion</a:t>
            </a:r>
            <a:endParaRPr lang="fr-BE" sz="2000" dirty="0">
              <a:solidFill>
                <a:schemeClr val="bg1">
                  <a:lumMod val="75000"/>
                </a:schemeClr>
              </a:solidFill>
            </a:endParaRPr>
          </a:p>
        </p:txBody>
      </p:sp>
      <p:sp>
        <p:nvSpPr>
          <p:cNvPr id="18" name="ZoneTexte 17"/>
          <p:cNvSpPr txBox="1"/>
          <p:nvPr/>
        </p:nvSpPr>
        <p:spPr>
          <a:xfrm>
            <a:off x="6885962" y="148570"/>
            <a:ext cx="1574470" cy="400110"/>
          </a:xfrm>
          <a:prstGeom prst="rect">
            <a:avLst/>
          </a:prstGeom>
          <a:solidFill>
            <a:schemeClr val="accent1">
              <a:lumMod val="20000"/>
              <a:lumOff val="80000"/>
            </a:schemeClr>
          </a:solidFill>
          <a:effectLst>
            <a:outerShdw blurRad="50800" dist="38100" dir="2700000" algn="tl" rotWithShape="0">
              <a:prstClr val="black">
                <a:alpha val="40000"/>
              </a:prstClr>
            </a:outerShdw>
          </a:effectLst>
        </p:spPr>
        <p:txBody>
          <a:bodyPr wrap="none" rtlCol="0">
            <a:spAutoFit/>
          </a:bodyPr>
          <a:lstStyle/>
          <a:p>
            <a:r>
              <a:rPr lang="fr-BE" sz="2000" dirty="0">
                <a:solidFill>
                  <a:schemeClr val="bg1">
                    <a:lumMod val="75000"/>
                  </a:schemeClr>
                </a:solidFill>
              </a:rPr>
              <a:t>4</a:t>
            </a:r>
            <a:r>
              <a:rPr lang="fr-BE" sz="2000" dirty="0" smtClean="0">
                <a:solidFill>
                  <a:schemeClr val="bg1">
                    <a:lumMod val="75000"/>
                  </a:schemeClr>
                </a:solidFill>
              </a:rPr>
              <a:t>. Conclusion</a:t>
            </a:r>
            <a:endParaRPr lang="fr-BE" sz="2000" dirty="0">
              <a:solidFill>
                <a:schemeClr val="bg1">
                  <a:lumMod val="75000"/>
                </a:schemeClr>
              </a:solidFill>
            </a:endParaRPr>
          </a:p>
        </p:txBody>
      </p:sp>
      <p:sp>
        <p:nvSpPr>
          <p:cNvPr id="19" name="ZoneTexte 18"/>
          <p:cNvSpPr txBox="1"/>
          <p:nvPr/>
        </p:nvSpPr>
        <p:spPr>
          <a:xfrm>
            <a:off x="3779912" y="148570"/>
            <a:ext cx="1415131" cy="400110"/>
          </a:xfrm>
          <a:prstGeom prst="rect">
            <a:avLst/>
          </a:prstGeom>
          <a:solidFill>
            <a:schemeClr val="accent4">
              <a:lumMod val="40000"/>
              <a:lumOff val="60000"/>
            </a:schemeClr>
          </a:solidFill>
          <a:ln>
            <a:solidFill>
              <a:schemeClr val="accent4"/>
            </a:solidFill>
          </a:ln>
          <a:effectLst>
            <a:outerShdw blurRad="50800" dist="38100" dir="2700000" algn="tl" rotWithShape="0">
              <a:prstClr val="black">
                <a:alpha val="40000"/>
              </a:prstClr>
            </a:outerShdw>
          </a:effectLst>
        </p:spPr>
        <p:txBody>
          <a:bodyPr wrap="none" rtlCol="0">
            <a:spAutoFit/>
          </a:bodyPr>
          <a:lstStyle/>
          <a:p>
            <a:r>
              <a:rPr lang="fr-BE" sz="2000" b="1" dirty="0" smtClean="0"/>
              <a:t>2. Résultats</a:t>
            </a:r>
            <a:endParaRPr lang="fr-BE" sz="2000" b="1" dirty="0"/>
          </a:p>
        </p:txBody>
      </p:sp>
      <p:sp>
        <p:nvSpPr>
          <p:cNvPr id="20" name="ZoneTexte 19"/>
          <p:cNvSpPr txBox="1"/>
          <p:nvPr/>
        </p:nvSpPr>
        <p:spPr>
          <a:xfrm>
            <a:off x="1938573" y="148570"/>
            <a:ext cx="1769331" cy="400110"/>
          </a:xfrm>
          <a:prstGeom prst="rect">
            <a:avLst/>
          </a:prstGeom>
          <a:solidFill>
            <a:schemeClr val="accent1">
              <a:lumMod val="20000"/>
              <a:lumOff val="80000"/>
            </a:schemeClr>
          </a:solidFill>
          <a:effectLst>
            <a:outerShdw blurRad="50800" dist="38100" dir="2700000" algn="tl" rotWithShape="0">
              <a:prstClr val="black">
                <a:alpha val="40000"/>
              </a:prstClr>
            </a:outerShdw>
          </a:effectLst>
        </p:spPr>
        <p:txBody>
          <a:bodyPr wrap="none" rtlCol="0">
            <a:spAutoFit/>
          </a:bodyPr>
          <a:lstStyle/>
          <a:p>
            <a:r>
              <a:rPr lang="fr-BE" sz="2000" dirty="0" smtClean="0">
                <a:solidFill>
                  <a:schemeClr val="bg1">
                    <a:lumMod val="75000"/>
                  </a:schemeClr>
                </a:solidFill>
              </a:rPr>
              <a:t>1. Introduction</a:t>
            </a:r>
            <a:endParaRPr lang="fr-BE" sz="2000" dirty="0">
              <a:solidFill>
                <a:schemeClr val="bg1">
                  <a:lumMod val="75000"/>
                </a:schemeClr>
              </a:solidFill>
            </a:endParaRPr>
          </a:p>
        </p:txBody>
      </p:sp>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29076" y="1844824"/>
            <a:ext cx="2555776" cy="1703851"/>
          </a:xfrm>
          <a:prstGeom prst="rect">
            <a:avLst/>
          </a:prstGeom>
          <a:ln>
            <a:noFill/>
          </a:ln>
          <a:effectLst>
            <a:outerShdw blurRad="292100" dist="139700" dir="2700000" algn="tl" rotWithShape="0">
              <a:srgbClr val="333333">
                <a:alpha val="65000"/>
              </a:srgbClr>
            </a:outerShdw>
          </a:effectLst>
        </p:spPr>
      </p:pic>
      <p:pic>
        <p:nvPicPr>
          <p:cNvPr id="3" name="Imag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29076" y="4365104"/>
            <a:ext cx="2591396" cy="1727597"/>
          </a:xfrm>
          <a:prstGeom prst="rect">
            <a:avLst/>
          </a:prstGeom>
          <a:ln>
            <a:noFill/>
          </a:ln>
          <a:effectLst>
            <a:outerShdw blurRad="292100" dist="139700" dir="2700000" algn="tl" rotWithShape="0">
              <a:srgbClr val="333333">
                <a:alpha val="65000"/>
              </a:srgbClr>
            </a:outerShdw>
          </a:effectLst>
        </p:spPr>
      </p:pic>
      <p:pic>
        <p:nvPicPr>
          <p:cNvPr id="5" name="Imag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5506" y="1844824"/>
            <a:ext cx="3825498" cy="4248672"/>
          </a:xfrm>
          <a:prstGeom prst="rect">
            <a:avLst/>
          </a:prstGeom>
          <a:ln>
            <a:noFill/>
          </a:ln>
          <a:effectLst>
            <a:outerShdw blurRad="292100" dist="139700" dir="2700000" algn="tl" rotWithShape="0">
              <a:srgbClr val="333333">
                <a:alpha val="65000"/>
              </a:srgbClr>
            </a:outerShdw>
          </a:effectLst>
        </p:spPr>
      </p:pic>
      <p:sp>
        <p:nvSpPr>
          <p:cNvPr id="6" name="ZoneTexte 5"/>
          <p:cNvSpPr txBox="1"/>
          <p:nvPr/>
        </p:nvSpPr>
        <p:spPr>
          <a:xfrm>
            <a:off x="3142107" y="6237312"/>
            <a:ext cx="854721" cy="261610"/>
          </a:xfrm>
          <a:prstGeom prst="rect">
            <a:avLst/>
          </a:prstGeom>
          <a:noFill/>
        </p:spPr>
        <p:txBody>
          <a:bodyPr wrap="none" rtlCol="0">
            <a:spAutoFit/>
          </a:bodyPr>
          <a:lstStyle/>
          <a:p>
            <a:r>
              <a:rPr lang="fr-BE" sz="1100" dirty="0" smtClean="0"/>
              <a:t>7 avril 2017</a:t>
            </a:r>
            <a:endParaRPr lang="fr-BE" sz="1100" dirty="0"/>
          </a:p>
        </p:txBody>
      </p:sp>
      <p:sp>
        <p:nvSpPr>
          <p:cNvPr id="7" name="ZoneTexte 6"/>
          <p:cNvSpPr txBox="1"/>
          <p:nvPr/>
        </p:nvSpPr>
        <p:spPr>
          <a:xfrm>
            <a:off x="2629533" y="1331476"/>
            <a:ext cx="5326843" cy="400110"/>
          </a:xfrm>
          <a:prstGeom prst="rect">
            <a:avLst/>
          </a:prstGeom>
          <a:noFill/>
        </p:spPr>
        <p:txBody>
          <a:bodyPr wrap="none" rtlCol="0">
            <a:spAutoFit/>
          </a:bodyPr>
          <a:lstStyle/>
          <a:p>
            <a:r>
              <a:rPr lang="fr-BE" sz="2000" b="1" i="1" dirty="0" smtClean="0"/>
              <a:t>Certaines alimentées et renforcés par les médias</a:t>
            </a:r>
            <a:endParaRPr lang="fr-BE" sz="2000" b="1" i="1" dirty="0"/>
          </a:p>
        </p:txBody>
      </p:sp>
      <p:sp>
        <p:nvSpPr>
          <p:cNvPr id="22" name="Espace réservé du pied de page 4"/>
          <p:cNvSpPr>
            <a:spLocks noGrp="1"/>
          </p:cNvSpPr>
          <p:nvPr>
            <p:ph type="ftr" sz="quarter" idx="3"/>
          </p:nvPr>
        </p:nvSpPr>
        <p:spPr>
          <a:xfrm>
            <a:off x="1356160" y="6520259"/>
            <a:ext cx="7787840" cy="365125"/>
          </a:xfrm>
          <a:prstGeom prst="rect">
            <a:avLst/>
          </a:prstGeom>
          <a:noFill/>
        </p:spPr>
        <p:txBody>
          <a:bodyPr vert="horz" lIns="91440" tIns="45720" rIns="91440" bIns="45720" rtlCol="0" anchor="ctr"/>
          <a:lstStyle>
            <a:lvl1pPr algn="ctr">
              <a:defRPr sz="1200">
                <a:solidFill>
                  <a:schemeClr val="tx1"/>
                </a:solidFill>
              </a:defRPr>
            </a:lvl1pPr>
          </a:lstStyle>
          <a:p>
            <a:r>
              <a:rPr lang="fr-BE" i="1" dirty="0" smtClean="0"/>
              <a:t>« Enjeux liés aux représentations sociales de la forêt dans nos sociétés urbanisées », ECOFOR-SEHS, Paris, 11 janvier 2018</a:t>
            </a:r>
            <a:endParaRPr lang="fr-BE" i="1" dirty="0"/>
          </a:p>
        </p:txBody>
      </p:sp>
      <p:sp>
        <p:nvSpPr>
          <p:cNvPr id="4" name="Ellipse 3"/>
          <p:cNvSpPr/>
          <p:nvPr/>
        </p:nvSpPr>
        <p:spPr>
          <a:xfrm>
            <a:off x="3851920" y="2636912"/>
            <a:ext cx="864096" cy="3600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23127950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6552" y="1868637"/>
            <a:ext cx="1141707" cy="1636037"/>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p:cNvSpPr txBox="1"/>
          <p:nvPr/>
        </p:nvSpPr>
        <p:spPr>
          <a:xfrm>
            <a:off x="2605120" y="1603601"/>
            <a:ext cx="2830976" cy="830997"/>
          </a:xfrm>
          <a:prstGeom prst="rect">
            <a:avLst/>
          </a:prstGeom>
          <a:noFill/>
        </p:spPr>
        <p:txBody>
          <a:bodyPr wrap="square" rtlCol="0">
            <a:spAutoFit/>
          </a:bodyPr>
          <a:lstStyle/>
          <a:p>
            <a:pPr algn="ctr"/>
            <a:r>
              <a:rPr lang="fr-BE" sz="2400" b="1" i="1" dirty="0" smtClean="0"/>
              <a:t>« Wood </a:t>
            </a:r>
            <a:r>
              <a:rPr lang="fr-BE" sz="2400" b="1" i="1" dirty="0" err="1" smtClean="0"/>
              <a:t>is</a:t>
            </a:r>
            <a:r>
              <a:rPr lang="fr-BE" sz="2400" b="1" i="1" dirty="0" smtClean="0"/>
              <a:t> nature, warm and </a:t>
            </a:r>
            <a:r>
              <a:rPr lang="fr-BE" sz="2400" b="1" i="1" dirty="0" err="1" smtClean="0"/>
              <a:t>friendly</a:t>
            </a:r>
            <a:r>
              <a:rPr lang="fr-BE" sz="2400" b="1" i="1" dirty="0" smtClean="0"/>
              <a:t> »</a:t>
            </a:r>
            <a:endParaRPr lang="fr-BE" sz="2400" b="1" i="1" dirty="0"/>
          </a:p>
        </p:txBody>
      </p:sp>
      <p:sp>
        <p:nvSpPr>
          <p:cNvPr id="3" name="ZoneTexte 2"/>
          <p:cNvSpPr txBox="1"/>
          <p:nvPr/>
        </p:nvSpPr>
        <p:spPr>
          <a:xfrm>
            <a:off x="1226887" y="3584049"/>
            <a:ext cx="1441036" cy="276999"/>
          </a:xfrm>
          <a:prstGeom prst="rect">
            <a:avLst/>
          </a:prstGeom>
          <a:noFill/>
        </p:spPr>
        <p:txBody>
          <a:bodyPr wrap="none" rtlCol="0">
            <a:spAutoFit/>
          </a:bodyPr>
          <a:lstStyle/>
          <a:p>
            <a:pPr algn="r"/>
            <a:r>
              <a:rPr lang="fr-BE" sz="1200" dirty="0" smtClean="0"/>
              <a:t>Forest Europe, 2007</a:t>
            </a:r>
            <a:endParaRPr lang="fr-BE" sz="1200" dirty="0"/>
          </a:p>
        </p:txBody>
      </p:sp>
      <p:sp>
        <p:nvSpPr>
          <p:cNvPr id="12" name="ZoneTexte 11"/>
          <p:cNvSpPr txBox="1"/>
          <p:nvPr/>
        </p:nvSpPr>
        <p:spPr>
          <a:xfrm>
            <a:off x="2425100" y="2765283"/>
            <a:ext cx="2830976" cy="1200329"/>
          </a:xfrm>
          <a:prstGeom prst="rect">
            <a:avLst/>
          </a:prstGeom>
          <a:noFill/>
        </p:spPr>
        <p:txBody>
          <a:bodyPr wrap="square" rtlCol="0">
            <a:spAutoFit/>
          </a:bodyPr>
          <a:lstStyle/>
          <a:p>
            <a:pPr algn="ctr"/>
            <a:r>
              <a:rPr lang="fr-BE" sz="2400" b="1" dirty="0" smtClean="0"/>
              <a:t>… mais pas de lien avec la gestion forestière!</a:t>
            </a:r>
            <a:endParaRPr lang="fr-BE" sz="2400" b="1" dirty="0"/>
          </a:p>
        </p:txBody>
      </p:sp>
      <p:sp>
        <p:nvSpPr>
          <p:cNvPr id="5" name="ZoneTexte 4"/>
          <p:cNvSpPr txBox="1"/>
          <p:nvPr/>
        </p:nvSpPr>
        <p:spPr>
          <a:xfrm>
            <a:off x="5098874" y="2341988"/>
            <a:ext cx="4042868" cy="1477328"/>
          </a:xfrm>
          <a:prstGeom prst="rect">
            <a:avLst/>
          </a:prstGeom>
          <a:noFill/>
        </p:spPr>
        <p:txBody>
          <a:bodyPr wrap="square" rtlCol="0">
            <a:spAutoFit/>
          </a:bodyPr>
          <a:lstStyle/>
          <a:p>
            <a:r>
              <a:rPr lang="fr-BE" i="1" dirty="0" smtClean="0"/>
              <a:t>« Idem un bon steak! … Bois matériau et steak sont devenus des choses en-soi dans notre perception, mis à distance voire coupés de leur origine par le façonnage qu’ils ont subi » Bodson, 2017</a:t>
            </a:r>
            <a:endParaRPr lang="fr-BE" i="1" dirty="0"/>
          </a:p>
        </p:txBody>
      </p:sp>
      <p:sp>
        <p:nvSpPr>
          <p:cNvPr id="14" name="ZoneTexte 13"/>
          <p:cNvSpPr txBox="1"/>
          <p:nvPr/>
        </p:nvSpPr>
        <p:spPr>
          <a:xfrm>
            <a:off x="5276266" y="148570"/>
            <a:ext cx="1527982" cy="400110"/>
          </a:xfrm>
          <a:prstGeom prst="rect">
            <a:avLst/>
          </a:prstGeom>
          <a:solidFill>
            <a:schemeClr val="accent1">
              <a:lumMod val="20000"/>
              <a:lumOff val="80000"/>
            </a:schemeClr>
          </a:solidFill>
          <a:effectLst>
            <a:outerShdw blurRad="50800" dist="38100" dir="2700000" algn="tl" rotWithShape="0">
              <a:prstClr val="black">
                <a:alpha val="40000"/>
              </a:prstClr>
            </a:outerShdw>
          </a:effectLst>
        </p:spPr>
        <p:txBody>
          <a:bodyPr wrap="none" rtlCol="0">
            <a:spAutoFit/>
          </a:bodyPr>
          <a:lstStyle/>
          <a:p>
            <a:r>
              <a:rPr lang="fr-BE" sz="2000" dirty="0" smtClean="0">
                <a:solidFill>
                  <a:schemeClr val="bg1">
                    <a:lumMod val="75000"/>
                  </a:schemeClr>
                </a:solidFill>
              </a:rPr>
              <a:t>3. Discussion</a:t>
            </a:r>
            <a:endParaRPr lang="fr-BE" sz="2000" dirty="0">
              <a:solidFill>
                <a:schemeClr val="bg1">
                  <a:lumMod val="75000"/>
                </a:schemeClr>
              </a:solidFill>
            </a:endParaRPr>
          </a:p>
        </p:txBody>
      </p:sp>
      <p:sp>
        <p:nvSpPr>
          <p:cNvPr id="15" name="ZoneTexte 14"/>
          <p:cNvSpPr txBox="1"/>
          <p:nvPr/>
        </p:nvSpPr>
        <p:spPr>
          <a:xfrm>
            <a:off x="6885962" y="148570"/>
            <a:ext cx="1574470" cy="400110"/>
          </a:xfrm>
          <a:prstGeom prst="rect">
            <a:avLst/>
          </a:prstGeom>
          <a:solidFill>
            <a:schemeClr val="accent1">
              <a:lumMod val="20000"/>
              <a:lumOff val="80000"/>
            </a:schemeClr>
          </a:solidFill>
          <a:effectLst>
            <a:outerShdw blurRad="50800" dist="38100" dir="2700000" algn="tl" rotWithShape="0">
              <a:prstClr val="black">
                <a:alpha val="40000"/>
              </a:prstClr>
            </a:outerShdw>
          </a:effectLst>
        </p:spPr>
        <p:txBody>
          <a:bodyPr wrap="none" rtlCol="0">
            <a:spAutoFit/>
          </a:bodyPr>
          <a:lstStyle/>
          <a:p>
            <a:r>
              <a:rPr lang="fr-BE" sz="2000" dirty="0">
                <a:solidFill>
                  <a:schemeClr val="bg1">
                    <a:lumMod val="75000"/>
                  </a:schemeClr>
                </a:solidFill>
              </a:rPr>
              <a:t>4</a:t>
            </a:r>
            <a:r>
              <a:rPr lang="fr-BE" sz="2000" dirty="0" smtClean="0">
                <a:solidFill>
                  <a:schemeClr val="bg1">
                    <a:lumMod val="75000"/>
                  </a:schemeClr>
                </a:solidFill>
              </a:rPr>
              <a:t>. Conclusion</a:t>
            </a:r>
            <a:endParaRPr lang="fr-BE" sz="2000" dirty="0">
              <a:solidFill>
                <a:schemeClr val="bg1">
                  <a:lumMod val="75000"/>
                </a:schemeClr>
              </a:solidFill>
            </a:endParaRPr>
          </a:p>
        </p:txBody>
      </p:sp>
      <p:sp>
        <p:nvSpPr>
          <p:cNvPr id="16" name="ZoneTexte 15"/>
          <p:cNvSpPr txBox="1"/>
          <p:nvPr/>
        </p:nvSpPr>
        <p:spPr>
          <a:xfrm>
            <a:off x="3779912" y="148570"/>
            <a:ext cx="1415131" cy="400110"/>
          </a:xfrm>
          <a:prstGeom prst="rect">
            <a:avLst/>
          </a:prstGeom>
          <a:solidFill>
            <a:schemeClr val="accent4">
              <a:lumMod val="40000"/>
              <a:lumOff val="60000"/>
            </a:schemeClr>
          </a:solidFill>
          <a:ln>
            <a:solidFill>
              <a:schemeClr val="accent4"/>
            </a:solidFill>
          </a:ln>
          <a:effectLst>
            <a:outerShdw blurRad="50800" dist="38100" dir="2700000" algn="tl" rotWithShape="0">
              <a:prstClr val="black">
                <a:alpha val="40000"/>
              </a:prstClr>
            </a:outerShdw>
          </a:effectLst>
        </p:spPr>
        <p:txBody>
          <a:bodyPr wrap="none" rtlCol="0">
            <a:spAutoFit/>
          </a:bodyPr>
          <a:lstStyle/>
          <a:p>
            <a:r>
              <a:rPr lang="fr-BE" sz="2000" b="1" dirty="0" smtClean="0"/>
              <a:t>2. Résultats</a:t>
            </a:r>
            <a:endParaRPr lang="fr-BE" sz="2000" b="1" dirty="0"/>
          </a:p>
        </p:txBody>
      </p:sp>
      <p:sp>
        <p:nvSpPr>
          <p:cNvPr id="17" name="ZoneTexte 16"/>
          <p:cNvSpPr txBox="1"/>
          <p:nvPr/>
        </p:nvSpPr>
        <p:spPr>
          <a:xfrm>
            <a:off x="1938573" y="148570"/>
            <a:ext cx="1769331" cy="400110"/>
          </a:xfrm>
          <a:prstGeom prst="rect">
            <a:avLst/>
          </a:prstGeom>
          <a:solidFill>
            <a:schemeClr val="accent1">
              <a:lumMod val="20000"/>
              <a:lumOff val="80000"/>
            </a:schemeClr>
          </a:solidFill>
          <a:effectLst>
            <a:outerShdw blurRad="50800" dist="38100" dir="2700000" algn="tl" rotWithShape="0">
              <a:prstClr val="black">
                <a:alpha val="40000"/>
              </a:prstClr>
            </a:outerShdw>
          </a:effectLst>
        </p:spPr>
        <p:txBody>
          <a:bodyPr wrap="none" rtlCol="0">
            <a:spAutoFit/>
          </a:bodyPr>
          <a:lstStyle/>
          <a:p>
            <a:r>
              <a:rPr lang="fr-BE" sz="2000" dirty="0" smtClean="0">
                <a:solidFill>
                  <a:schemeClr val="bg1">
                    <a:lumMod val="75000"/>
                  </a:schemeClr>
                </a:solidFill>
              </a:rPr>
              <a:t>1. Introduction</a:t>
            </a:r>
            <a:endParaRPr lang="fr-BE" sz="2000" dirty="0">
              <a:solidFill>
                <a:schemeClr val="bg1">
                  <a:lumMod val="75000"/>
                </a:schemeClr>
              </a:solidFill>
            </a:endParaRPr>
          </a:p>
        </p:txBody>
      </p:sp>
      <p:sp>
        <p:nvSpPr>
          <p:cNvPr id="19" name="Espace réservé du contenu 2"/>
          <p:cNvSpPr txBox="1">
            <a:spLocks/>
          </p:cNvSpPr>
          <p:nvPr/>
        </p:nvSpPr>
        <p:spPr>
          <a:xfrm>
            <a:off x="1412032" y="692696"/>
            <a:ext cx="7992888" cy="86464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7145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2000" kern="1200">
                <a:solidFill>
                  <a:schemeClr val="tx2">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fr-BE" sz="2800" b="1" dirty="0" smtClean="0"/>
              <a:t>Clivages de plus en plus divergentes, malgré …</a:t>
            </a:r>
            <a:endParaRPr lang="fr-BE" sz="1600" b="1" dirty="0" smtClean="0"/>
          </a:p>
        </p:txBody>
      </p:sp>
      <p:sp>
        <p:nvSpPr>
          <p:cNvPr id="24" name="Espace réservé du pied de page 4"/>
          <p:cNvSpPr>
            <a:spLocks noGrp="1"/>
          </p:cNvSpPr>
          <p:nvPr>
            <p:ph type="ftr" sz="quarter" idx="3"/>
          </p:nvPr>
        </p:nvSpPr>
        <p:spPr>
          <a:xfrm>
            <a:off x="1356160" y="6520259"/>
            <a:ext cx="7787840" cy="365125"/>
          </a:xfrm>
          <a:prstGeom prst="rect">
            <a:avLst/>
          </a:prstGeom>
          <a:solidFill>
            <a:schemeClr val="bg1"/>
          </a:solidFill>
        </p:spPr>
        <p:txBody>
          <a:bodyPr vert="horz" lIns="91440" tIns="45720" rIns="91440" bIns="45720" rtlCol="0" anchor="ctr"/>
          <a:lstStyle>
            <a:lvl1pPr algn="ctr">
              <a:defRPr sz="1200">
                <a:solidFill>
                  <a:schemeClr val="tx1"/>
                </a:solidFill>
              </a:defRPr>
            </a:lvl1pPr>
          </a:lstStyle>
          <a:p>
            <a:r>
              <a:rPr lang="fr-BE" i="1" dirty="0" smtClean="0"/>
              <a:t>« Enjeux liés aux représentations sociales de la forêt dans nos sociétés urbanisées », ECOFOR-SEHS, Paris, 11 janvier 2018</a:t>
            </a:r>
            <a:endParaRPr lang="fr-BE" i="1" dirty="0"/>
          </a:p>
        </p:txBody>
      </p:sp>
      <p:pic>
        <p:nvPicPr>
          <p:cNvPr id="1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4038760"/>
            <a:ext cx="3653409" cy="2408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ZoneTexte 17"/>
          <p:cNvSpPr txBox="1"/>
          <p:nvPr/>
        </p:nvSpPr>
        <p:spPr>
          <a:xfrm>
            <a:off x="1393739" y="5325637"/>
            <a:ext cx="3320046" cy="523220"/>
          </a:xfrm>
          <a:prstGeom prst="rect">
            <a:avLst/>
          </a:prstGeom>
          <a:noFill/>
        </p:spPr>
        <p:txBody>
          <a:bodyPr wrap="square" rtlCol="0">
            <a:spAutoFit/>
          </a:bodyPr>
          <a:lstStyle/>
          <a:p>
            <a:pPr algn="ctr"/>
            <a:r>
              <a:rPr lang="fr-BE" sz="1400" dirty="0" smtClean="0"/>
              <a:t>Flux et transformation de produits de base 2011 (en millions de tonnes)</a:t>
            </a:r>
            <a:endParaRPr lang="fr-BE" sz="1400" dirty="0"/>
          </a:p>
        </p:txBody>
      </p:sp>
      <p:sp>
        <p:nvSpPr>
          <p:cNvPr id="20" name="ZoneTexte 19"/>
          <p:cNvSpPr txBox="1"/>
          <p:nvPr/>
        </p:nvSpPr>
        <p:spPr>
          <a:xfrm>
            <a:off x="1938573" y="4990277"/>
            <a:ext cx="2288312" cy="400110"/>
          </a:xfrm>
          <a:prstGeom prst="rect">
            <a:avLst/>
          </a:prstGeom>
          <a:noFill/>
        </p:spPr>
        <p:txBody>
          <a:bodyPr wrap="square" rtlCol="0">
            <a:spAutoFit/>
          </a:bodyPr>
          <a:lstStyle/>
          <a:p>
            <a:pPr algn="ctr"/>
            <a:r>
              <a:rPr lang="fr-BE" sz="2000" b="1" dirty="0" smtClean="0"/>
              <a:t>Bio-économie</a:t>
            </a:r>
            <a:endParaRPr lang="fr-BE" sz="2000" b="1" dirty="0"/>
          </a:p>
        </p:txBody>
      </p:sp>
      <p:sp>
        <p:nvSpPr>
          <p:cNvPr id="21" name="ZoneTexte 20"/>
          <p:cNvSpPr txBox="1"/>
          <p:nvPr/>
        </p:nvSpPr>
        <p:spPr>
          <a:xfrm>
            <a:off x="2107445" y="5840245"/>
            <a:ext cx="1892634" cy="276999"/>
          </a:xfrm>
          <a:prstGeom prst="rect">
            <a:avLst/>
          </a:prstGeom>
          <a:noFill/>
        </p:spPr>
        <p:txBody>
          <a:bodyPr wrap="none" rtlCol="0">
            <a:spAutoFit/>
          </a:bodyPr>
          <a:lstStyle/>
          <a:p>
            <a:r>
              <a:rPr lang="fr-BE" sz="1200" dirty="0" smtClean="0"/>
              <a:t>(Morrison et Golden, 2015)</a:t>
            </a:r>
            <a:endParaRPr lang="fr-BE" sz="1200" dirty="0"/>
          </a:p>
        </p:txBody>
      </p:sp>
    </p:spTree>
    <p:extLst>
      <p:ext uri="{BB962C8B-B14F-4D97-AF65-F5344CB8AC3E}">
        <p14:creationId xmlns:p14="http://schemas.microsoft.com/office/powerpoint/2010/main" val="25896167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ZoneTexte 11"/>
          <p:cNvSpPr txBox="1"/>
          <p:nvPr/>
        </p:nvSpPr>
        <p:spPr>
          <a:xfrm>
            <a:off x="6885962" y="148570"/>
            <a:ext cx="1601721" cy="400110"/>
          </a:xfrm>
          <a:prstGeom prst="rect">
            <a:avLst/>
          </a:prstGeom>
          <a:solidFill>
            <a:schemeClr val="accent1">
              <a:lumMod val="20000"/>
              <a:lumOff val="80000"/>
            </a:schemeClr>
          </a:solidFill>
          <a:effectLst>
            <a:outerShdw blurRad="50800" dist="38100" dir="2700000" algn="tl" rotWithShape="0">
              <a:prstClr val="black">
                <a:alpha val="40000"/>
              </a:prstClr>
            </a:outerShdw>
          </a:effectLst>
        </p:spPr>
        <p:txBody>
          <a:bodyPr wrap="none" rtlCol="0">
            <a:spAutoFit/>
          </a:bodyPr>
          <a:lstStyle/>
          <a:p>
            <a:r>
              <a:rPr lang="fr-BE" sz="2000" dirty="0">
                <a:solidFill>
                  <a:schemeClr val="bg1">
                    <a:lumMod val="75000"/>
                  </a:schemeClr>
                </a:solidFill>
              </a:rPr>
              <a:t>4</a:t>
            </a:r>
            <a:r>
              <a:rPr lang="fr-BE" sz="2000" dirty="0" smtClean="0">
                <a:solidFill>
                  <a:schemeClr val="bg1">
                    <a:lumMod val="75000"/>
                  </a:schemeClr>
                </a:solidFill>
              </a:rPr>
              <a:t>. Conclusion</a:t>
            </a:r>
            <a:endParaRPr lang="fr-BE" sz="2000" dirty="0">
              <a:solidFill>
                <a:schemeClr val="bg1">
                  <a:lumMod val="75000"/>
                </a:schemeClr>
              </a:solidFill>
            </a:endParaRPr>
          </a:p>
        </p:txBody>
      </p:sp>
      <p:sp>
        <p:nvSpPr>
          <p:cNvPr id="13" name="ZoneTexte 12"/>
          <p:cNvSpPr txBox="1"/>
          <p:nvPr/>
        </p:nvSpPr>
        <p:spPr>
          <a:xfrm>
            <a:off x="1938573" y="148570"/>
            <a:ext cx="1769331" cy="400110"/>
          </a:xfrm>
          <a:prstGeom prst="rect">
            <a:avLst/>
          </a:prstGeom>
          <a:solidFill>
            <a:schemeClr val="accent1">
              <a:lumMod val="20000"/>
              <a:lumOff val="80000"/>
            </a:schemeClr>
          </a:solidFill>
          <a:effectLst>
            <a:outerShdw blurRad="50800" dist="38100" dir="2700000" algn="tl" rotWithShape="0">
              <a:prstClr val="black">
                <a:alpha val="40000"/>
              </a:prstClr>
            </a:outerShdw>
          </a:effectLst>
        </p:spPr>
        <p:txBody>
          <a:bodyPr wrap="none" rtlCol="0">
            <a:spAutoFit/>
          </a:bodyPr>
          <a:lstStyle/>
          <a:p>
            <a:r>
              <a:rPr lang="fr-BE" sz="2000" dirty="0" smtClean="0">
                <a:solidFill>
                  <a:schemeClr val="bg1">
                    <a:lumMod val="75000"/>
                  </a:schemeClr>
                </a:solidFill>
              </a:rPr>
              <a:t>1. Introduction</a:t>
            </a:r>
            <a:endParaRPr lang="fr-BE" sz="2000" dirty="0">
              <a:solidFill>
                <a:schemeClr val="bg1">
                  <a:lumMod val="75000"/>
                </a:schemeClr>
              </a:solidFill>
            </a:endParaRPr>
          </a:p>
        </p:txBody>
      </p:sp>
      <p:sp>
        <p:nvSpPr>
          <p:cNvPr id="14" name="ZoneTexte 13"/>
          <p:cNvSpPr txBox="1"/>
          <p:nvPr/>
        </p:nvSpPr>
        <p:spPr>
          <a:xfrm>
            <a:off x="5247412" y="148570"/>
            <a:ext cx="1556836" cy="400110"/>
          </a:xfrm>
          <a:prstGeom prst="rect">
            <a:avLst/>
          </a:prstGeom>
          <a:solidFill>
            <a:schemeClr val="accent4">
              <a:lumMod val="40000"/>
              <a:lumOff val="60000"/>
            </a:schemeClr>
          </a:solidFill>
          <a:ln>
            <a:noFill/>
          </a:ln>
          <a:effectLst>
            <a:outerShdw blurRad="50800" dist="38100" dir="2700000" algn="tl" rotWithShape="0">
              <a:prstClr val="black">
                <a:alpha val="40000"/>
              </a:prstClr>
            </a:outerShdw>
          </a:effectLst>
        </p:spPr>
        <p:txBody>
          <a:bodyPr wrap="none" rtlCol="0">
            <a:spAutoFit/>
          </a:bodyPr>
          <a:lstStyle/>
          <a:p>
            <a:r>
              <a:rPr lang="fr-BE" sz="2000" b="1" dirty="0" smtClean="0"/>
              <a:t>3. Discussion</a:t>
            </a:r>
            <a:endParaRPr lang="fr-BE" sz="2000" b="1" dirty="0"/>
          </a:p>
        </p:txBody>
      </p:sp>
      <p:sp>
        <p:nvSpPr>
          <p:cNvPr id="15" name="ZoneTexte 14"/>
          <p:cNvSpPr txBox="1"/>
          <p:nvPr/>
        </p:nvSpPr>
        <p:spPr>
          <a:xfrm>
            <a:off x="3779912" y="148570"/>
            <a:ext cx="1415131" cy="400110"/>
          </a:xfrm>
          <a:prstGeom prst="rect">
            <a:avLst/>
          </a:prstGeom>
          <a:solidFill>
            <a:schemeClr val="accent1">
              <a:lumMod val="20000"/>
              <a:lumOff val="80000"/>
            </a:schemeClr>
          </a:solidFill>
          <a:effectLst>
            <a:outerShdw blurRad="50800" dist="38100" dir="2700000" algn="tl" rotWithShape="0">
              <a:prstClr val="black">
                <a:alpha val="40000"/>
              </a:prstClr>
            </a:outerShdw>
          </a:effectLst>
        </p:spPr>
        <p:txBody>
          <a:bodyPr wrap="none" rtlCol="0">
            <a:spAutoFit/>
          </a:bodyPr>
          <a:lstStyle/>
          <a:p>
            <a:r>
              <a:rPr lang="fr-BE" sz="2000" dirty="0" smtClean="0">
                <a:solidFill>
                  <a:schemeClr val="bg1">
                    <a:lumMod val="75000"/>
                  </a:schemeClr>
                </a:solidFill>
              </a:rPr>
              <a:t>2. Résultats</a:t>
            </a:r>
            <a:endParaRPr lang="fr-BE" sz="2000" dirty="0">
              <a:solidFill>
                <a:schemeClr val="bg1">
                  <a:lumMod val="75000"/>
                </a:schemeClr>
              </a:solidFill>
            </a:endParaRPr>
          </a:p>
        </p:txBody>
      </p:sp>
      <p:sp>
        <p:nvSpPr>
          <p:cNvPr id="7" name="Rectangle 6"/>
          <p:cNvSpPr/>
          <p:nvPr/>
        </p:nvSpPr>
        <p:spPr>
          <a:xfrm>
            <a:off x="1691681" y="830317"/>
            <a:ext cx="7056784" cy="5709255"/>
          </a:xfrm>
          <a:prstGeom prst="rect">
            <a:avLst/>
          </a:prstGeom>
        </p:spPr>
        <p:txBody>
          <a:bodyPr wrap="square">
            <a:spAutoFit/>
          </a:bodyPr>
          <a:lstStyle/>
          <a:p>
            <a:pPr marL="342900" indent="-342900">
              <a:buFont typeface="Arial" panose="020B0604020202020204" pitchFamily="34" charset="0"/>
              <a:buChar char="•"/>
            </a:pPr>
            <a:r>
              <a:rPr lang="fr-BE" sz="2400" b="1" dirty="0" smtClean="0"/>
              <a:t>Communication sur la forêt</a:t>
            </a:r>
          </a:p>
          <a:p>
            <a:pPr marL="800100" lvl="1" indent="-342900">
              <a:buFont typeface="Arial" panose="020B0604020202020204" pitchFamily="34" charset="0"/>
              <a:buChar char="•"/>
            </a:pPr>
            <a:r>
              <a:rPr lang="fr-BE" sz="2400" dirty="0" smtClean="0"/>
              <a:t>Assumer </a:t>
            </a:r>
            <a:r>
              <a:rPr lang="fr-BE" sz="2400" dirty="0"/>
              <a:t>la </a:t>
            </a:r>
            <a:r>
              <a:rPr lang="fr-BE" sz="2400" dirty="0" smtClean="0"/>
              <a:t>complexité </a:t>
            </a:r>
          </a:p>
          <a:p>
            <a:pPr lvl="1"/>
            <a:r>
              <a:rPr lang="fr-BE" sz="2400" dirty="0" smtClean="0"/>
              <a:t>    (pas balistique)</a:t>
            </a:r>
          </a:p>
          <a:p>
            <a:pPr marL="800100" lvl="1" indent="-342900">
              <a:buFont typeface="Arial" panose="020B0604020202020204" pitchFamily="34" charset="0"/>
              <a:buChar char="•"/>
            </a:pPr>
            <a:r>
              <a:rPr lang="fr-BE" sz="2400" dirty="0" smtClean="0"/>
              <a:t>Accent sur les compétences </a:t>
            </a:r>
          </a:p>
          <a:p>
            <a:pPr lvl="1"/>
            <a:r>
              <a:rPr lang="fr-BE" sz="2400" dirty="0"/>
              <a:t> </a:t>
            </a:r>
            <a:r>
              <a:rPr lang="fr-BE" sz="2400" dirty="0" smtClean="0"/>
              <a:t>    du récepteur plutôt que sur le message</a:t>
            </a:r>
            <a:endParaRPr lang="fr-BE" sz="2400" dirty="0"/>
          </a:p>
          <a:p>
            <a:pPr marL="800100" lvl="1" indent="-342900">
              <a:spcAft>
                <a:spcPts val="600"/>
              </a:spcAft>
              <a:buFont typeface="Arial" panose="020B0604020202020204" pitchFamily="34" charset="0"/>
              <a:buChar char="•"/>
            </a:pPr>
            <a:r>
              <a:rPr lang="fr-BE" sz="2400" dirty="0" smtClean="0"/>
              <a:t>Instaurer l’éducation </a:t>
            </a:r>
            <a:r>
              <a:rPr lang="fr-BE" sz="2400" dirty="0"/>
              <a:t>aux </a:t>
            </a:r>
            <a:r>
              <a:rPr lang="fr-BE" sz="2400" dirty="0" smtClean="0"/>
              <a:t>médias dans l’enseignement (compétences médiatiques)</a:t>
            </a:r>
            <a:endParaRPr lang="fr-BE" sz="2400" dirty="0"/>
          </a:p>
          <a:p>
            <a:pPr marL="342900" indent="-342900">
              <a:buFont typeface="Arial" panose="020B0604020202020204" pitchFamily="34" charset="0"/>
              <a:buChar char="•"/>
            </a:pPr>
            <a:r>
              <a:rPr lang="fr-BE" sz="2400" b="1" dirty="0" smtClean="0"/>
              <a:t>Positionnement du </a:t>
            </a:r>
            <a:r>
              <a:rPr lang="fr-BE" sz="2400" b="1" i="1" dirty="0" smtClean="0"/>
              <a:t>forestier</a:t>
            </a:r>
          </a:p>
          <a:p>
            <a:pPr marL="800100" lvl="1" indent="-342900">
              <a:buFont typeface="Arial" panose="020B0604020202020204" pitchFamily="34" charset="0"/>
              <a:buChar char="•"/>
            </a:pPr>
            <a:r>
              <a:rPr lang="fr-BE" sz="2400" dirty="0" smtClean="0"/>
              <a:t>Longtemps : propriétaire symbolique de la forêt et posture défensive</a:t>
            </a:r>
          </a:p>
          <a:p>
            <a:pPr marL="800100" lvl="1" indent="-342900">
              <a:buFont typeface="Arial" panose="020B0604020202020204" pitchFamily="34" charset="0"/>
              <a:buChar char="•"/>
            </a:pPr>
            <a:r>
              <a:rPr lang="fr-BE" sz="2400" dirty="0" smtClean="0"/>
              <a:t>De </a:t>
            </a:r>
            <a:r>
              <a:rPr lang="fr-BE" sz="2400" dirty="0"/>
              <a:t>gestionnaire de la forêt </a:t>
            </a:r>
            <a:r>
              <a:rPr lang="fr-BE" sz="2400" dirty="0" smtClean="0"/>
              <a:t>… à </a:t>
            </a:r>
            <a:r>
              <a:rPr lang="fr-BE" sz="2400" dirty="0"/>
              <a:t>gestionnaire des relations entre l’homme et la </a:t>
            </a:r>
            <a:r>
              <a:rPr lang="fr-BE" sz="2400" dirty="0" smtClean="0"/>
              <a:t>forêt</a:t>
            </a:r>
          </a:p>
          <a:p>
            <a:pPr marL="800100" lvl="1" indent="-342900">
              <a:buFont typeface="Arial" panose="020B0604020202020204" pitchFamily="34" charset="0"/>
              <a:buChar char="•"/>
            </a:pPr>
            <a:r>
              <a:rPr lang="fr-BE" sz="2400" dirty="0" smtClean="0"/>
              <a:t>Plutôt que brandissant l’étendard GDF … mise au service de questions/problèmes concrets </a:t>
            </a:r>
          </a:p>
          <a:p>
            <a:pPr marL="800100" lvl="1" indent="-342900">
              <a:buFont typeface="Arial" panose="020B0604020202020204" pitchFamily="34" charset="0"/>
              <a:buChar char="•"/>
            </a:pPr>
            <a:r>
              <a:rPr lang="fr-BE" sz="2400" dirty="0" smtClean="0"/>
              <a:t>Occasion de revoir son code déontologique</a:t>
            </a:r>
          </a:p>
        </p:txBody>
      </p:sp>
      <p:sp>
        <p:nvSpPr>
          <p:cNvPr id="8" name="Espace réservé du pied de page 4"/>
          <p:cNvSpPr>
            <a:spLocks noGrp="1"/>
          </p:cNvSpPr>
          <p:nvPr>
            <p:ph type="ftr" sz="quarter" idx="3"/>
          </p:nvPr>
        </p:nvSpPr>
        <p:spPr>
          <a:xfrm>
            <a:off x="1356160" y="6520259"/>
            <a:ext cx="7787840" cy="365125"/>
          </a:xfrm>
          <a:prstGeom prst="rect">
            <a:avLst/>
          </a:prstGeom>
          <a:solidFill>
            <a:schemeClr val="bg1"/>
          </a:solidFill>
        </p:spPr>
        <p:txBody>
          <a:bodyPr vert="horz" lIns="91440" tIns="45720" rIns="91440" bIns="45720" rtlCol="0" anchor="ctr"/>
          <a:lstStyle>
            <a:lvl1pPr algn="ctr">
              <a:defRPr sz="1200">
                <a:solidFill>
                  <a:schemeClr val="tx1"/>
                </a:solidFill>
              </a:defRPr>
            </a:lvl1pPr>
          </a:lstStyle>
          <a:p>
            <a:r>
              <a:rPr lang="fr-BE" i="1" dirty="0" smtClean="0"/>
              <a:t>« Enjeux liés aux représentations sociales de la forêt dans nos sociétés urbanisées », ECOFOR-SEHS, Paris, 11 janvier 2018</a:t>
            </a:r>
            <a:endParaRPr lang="fr-BE" i="1" dirty="0"/>
          </a:p>
        </p:txBody>
      </p:sp>
    </p:spTree>
    <p:extLst>
      <p:ext uri="{BB962C8B-B14F-4D97-AF65-F5344CB8AC3E}">
        <p14:creationId xmlns:p14="http://schemas.microsoft.com/office/powerpoint/2010/main" val="30905785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691681" y="808831"/>
            <a:ext cx="7056784" cy="5586145"/>
          </a:xfrm>
          <a:prstGeom prst="rect">
            <a:avLst/>
          </a:prstGeom>
        </p:spPr>
        <p:txBody>
          <a:bodyPr wrap="square">
            <a:spAutoFit/>
          </a:bodyPr>
          <a:lstStyle/>
          <a:p>
            <a:pPr marL="342900" indent="-342900">
              <a:spcAft>
                <a:spcPts val="600"/>
              </a:spcAft>
              <a:buFont typeface="Arial" panose="020B0604020202020204" pitchFamily="34" charset="0"/>
              <a:buChar char="•"/>
            </a:pPr>
            <a:r>
              <a:rPr lang="fr-BE" sz="2400" b="1" dirty="0" smtClean="0"/>
              <a:t>Quelle posture en termes de recherche/action</a:t>
            </a:r>
          </a:p>
          <a:p>
            <a:pPr marL="800100" lvl="1" indent="-342900">
              <a:spcAft>
                <a:spcPts val="600"/>
              </a:spcAft>
              <a:buFont typeface="Arial" panose="020B0604020202020204" pitchFamily="34" charset="0"/>
              <a:buChar char="•"/>
            </a:pPr>
            <a:r>
              <a:rPr lang="fr-BE" sz="2400" dirty="0"/>
              <a:t>Prendre acte de l'existence et de la force de conviction des représentations si l'on souhaite mener une action vis-à-vis du grand public</a:t>
            </a:r>
          </a:p>
          <a:p>
            <a:pPr marL="800100" lvl="1" indent="-342900">
              <a:spcAft>
                <a:spcPts val="600"/>
              </a:spcAft>
              <a:buFont typeface="Arial" panose="020B0604020202020204" pitchFamily="34" charset="0"/>
              <a:buChar char="•"/>
            </a:pPr>
            <a:r>
              <a:rPr lang="fr-BE" sz="2400" dirty="0" smtClean="0"/>
              <a:t>Besoin de comprendre en profondeur: remontée en force de la valeur symbolique de la forêt dans un monde menaçant ?</a:t>
            </a:r>
          </a:p>
          <a:p>
            <a:pPr marL="800100" lvl="1" indent="-342900">
              <a:spcAft>
                <a:spcPts val="600"/>
              </a:spcAft>
              <a:buFont typeface="Arial" panose="020B0604020202020204" pitchFamily="34" charset="0"/>
              <a:buChar char="•"/>
            </a:pPr>
            <a:r>
              <a:rPr lang="fr-BE" sz="2400" dirty="0" smtClean="0"/>
              <a:t>Concept de représentation sociale particulièrement intéressant à approfondir (pratiques, communication, structure)</a:t>
            </a:r>
          </a:p>
          <a:p>
            <a:pPr marL="800100" lvl="1" indent="-342900">
              <a:spcAft>
                <a:spcPts val="600"/>
              </a:spcAft>
              <a:buFont typeface="Arial" panose="020B0604020202020204" pitchFamily="34" charset="0"/>
              <a:buChar char="•"/>
            </a:pPr>
            <a:r>
              <a:rPr lang="fr-BE" sz="2400" dirty="0" smtClean="0"/>
              <a:t>Aller </a:t>
            </a:r>
            <a:r>
              <a:rPr lang="fr-BE" sz="2400" dirty="0"/>
              <a:t>chercher les experts (sciences politiques, sciences de la communication, psychologie sociale, </a:t>
            </a:r>
            <a:r>
              <a:rPr lang="fr-BE" sz="2400" dirty="0" smtClean="0"/>
              <a:t>…)</a:t>
            </a:r>
          </a:p>
          <a:p>
            <a:pPr marL="342900" indent="-342900">
              <a:buFont typeface="Arial" panose="020B0604020202020204" pitchFamily="34" charset="0"/>
              <a:buChar char="•"/>
            </a:pPr>
            <a:endParaRPr lang="fr-BE" sz="2000" dirty="0" smtClean="0"/>
          </a:p>
        </p:txBody>
      </p:sp>
      <p:sp>
        <p:nvSpPr>
          <p:cNvPr id="8" name="Espace réservé du pied de page 4"/>
          <p:cNvSpPr>
            <a:spLocks noGrp="1"/>
          </p:cNvSpPr>
          <p:nvPr>
            <p:ph type="ftr" sz="quarter" idx="3"/>
          </p:nvPr>
        </p:nvSpPr>
        <p:spPr>
          <a:xfrm>
            <a:off x="1356160" y="6520259"/>
            <a:ext cx="7787840" cy="365125"/>
          </a:xfrm>
          <a:prstGeom prst="rect">
            <a:avLst/>
          </a:prstGeom>
          <a:solidFill>
            <a:schemeClr val="bg1"/>
          </a:solidFill>
        </p:spPr>
        <p:txBody>
          <a:bodyPr vert="horz" lIns="91440" tIns="45720" rIns="91440" bIns="45720" rtlCol="0" anchor="ctr"/>
          <a:lstStyle>
            <a:lvl1pPr algn="ctr">
              <a:defRPr sz="1200">
                <a:solidFill>
                  <a:schemeClr val="tx1"/>
                </a:solidFill>
              </a:defRPr>
            </a:lvl1pPr>
          </a:lstStyle>
          <a:p>
            <a:r>
              <a:rPr lang="fr-BE" i="1" dirty="0" smtClean="0"/>
              <a:t>« Enjeux liés aux représentations sociales de la forêt dans nos sociétés urbanisées », ECOFOR-SEHS, Paris, 11 janvier 2018</a:t>
            </a:r>
            <a:endParaRPr lang="fr-BE" i="1" dirty="0"/>
          </a:p>
        </p:txBody>
      </p:sp>
      <p:sp>
        <p:nvSpPr>
          <p:cNvPr id="9" name="ZoneTexte 8"/>
          <p:cNvSpPr txBox="1"/>
          <p:nvPr/>
        </p:nvSpPr>
        <p:spPr>
          <a:xfrm>
            <a:off x="6885962" y="148570"/>
            <a:ext cx="1601721" cy="400110"/>
          </a:xfrm>
          <a:prstGeom prst="rect">
            <a:avLst/>
          </a:prstGeom>
          <a:solidFill>
            <a:schemeClr val="accent1">
              <a:lumMod val="20000"/>
              <a:lumOff val="80000"/>
            </a:schemeClr>
          </a:solidFill>
          <a:effectLst>
            <a:outerShdw blurRad="50800" dist="38100" dir="2700000" algn="tl" rotWithShape="0">
              <a:prstClr val="black">
                <a:alpha val="40000"/>
              </a:prstClr>
            </a:outerShdw>
          </a:effectLst>
        </p:spPr>
        <p:txBody>
          <a:bodyPr wrap="none" rtlCol="0">
            <a:spAutoFit/>
          </a:bodyPr>
          <a:lstStyle/>
          <a:p>
            <a:r>
              <a:rPr lang="fr-BE" sz="2000" dirty="0">
                <a:solidFill>
                  <a:schemeClr val="bg1">
                    <a:lumMod val="75000"/>
                  </a:schemeClr>
                </a:solidFill>
              </a:rPr>
              <a:t>4</a:t>
            </a:r>
            <a:r>
              <a:rPr lang="fr-BE" sz="2000" dirty="0" smtClean="0">
                <a:solidFill>
                  <a:schemeClr val="bg1">
                    <a:lumMod val="75000"/>
                  </a:schemeClr>
                </a:solidFill>
              </a:rPr>
              <a:t>. Conclusion</a:t>
            </a:r>
            <a:endParaRPr lang="fr-BE" sz="2000" dirty="0">
              <a:solidFill>
                <a:schemeClr val="bg1">
                  <a:lumMod val="75000"/>
                </a:schemeClr>
              </a:solidFill>
            </a:endParaRPr>
          </a:p>
        </p:txBody>
      </p:sp>
      <p:sp>
        <p:nvSpPr>
          <p:cNvPr id="10" name="ZoneTexte 9"/>
          <p:cNvSpPr txBox="1"/>
          <p:nvPr/>
        </p:nvSpPr>
        <p:spPr>
          <a:xfrm>
            <a:off x="1938573" y="148570"/>
            <a:ext cx="1769331" cy="400110"/>
          </a:xfrm>
          <a:prstGeom prst="rect">
            <a:avLst/>
          </a:prstGeom>
          <a:solidFill>
            <a:schemeClr val="accent1">
              <a:lumMod val="20000"/>
              <a:lumOff val="80000"/>
            </a:schemeClr>
          </a:solidFill>
          <a:effectLst>
            <a:outerShdw blurRad="50800" dist="38100" dir="2700000" algn="tl" rotWithShape="0">
              <a:prstClr val="black">
                <a:alpha val="40000"/>
              </a:prstClr>
            </a:outerShdw>
          </a:effectLst>
        </p:spPr>
        <p:txBody>
          <a:bodyPr wrap="none" rtlCol="0">
            <a:spAutoFit/>
          </a:bodyPr>
          <a:lstStyle/>
          <a:p>
            <a:r>
              <a:rPr lang="fr-BE" sz="2000" dirty="0" smtClean="0">
                <a:solidFill>
                  <a:schemeClr val="bg1">
                    <a:lumMod val="75000"/>
                  </a:schemeClr>
                </a:solidFill>
              </a:rPr>
              <a:t>1. Introduction</a:t>
            </a:r>
            <a:endParaRPr lang="fr-BE" sz="2000" dirty="0">
              <a:solidFill>
                <a:schemeClr val="bg1">
                  <a:lumMod val="75000"/>
                </a:schemeClr>
              </a:solidFill>
            </a:endParaRPr>
          </a:p>
        </p:txBody>
      </p:sp>
      <p:sp>
        <p:nvSpPr>
          <p:cNvPr id="16" name="ZoneTexte 15"/>
          <p:cNvSpPr txBox="1"/>
          <p:nvPr/>
        </p:nvSpPr>
        <p:spPr>
          <a:xfrm>
            <a:off x="5247412" y="148570"/>
            <a:ext cx="1556836" cy="400110"/>
          </a:xfrm>
          <a:prstGeom prst="rect">
            <a:avLst/>
          </a:prstGeom>
          <a:solidFill>
            <a:schemeClr val="accent4">
              <a:lumMod val="40000"/>
              <a:lumOff val="60000"/>
            </a:schemeClr>
          </a:solidFill>
          <a:ln>
            <a:noFill/>
          </a:ln>
          <a:effectLst>
            <a:outerShdw blurRad="50800" dist="38100" dir="2700000" algn="tl" rotWithShape="0">
              <a:prstClr val="black">
                <a:alpha val="40000"/>
              </a:prstClr>
            </a:outerShdw>
          </a:effectLst>
        </p:spPr>
        <p:txBody>
          <a:bodyPr wrap="none" rtlCol="0">
            <a:spAutoFit/>
          </a:bodyPr>
          <a:lstStyle/>
          <a:p>
            <a:r>
              <a:rPr lang="fr-BE" sz="2000" b="1" dirty="0" smtClean="0"/>
              <a:t>3. Discussion</a:t>
            </a:r>
            <a:endParaRPr lang="fr-BE" sz="2000" b="1" dirty="0"/>
          </a:p>
        </p:txBody>
      </p:sp>
      <p:sp>
        <p:nvSpPr>
          <p:cNvPr id="17" name="ZoneTexte 16"/>
          <p:cNvSpPr txBox="1"/>
          <p:nvPr/>
        </p:nvSpPr>
        <p:spPr>
          <a:xfrm>
            <a:off x="3779912" y="148570"/>
            <a:ext cx="1415131" cy="400110"/>
          </a:xfrm>
          <a:prstGeom prst="rect">
            <a:avLst/>
          </a:prstGeom>
          <a:solidFill>
            <a:schemeClr val="accent1">
              <a:lumMod val="20000"/>
              <a:lumOff val="80000"/>
            </a:schemeClr>
          </a:solidFill>
          <a:effectLst>
            <a:outerShdw blurRad="50800" dist="38100" dir="2700000" algn="tl" rotWithShape="0">
              <a:prstClr val="black">
                <a:alpha val="40000"/>
              </a:prstClr>
            </a:outerShdw>
          </a:effectLst>
        </p:spPr>
        <p:txBody>
          <a:bodyPr wrap="none" rtlCol="0">
            <a:spAutoFit/>
          </a:bodyPr>
          <a:lstStyle/>
          <a:p>
            <a:r>
              <a:rPr lang="fr-BE" sz="2000" dirty="0" smtClean="0">
                <a:solidFill>
                  <a:schemeClr val="bg1">
                    <a:lumMod val="75000"/>
                  </a:schemeClr>
                </a:solidFill>
              </a:rPr>
              <a:t>2. Résultats</a:t>
            </a:r>
            <a:endParaRPr lang="fr-BE" sz="2000" dirty="0">
              <a:solidFill>
                <a:schemeClr val="bg1">
                  <a:lumMod val="75000"/>
                </a:schemeClr>
              </a:solidFill>
            </a:endParaRPr>
          </a:p>
        </p:txBody>
      </p:sp>
    </p:spTree>
    <p:extLst>
      <p:ext uri="{BB962C8B-B14F-4D97-AF65-F5344CB8AC3E}">
        <p14:creationId xmlns:p14="http://schemas.microsoft.com/office/powerpoint/2010/main" val="29439119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ZoneTexte 11"/>
          <p:cNvSpPr txBox="1"/>
          <p:nvPr/>
        </p:nvSpPr>
        <p:spPr>
          <a:xfrm>
            <a:off x="6885962" y="148570"/>
            <a:ext cx="1601721" cy="400110"/>
          </a:xfrm>
          <a:prstGeom prst="rect">
            <a:avLst/>
          </a:prstGeom>
          <a:solidFill>
            <a:schemeClr val="accent4">
              <a:lumMod val="40000"/>
              <a:lumOff val="60000"/>
            </a:schemeClr>
          </a:solidFill>
          <a:effectLst>
            <a:outerShdw blurRad="50800" dist="38100" dir="2700000" algn="tl" rotWithShape="0">
              <a:prstClr val="black">
                <a:alpha val="40000"/>
              </a:prstClr>
            </a:outerShdw>
          </a:effectLst>
        </p:spPr>
        <p:txBody>
          <a:bodyPr wrap="none" rtlCol="0">
            <a:spAutoFit/>
          </a:bodyPr>
          <a:lstStyle/>
          <a:p>
            <a:r>
              <a:rPr lang="fr-BE" sz="2000" b="1" dirty="0"/>
              <a:t>4</a:t>
            </a:r>
            <a:r>
              <a:rPr lang="fr-BE" sz="2000" b="1" dirty="0" smtClean="0"/>
              <a:t>. Conclusion</a:t>
            </a:r>
            <a:endParaRPr lang="fr-BE" sz="2000" b="1" dirty="0"/>
          </a:p>
        </p:txBody>
      </p:sp>
      <p:sp>
        <p:nvSpPr>
          <p:cNvPr id="13" name="ZoneTexte 12"/>
          <p:cNvSpPr txBox="1"/>
          <p:nvPr/>
        </p:nvSpPr>
        <p:spPr>
          <a:xfrm>
            <a:off x="1938573" y="148570"/>
            <a:ext cx="1769331" cy="400110"/>
          </a:xfrm>
          <a:prstGeom prst="rect">
            <a:avLst/>
          </a:prstGeom>
          <a:solidFill>
            <a:schemeClr val="accent1">
              <a:lumMod val="20000"/>
              <a:lumOff val="80000"/>
            </a:schemeClr>
          </a:solidFill>
          <a:effectLst>
            <a:outerShdw blurRad="50800" dist="38100" dir="2700000" algn="tl" rotWithShape="0">
              <a:prstClr val="black">
                <a:alpha val="40000"/>
              </a:prstClr>
            </a:outerShdw>
          </a:effectLst>
        </p:spPr>
        <p:txBody>
          <a:bodyPr wrap="none" rtlCol="0">
            <a:spAutoFit/>
          </a:bodyPr>
          <a:lstStyle/>
          <a:p>
            <a:r>
              <a:rPr lang="fr-BE" sz="2000" dirty="0" smtClean="0">
                <a:solidFill>
                  <a:schemeClr val="bg1">
                    <a:lumMod val="75000"/>
                  </a:schemeClr>
                </a:solidFill>
              </a:rPr>
              <a:t>1. Introduction</a:t>
            </a:r>
            <a:endParaRPr lang="fr-BE" sz="2000" dirty="0">
              <a:solidFill>
                <a:schemeClr val="bg1">
                  <a:lumMod val="75000"/>
                </a:schemeClr>
              </a:solidFill>
            </a:endParaRPr>
          </a:p>
        </p:txBody>
      </p:sp>
      <p:sp>
        <p:nvSpPr>
          <p:cNvPr id="14" name="ZoneTexte 13"/>
          <p:cNvSpPr txBox="1"/>
          <p:nvPr/>
        </p:nvSpPr>
        <p:spPr>
          <a:xfrm>
            <a:off x="5247412" y="148570"/>
            <a:ext cx="1556836" cy="400110"/>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txBody>
          <a:bodyPr wrap="none" rtlCol="0">
            <a:spAutoFit/>
          </a:bodyPr>
          <a:lstStyle/>
          <a:p>
            <a:r>
              <a:rPr lang="fr-BE" sz="2000" dirty="0" smtClean="0">
                <a:solidFill>
                  <a:schemeClr val="bg2"/>
                </a:solidFill>
              </a:rPr>
              <a:t>3. Discussion</a:t>
            </a:r>
            <a:endParaRPr lang="fr-BE" sz="2000" dirty="0">
              <a:solidFill>
                <a:schemeClr val="bg2"/>
              </a:solidFill>
            </a:endParaRPr>
          </a:p>
        </p:txBody>
      </p:sp>
      <p:sp>
        <p:nvSpPr>
          <p:cNvPr id="15" name="ZoneTexte 14"/>
          <p:cNvSpPr txBox="1"/>
          <p:nvPr/>
        </p:nvSpPr>
        <p:spPr>
          <a:xfrm>
            <a:off x="3779912" y="148570"/>
            <a:ext cx="1415131" cy="400110"/>
          </a:xfrm>
          <a:prstGeom prst="rect">
            <a:avLst/>
          </a:prstGeom>
          <a:solidFill>
            <a:schemeClr val="accent1">
              <a:lumMod val="20000"/>
              <a:lumOff val="80000"/>
            </a:schemeClr>
          </a:solidFill>
          <a:effectLst>
            <a:outerShdw blurRad="50800" dist="38100" dir="2700000" algn="tl" rotWithShape="0">
              <a:prstClr val="black">
                <a:alpha val="40000"/>
              </a:prstClr>
            </a:outerShdw>
          </a:effectLst>
        </p:spPr>
        <p:txBody>
          <a:bodyPr wrap="none" rtlCol="0">
            <a:spAutoFit/>
          </a:bodyPr>
          <a:lstStyle/>
          <a:p>
            <a:r>
              <a:rPr lang="fr-BE" sz="2000" dirty="0" smtClean="0">
                <a:solidFill>
                  <a:schemeClr val="bg1">
                    <a:lumMod val="75000"/>
                  </a:schemeClr>
                </a:solidFill>
              </a:rPr>
              <a:t>2. Résultats</a:t>
            </a:r>
            <a:endParaRPr lang="fr-BE" sz="2000" dirty="0">
              <a:solidFill>
                <a:schemeClr val="bg1">
                  <a:lumMod val="75000"/>
                </a:schemeClr>
              </a:solidFill>
            </a:endParaRPr>
          </a:p>
        </p:txBody>
      </p:sp>
      <p:sp>
        <p:nvSpPr>
          <p:cNvPr id="7" name="Rectangle 6"/>
          <p:cNvSpPr/>
          <p:nvPr/>
        </p:nvSpPr>
        <p:spPr>
          <a:xfrm>
            <a:off x="1691681" y="808831"/>
            <a:ext cx="7056784" cy="5755422"/>
          </a:xfrm>
          <a:prstGeom prst="rect">
            <a:avLst/>
          </a:prstGeom>
        </p:spPr>
        <p:txBody>
          <a:bodyPr wrap="square">
            <a:spAutoFit/>
          </a:bodyPr>
          <a:lstStyle/>
          <a:p>
            <a:pPr marL="342900" indent="-342900">
              <a:buFont typeface="Arial" panose="020B0604020202020204" pitchFamily="34" charset="0"/>
              <a:buChar char="•"/>
            </a:pPr>
            <a:r>
              <a:rPr lang="fr-BE" sz="2800" b="1" dirty="0" smtClean="0"/>
              <a:t>Programme de recherche 2018-2022</a:t>
            </a:r>
          </a:p>
          <a:p>
            <a:pPr marL="800100" lvl="1" indent="-342900">
              <a:buFont typeface="Arial" panose="020B0604020202020204" pitchFamily="34" charset="0"/>
              <a:buChar char="•"/>
            </a:pPr>
            <a:r>
              <a:rPr lang="fr-BE" sz="2800" b="1" i="1" dirty="0" smtClean="0">
                <a:solidFill>
                  <a:schemeClr val="accent4"/>
                </a:solidFill>
              </a:rPr>
              <a:t>« L’appel de la forêt »</a:t>
            </a:r>
          </a:p>
          <a:p>
            <a:pPr marL="800100" lvl="1" indent="-342900">
              <a:buFont typeface="Arial" panose="020B0604020202020204" pitchFamily="34" charset="0"/>
              <a:buChar char="•"/>
            </a:pPr>
            <a:r>
              <a:rPr lang="fr-BE" sz="2400" dirty="0" smtClean="0"/>
              <a:t>Francophone (Wallonie, Bruxelles, France, Luxembourg)</a:t>
            </a:r>
            <a:endParaRPr lang="fr-BE" sz="2400" dirty="0"/>
          </a:p>
          <a:p>
            <a:pPr marL="800100" lvl="1" indent="-342900">
              <a:buFont typeface="Arial" panose="020B0604020202020204" pitchFamily="34" charset="0"/>
              <a:buChar char="•"/>
            </a:pPr>
            <a:r>
              <a:rPr lang="fr-BE" sz="2400" dirty="0" smtClean="0"/>
              <a:t>Etude de la résilience </a:t>
            </a:r>
            <a:r>
              <a:rPr lang="fr-BE" sz="2400" dirty="0"/>
              <a:t>des représentations </a:t>
            </a:r>
            <a:r>
              <a:rPr lang="fr-BE" sz="2400" dirty="0" smtClean="0"/>
              <a:t>sociales</a:t>
            </a:r>
          </a:p>
          <a:p>
            <a:pPr marL="800100" lvl="1" indent="-342900">
              <a:buFont typeface="Arial" panose="020B0604020202020204" pitchFamily="34" charset="0"/>
              <a:buChar char="•"/>
            </a:pPr>
            <a:r>
              <a:rPr lang="fr-BE" sz="2400" dirty="0"/>
              <a:t>Observatoire médiatique de la forêt</a:t>
            </a:r>
          </a:p>
          <a:p>
            <a:pPr marL="800100" lvl="1" indent="-342900">
              <a:buFont typeface="Arial" panose="020B0604020202020204" pitchFamily="34" charset="0"/>
              <a:buChar char="•"/>
            </a:pPr>
            <a:r>
              <a:rPr lang="fr-BE" sz="2400" dirty="0" smtClean="0"/>
              <a:t>Recours à l’art comme médiateur (cinéma, art contemporain, </a:t>
            </a:r>
            <a:r>
              <a:rPr lang="fr-BE" sz="2400" dirty="0" smtClean="0"/>
              <a:t>…)</a:t>
            </a:r>
            <a:endParaRPr lang="fr-BE" sz="2400" dirty="0" smtClean="0"/>
          </a:p>
          <a:p>
            <a:pPr lvl="1"/>
            <a:endParaRPr lang="fr-BE" sz="2400" dirty="0" smtClean="0"/>
          </a:p>
          <a:p>
            <a:pPr lvl="1"/>
            <a:endParaRPr lang="fr-BE" sz="2400" dirty="0"/>
          </a:p>
          <a:p>
            <a:pPr lvl="1"/>
            <a:endParaRPr lang="fr-BE" sz="2400" dirty="0" smtClean="0"/>
          </a:p>
          <a:p>
            <a:pPr marL="342900" indent="-342900">
              <a:buFont typeface="Wingdings 3" panose="05040102010807070707" pitchFamily="18" charset="2"/>
              <a:buChar char="["/>
            </a:pPr>
            <a:endParaRPr lang="fr-BE" sz="2400" dirty="0" smtClean="0"/>
          </a:p>
          <a:p>
            <a:pPr marL="342900" indent="-342900">
              <a:buFont typeface="Wingdings 3" panose="05040102010807070707" pitchFamily="18" charset="2"/>
              <a:buChar char="["/>
            </a:pPr>
            <a:r>
              <a:rPr lang="fr-BE" sz="2400" dirty="0" smtClean="0"/>
              <a:t>Bienvenue </a:t>
            </a:r>
            <a:r>
              <a:rPr lang="fr-BE" sz="2400" dirty="0" smtClean="0"/>
              <a:t>aux amateurs!</a:t>
            </a:r>
          </a:p>
          <a:p>
            <a:r>
              <a:rPr lang="fr-BE" sz="2400" dirty="0" smtClean="0"/>
              <a:t>Contact </a:t>
            </a:r>
            <a:r>
              <a:rPr lang="fr-BE" sz="2400" dirty="0" smtClean="0"/>
              <a:t>: </a:t>
            </a:r>
            <a:r>
              <a:rPr lang="fr-BE" sz="2400" dirty="0" smtClean="0"/>
              <a:t>christine.farcy@uclouvain.be</a:t>
            </a:r>
            <a:endParaRPr lang="fr-BE" sz="2000" dirty="0" smtClean="0"/>
          </a:p>
        </p:txBody>
      </p:sp>
      <p:sp>
        <p:nvSpPr>
          <p:cNvPr id="8" name="Espace réservé du pied de page 4"/>
          <p:cNvSpPr>
            <a:spLocks noGrp="1"/>
          </p:cNvSpPr>
          <p:nvPr>
            <p:ph type="ftr" sz="quarter" idx="3"/>
          </p:nvPr>
        </p:nvSpPr>
        <p:spPr>
          <a:xfrm>
            <a:off x="1356160" y="6520259"/>
            <a:ext cx="7787840" cy="365125"/>
          </a:xfrm>
          <a:prstGeom prst="rect">
            <a:avLst/>
          </a:prstGeom>
          <a:solidFill>
            <a:schemeClr val="bg1"/>
          </a:solidFill>
        </p:spPr>
        <p:txBody>
          <a:bodyPr vert="horz" lIns="91440" tIns="45720" rIns="91440" bIns="45720" rtlCol="0" anchor="ctr"/>
          <a:lstStyle>
            <a:lvl1pPr algn="ctr">
              <a:defRPr sz="1200">
                <a:solidFill>
                  <a:schemeClr val="tx1"/>
                </a:solidFill>
              </a:defRPr>
            </a:lvl1pPr>
          </a:lstStyle>
          <a:p>
            <a:r>
              <a:rPr lang="fr-BE" i="1" dirty="0" smtClean="0"/>
              <a:t>« Enjeux liés aux représentations sociales de la forêt dans nos sociétés urbanisées », ECOFOR-SEHS, Paris, 11 janvier 2018</a:t>
            </a:r>
            <a:endParaRPr lang="fr-BE" i="1" dirty="0"/>
          </a:p>
        </p:txBody>
      </p:sp>
      <p:pic>
        <p:nvPicPr>
          <p:cNvPr id="5" name="Image 4"/>
          <p:cNvPicPr>
            <a:picLocks noChangeAspect="1"/>
          </p:cNvPicPr>
          <p:nvPr/>
        </p:nvPicPr>
        <p:blipFill>
          <a:blip r:embed="rId2"/>
          <a:stretch>
            <a:fillRect/>
          </a:stretch>
        </p:blipFill>
        <p:spPr>
          <a:xfrm>
            <a:off x="1619672" y="4446265"/>
            <a:ext cx="7295799" cy="1070967"/>
          </a:xfrm>
          <a:prstGeom prst="rect">
            <a:avLst/>
          </a:prstGeom>
        </p:spPr>
      </p:pic>
    </p:spTree>
    <p:extLst>
      <p:ext uri="{BB962C8B-B14F-4D97-AF65-F5344CB8AC3E}">
        <p14:creationId xmlns:p14="http://schemas.microsoft.com/office/powerpoint/2010/main" val="13146646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15604" y="274638"/>
            <a:ext cx="7200800" cy="1143000"/>
          </a:xfrm>
        </p:spPr>
        <p:txBody>
          <a:bodyPr/>
          <a:lstStyle/>
          <a:p>
            <a:endParaRPr lang="fr-BE"/>
          </a:p>
        </p:txBody>
      </p:sp>
      <p:sp>
        <p:nvSpPr>
          <p:cNvPr id="3" name="Espace réservé du contenu 2"/>
          <p:cNvSpPr>
            <a:spLocks noGrp="1"/>
          </p:cNvSpPr>
          <p:nvPr>
            <p:ph idx="1"/>
          </p:nvPr>
        </p:nvSpPr>
        <p:spPr>
          <a:xfrm>
            <a:off x="1015604" y="1600200"/>
            <a:ext cx="7200800" cy="4525963"/>
          </a:xfrm>
        </p:spPr>
        <p:txBody>
          <a:bodyPr/>
          <a:lstStyle/>
          <a:p>
            <a:endParaRPr lang="fr-BE"/>
          </a:p>
        </p:txBody>
      </p:sp>
      <p:sp>
        <p:nvSpPr>
          <p:cNvPr id="4" name="AutoShape 2" descr="http://wordpress-prod.cemagref.fr/forets/wp-content/uploads/2011/04/Foret-mediterranee.jpg"/>
          <p:cNvSpPr>
            <a:spLocks noChangeAspect="1" noChangeArrowheads="1"/>
          </p:cNvSpPr>
          <p:nvPr/>
        </p:nvSpPr>
        <p:spPr bwMode="auto">
          <a:xfrm>
            <a:off x="-540568"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BE"/>
          </a:p>
        </p:txBody>
      </p:sp>
      <p:sp>
        <p:nvSpPr>
          <p:cNvPr id="9" name="Titre 1"/>
          <p:cNvSpPr txBox="1">
            <a:spLocks/>
          </p:cNvSpPr>
          <p:nvPr/>
        </p:nvSpPr>
        <p:spPr>
          <a:xfrm>
            <a:off x="1259632" y="5229200"/>
            <a:ext cx="6552728" cy="1008112"/>
          </a:xfrm>
          <a:prstGeom prst="rect">
            <a:avLst/>
          </a:prstGeom>
          <a:solidFill>
            <a:schemeClr val="bg1">
              <a:alpha val="53000"/>
            </a:schemeClr>
          </a:solidFill>
          <a:ln w="25400">
            <a:solidFill>
              <a:schemeClr val="bg1"/>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lumMod val="65000"/>
                    <a:lumOff val="35000"/>
                  </a:schemeClr>
                </a:solidFill>
                <a:latin typeface="+mj-lt"/>
                <a:ea typeface="+mj-ea"/>
                <a:cs typeface="+mj-cs"/>
              </a:defRPr>
            </a:lvl1pPr>
          </a:lstStyle>
          <a:p>
            <a:r>
              <a:rPr lang="fr-FR" sz="3600" b="1" dirty="0" smtClean="0">
                <a:solidFill>
                  <a:schemeClr val="tx1"/>
                </a:solidFill>
              </a:rPr>
              <a:t>Merci pour votre attention !</a:t>
            </a:r>
            <a:endParaRPr lang="fr-FR" sz="3600" b="1" dirty="0">
              <a:solidFill>
                <a:schemeClr val="tx1"/>
              </a:solidFill>
            </a:endParaRPr>
          </a:p>
        </p:txBody>
      </p:sp>
      <p:sp>
        <p:nvSpPr>
          <p:cNvPr id="5" name="Rectangle 4"/>
          <p:cNvSpPr/>
          <p:nvPr/>
        </p:nvSpPr>
        <p:spPr>
          <a:xfrm>
            <a:off x="-235768" y="-136525"/>
            <a:ext cx="1639416" cy="70939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8193" name="Picture 1" descr="C:\Users\farcy\Pictures\photos-travail\phototèque\TTP_135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6949" y="-27384"/>
            <a:ext cx="10307461" cy="6885384"/>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p:cNvSpPr txBox="1"/>
          <p:nvPr/>
        </p:nvSpPr>
        <p:spPr>
          <a:xfrm>
            <a:off x="-1126950" y="509771"/>
            <a:ext cx="10270949" cy="830997"/>
          </a:xfrm>
          <a:prstGeom prst="rect">
            <a:avLst/>
          </a:prstGeom>
          <a:noFill/>
        </p:spPr>
        <p:txBody>
          <a:bodyPr wrap="square" rtlCol="0">
            <a:spAutoFit/>
          </a:bodyPr>
          <a:lstStyle/>
          <a:p>
            <a:r>
              <a:rPr lang="fr-BE" sz="2400" b="1" i="1" dirty="0" smtClean="0">
                <a:solidFill>
                  <a:schemeClr val="bg1"/>
                </a:solidFill>
                <a:effectLst>
                  <a:outerShdw blurRad="38100" dist="38100" dir="2700000" algn="tl">
                    <a:srgbClr val="000000">
                      <a:alpha val="43137"/>
                    </a:srgbClr>
                  </a:outerShdw>
                </a:effectLst>
              </a:rPr>
              <a:t>Mégaphones</a:t>
            </a:r>
            <a:r>
              <a:rPr lang="fr-BE" sz="2400" b="1" i="1" dirty="0" smtClean="0">
                <a:solidFill>
                  <a:schemeClr val="bg1"/>
                </a:solidFill>
              </a:rPr>
              <a:t> géants pour écouter la forêt imaginés </a:t>
            </a:r>
            <a:r>
              <a:rPr lang="fr-BE" sz="2400" b="1" i="1" dirty="0">
                <a:solidFill>
                  <a:schemeClr val="bg1"/>
                </a:solidFill>
              </a:rPr>
              <a:t>p</a:t>
            </a:r>
            <a:r>
              <a:rPr lang="fr-BE" sz="2400" b="1" i="1" dirty="0" smtClean="0">
                <a:solidFill>
                  <a:schemeClr val="bg1"/>
                </a:solidFill>
              </a:rPr>
              <a:t>ar des étudiants estoniens en design (2015)</a:t>
            </a:r>
          </a:p>
        </p:txBody>
      </p:sp>
      <p:sp>
        <p:nvSpPr>
          <p:cNvPr id="7" name="Rectangle 6"/>
          <p:cNvSpPr/>
          <p:nvPr/>
        </p:nvSpPr>
        <p:spPr>
          <a:xfrm>
            <a:off x="10959" y="6536377"/>
            <a:ext cx="1392689" cy="276999"/>
          </a:xfrm>
          <a:prstGeom prst="rect">
            <a:avLst/>
          </a:prstGeom>
        </p:spPr>
        <p:txBody>
          <a:bodyPr wrap="none">
            <a:spAutoFit/>
          </a:bodyPr>
          <a:lstStyle/>
          <a:p>
            <a:r>
              <a:rPr lang="fr-FR" sz="1200" dirty="0">
                <a:solidFill>
                  <a:schemeClr val="bg1"/>
                </a:solidFill>
              </a:rPr>
              <a:t>Photo: </a:t>
            </a:r>
            <a:r>
              <a:rPr lang="fr-FR" sz="1200" dirty="0" err="1">
                <a:solidFill>
                  <a:schemeClr val="bg1"/>
                </a:solidFill>
              </a:rPr>
              <a:t>Tõnu</a:t>
            </a:r>
            <a:r>
              <a:rPr lang="fr-FR" sz="1200" dirty="0">
                <a:solidFill>
                  <a:schemeClr val="bg1"/>
                </a:solidFill>
              </a:rPr>
              <a:t> Tunnel</a:t>
            </a:r>
            <a:endParaRPr lang="fr-BE" sz="1200" dirty="0">
              <a:solidFill>
                <a:schemeClr val="bg1"/>
              </a:solidFill>
            </a:endParaRPr>
          </a:p>
        </p:txBody>
      </p:sp>
      <p:sp>
        <p:nvSpPr>
          <p:cNvPr id="12" name="ZoneTexte 11"/>
          <p:cNvSpPr txBox="1"/>
          <p:nvPr/>
        </p:nvSpPr>
        <p:spPr>
          <a:xfrm>
            <a:off x="2650247" y="5157192"/>
            <a:ext cx="3843873" cy="461665"/>
          </a:xfrm>
          <a:prstGeom prst="rect">
            <a:avLst/>
          </a:prstGeom>
          <a:noFill/>
        </p:spPr>
        <p:txBody>
          <a:bodyPr wrap="none" rtlCol="0">
            <a:spAutoFit/>
          </a:bodyPr>
          <a:lstStyle/>
          <a:p>
            <a:pPr algn="ctr"/>
            <a:r>
              <a:rPr lang="fr-BE" sz="2400" b="1" i="1" dirty="0" smtClean="0">
                <a:solidFill>
                  <a:schemeClr val="bg1"/>
                </a:solidFill>
                <a:effectLst>
                  <a:outerShdw blurRad="38100" dist="38100" dir="2700000" algn="tl">
                    <a:srgbClr val="000000">
                      <a:alpha val="43137"/>
                    </a:srgbClr>
                  </a:outerShdw>
                </a:effectLst>
              </a:rPr>
              <a:t>Merci pour votre attention !</a:t>
            </a:r>
            <a:endParaRPr lang="fr-BE" sz="2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337113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contenu 2"/>
          <p:cNvSpPr>
            <a:spLocks noGrp="1"/>
          </p:cNvSpPr>
          <p:nvPr>
            <p:ph idx="1"/>
          </p:nvPr>
        </p:nvSpPr>
        <p:spPr>
          <a:xfrm>
            <a:off x="1818151" y="1554088"/>
            <a:ext cx="6858305" cy="1586880"/>
          </a:xfrm>
        </p:spPr>
        <p:txBody>
          <a:bodyPr>
            <a:normAutofit/>
          </a:bodyPr>
          <a:lstStyle/>
          <a:p>
            <a:r>
              <a:rPr lang="fr-BE" sz="2000" dirty="0" smtClean="0"/>
              <a:t>Représentation sociale </a:t>
            </a:r>
            <a:r>
              <a:rPr lang="fr-BE" sz="2000" b="1" dirty="0" smtClean="0"/>
              <a:t>dominante</a:t>
            </a:r>
            <a:r>
              <a:rPr lang="fr-BE" sz="2000" dirty="0" smtClean="0"/>
              <a:t> de la forêt </a:t>
            </a:r>
          </a:p>
          <a:p>
            <a:pPr marL="0" indent="0">
              <a:buNone/>
            </a:pPr>
            <a:r>
              <a:rPr lang="fr-BE" sz="2000" dirty="0" smtClean="0"/>
              <a:t>     et pas de sa gestion</a:t>
            </a:r>
          </a:p>
          <a:p>
            <a:r>
              <a:rPr lang="fr-BE" sz="2000" dirty="0" smtClean="0"/>
              <a:t>Représentation sociale du « grand public » </a:t>
            </a:r>
          </a:p>
          <a:p>
            <a:pPr marL="0" indent="0">
              <a:buNone/>
            </a:pPr>
            <a:r>
              <a:rPr lang="fr-BE" sz="2000" dirty="0"/>
              <a:t> </a:t>
            </a:r>
            <a:r>
              <a:rPr lang="fr-BE" sz="2000" dirty="0" smtClean="0"/>
              <a:t>    et pas celle du gestionnaire ou du propriétaire</a:t>
            </a:r>
            <a:endParaRPr lang="fr-BE" sz="1800" dirty="0" smtClean="0"/>
          </a:p>
        </p:txBody>
      </p:sp>
      <p:sp>
        <p:nvSpPr>
          <p:cNvPr id="11" name="ZoneTexte 10"/>
          <p:cNvSpPr txBox="1"/>
          <p:nvPr/>
        </p:nvSpPr>
        <p:spPr>
          <a:xfrm>
            <a:off x="1849020" y="978024"/>
            <a:ext cx="6611412" cy="523220"/>
          </a:xfrm>
          <a:prstGeom prst="rect">
            <a:avLst/>
          </a:prstGeom>
          <a:noFill/>
        </p:spPr>
        <p:txBody>
          <a:bodyPr wrap="square" rtlCol="0">
            <a:spAutoFit/>
          </a:bodyPr>
          <a:lstStyle/>
          <a:p>
            <a:pPr algn="ctr"/>
            <a:r>
              <a:rPr lang="fr-BE" sz="2800" b="1" dirty="0" smtClean="0"/>
              <a:t>Objet de la présentation</a:t>
            </a:r>
            <a:endParaRPr lang="fr-BE" sz="2800" b="1" dirty="0"/>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1680" y="3213039"/>
            <a:ext cx="4633431" cy="2883024"/>
          </a:xfrm>
          <a:prstGeom prst="rect">
            <a:avLst/>
          </a:prstGeom>
        </p:spPr>
      </p:pic>
      <p:sp>
        <p:nvSpPr>
          <p:cNvPr id="12" name="Espace réservé du pied de page 4"/>
          <p:cNvSpPr>
            <a:spLocks noGrp="1"/>
          </p:cNvSpPr>
          <p:nvPr>
            <p:ph type="ftr" sz="quarter" idx="3"/>
          </p:nvPr>
        </p:nvSpPr>
        <p:spPr>
          <a:xfrm>
            <a:off x="1356160" y="6520259"/>
            <a:ext cx="7787840" cy="365125"/>
          </a:xfrm>
          <a:prstGeom prst="rect">
            <a:avLst/>
          </a:prstGeom>
          <a:solidFill>
            <a:schemeClr val="bg1"/>
          </a:solidFill>
        </p:spPr>
        <p:txBody>
          <a:bodyPr vert="horz" lIns="91440" tIns="45720" rIns="91440" bIns="45720" rtlCol="0" anchor="ctr"/>
          <a:lstStyle>
            <a:lvl1pPr algn="ctr">
              <a:defRPr sz="1200">
                <a:solidFill>
                  <a:schemeClr val="tx1"/>
                </a:solidFill>
              </a:defRPr>
            </a:lvl1pPr>
          </a:lstStyle>
          <a:p>
            <a:r>
              <a:rPr lang="fr-BE" i="1" dirty="0" smtClean="0"/>
              <a:t>« Enjeux liés aux représentations sociales de la forêt dans nos sociétés urbanisées », ECOFOR-SEHS, Paris, 11 janvier 2018</a:t>
            </a:r>
            <a:endParaRPr lang="fr-BE" i="1" dirty="0"/>
          </a:p>
        </p:txBody>
      </p:sp>
      <p:sp>
        <p:nvSpPr>
          <p:cNvPr id="17" name="ZoneTexte 16"/>
          <p:cNvSpPr txBox="1"/>
          <p:nvPr/>
        </p:nvSpPr>
        <p:spPr>
          <a:xfrm>
            <a:off x="1849020" y="148570"/>
            <a:ext cx="1769331" cy="400110"/>
          </a:xfrm>
          <a:prstGeom prst="rect">
            <a:avLst/>
          </a:prstGeom>
          <a:solidFill>
            <a:schemeClr val="accent4">
              <a:lumMod val="40000"/>
              <a:lumOff val="60000"/>
            </a:schemeClr>
          </a:solidFill>
          <a:effectLst>
            <a:outerShdw blurRad="50800" dist="38100" dir="2700000" algn="tl" rotWithShape="0">
              <a:prstClr val="black">
                <a:alpha val="40000"/>
              </a:prstClr>
            </a:outerShdw>
          </a:effectLst>
        </p:spPr>
        <p:txBody>
          <a:bodyPr wrap="none" rtlCol="0">
            <a:spAutoFit/>
          </a:bodyPr>
          <a:lstStyle/>
          <a:p>
            <a:r>
              <a:rPr lang="fr-BE" sz="2000" b="1" dirty="0" smtClean="0"/>
              <a:t>1. Introduction</a:t>
            </a:r>
            <a:endParaRPr lang="fr-BE" sz="2000" b="1" dirty="0"/>
          </a:p>
        </p:txBody>
      </p:sp>
      <p:sp>
        <p:nvSpPr>
          <p:cNvPr id="18" name="ZoneTexte 17"/>
          <p:cNvSpPr txBox="1"/>
          <p:nvPr/>
        </p:nvSpPr>
        <p:spPr>
          <a:xfrm>
            <a:off x="3690359" y="148570"/>
            <a:ext cx="1415131" cy="400110"/>
          </a:xfrm>
          <a:prstGeom prst="rect">
            <a:avLst/>
          </a:prstGeom>
          <a:solidFill>
            <a:schemeClr val="accent1">
              <a:lumMod val="20000"/>
              <a:lumOff val="80000"/>
            </a:schemeClr>
          </a:solidFill>
          <a:effectLst>
            <a:outerShdw blurRad="50800" dist="38100" dir="2700000" algn="tl" rotWithShape="0">
              <a:prstClr val="black">
                <a:alpha val="40000"/>
              </a:prstClr>
            </a:outerShdw>
          </a:effectLst>
        </p:spPr>
        <p:txBody>
          <a:bodyPr wrap="none" rtlCol="0">
            <a:spAutoFit/>
          </a:bodyPr>
          <a:lstStyle/>
          <a:p>
            <a:r>
              <a:rPr lang="fr-BE" sz="2000" dirty="0" smtClean="0">
                <a:solidFill>
                  <a:schemeClr val="bg1">
                    <a:lumMod val="85000"/>
                  </a:schemeClr>
                </a:solidFill>
              </a:rPr>
              <a:t>2. Résultats</a:t>
            </a:r>
            <a:endParaRPr lang="fr-BE" sz="2000" dirty="0">
              <a:solidFill>
                <a:schemeClr val="bg1">
                  <a:lumMod val="85000"/>
                </a:schemeClr>
              </a:solidFill>
            </a:endParaRPr>
          </a:p>
        </p:txBody>
      </p:sp>
      <p:sp>
        <p:nvSpPr>
          <p:cNvPr id="19" name="ZoneTexte 18"/>
          <p:cNvSpPr txBox="1"/>
          <p:nvPr/>
        </p:nvSpPr>
        <p:spPr>
          <a:xfrm>
            <a:off x="5202527" y="148570"/>
            <a:ext cx="1556836" cy="400110"/>
          </a:xfrm>
          <a:prstGeom prst="rect">
            <a:avLst/>
          </a:prstGeom>
          <a:solidFill>
            <a:schemeClr val="accent1">
              <a:lumMod val="20000"/>
              <a:lumOff val="80000"/>
            </a:schemeClr>
          </a:solidFill>
          <a:effectLst>
            <a:outerShdw blurRad="50800" dist="38100" dir="2700000" algn="tl" rotWithShape="0">
              <a:prstClr val="black">
                <a:alpha val="40000"/>
              </a:prstClr>
            </a:outerShdw>
          </a:effectLst>
        </p:spPr>
        <p:txBody>
          <a:bodyPr wrap="none" rtlCol="0">
            <a:spAutoFit/>
          </a:bodyPr>
          <a:lstStyle/>
          <a:p>
            <a:r>
              <a:rPr lang="fr-BE" sz="2000" dirty="0" smtClean="0">
                <a:solidFill>
                  <a:schemeClr val="bg1">
                    <a:lumMod val="85000"/>
                  </a:schemeClr>
                </a:solidFill>
              </a:rPr>
              <a:t>3. Discussion</a:t>
            </a:r>
            <a:endParaRPr lang="fr-BE" sz="2000" dirty="0">
              <a:solidFill>
                <a:schemeClr val="bg1">
                  <a:lumMod val="85000"/>
                </a:schemeClr>
              </a:solidFill>
            </a:endParaRPr>
          </a:p>
        </p:txBody>
      </p:sp>
      <p:sp>
        <p:nvSpPr>
          <p:cNvPr id="20" name="ZoneTexte 19"/>
          <p:cNvSpPr txBox="1"/>
          <p:nvPr/>
        </p:nvSpPr>
        <p:spPr>
          <a:xfrm>
            <a:off x="6858711" y="148570"/>
            <a:ext cx="1601721" cy="400110"/>
          </a:xfrm>
          <a:prstGeom prst="rect">
            <a:avLst/>
          </a:prstGeom>
          <a:solidFill>
            <a:schemeClr val="accent1">
              <a:lumMod val="20000"/>
              <a:lumOff val="80000"/>
            </a:schemeClr>
          </a:solidFill>
          <a:effectLst>
            <a:outerShdw blurRad="50800" dist="38100" dir="2700000" algn="tl" rotWithShape="0">
              <a:prstClr val="black">
                <a:alpha val="40000"/>
              </a:prstClr>
            </a:outerShdw>
          </a:effectLst>
        </p:spPr>
        <p:txBody>
          <a:bodyPr wrap="none" rtlCol="0">
            <a:spAutoFit/>
          </a:bodyPr>
          <a:lstStyle/>
          <a:p>
            <a:r>
              <a:rPr lang="fr-BE" sz="2000" dirty="0">
                <a:solidFill>
                  <a:schemeClr val="bg1">
                    <a:lumMod val="85000"/>
                  </a:schemeClr>
                </a:solidFill>
              </a:rPr>
              <a:t>4</a:t>
            </a:r>
            <a:r>
              <a:rPr lang="fr-BE" sz="2000" dirty="0" smtClean="0">
                <a:solidFill>
                  <a:schemeClr val="bg1">
                    <a:lumMod val="85000"/>
                  </a:schemeClr>
                </a:solidFill>
              </a:rPr>
              <a:t>. Conclusion</a:t>
            </a:r>
            <a:endParaRPr lang="fr-BE" sz="2000" dirty="0">
              <a:solidFill>
                <a:schemeClr val="bg1">
                  <a:lumMod val="85000"/>
                </a:schemeClr>
              </a:solidFill>
            </a:endParaRPr>
          </a:p>
        </p:txBody>
      </p:sp>
      <p:sp>
        <p:nvSpPr>
          <p:cNvPr id="3" name="ZoneTexte 2"/>
          <p:cNvSpPr txBox="1"/>
          <p:nvPr/>
        </p:nvSpPr>
        <p:spPr>
          <a:xfrm>
            <a:off x="3851920" y="6018584"/>
            <a:ext cx="601447" cy="276999"/>
          </a:xfrm>
          <a:prstGeom prst="rect">
            <a:avLst/>
          </a:prstGeom>
          <a:noFill/>
        </p:spPr>
        <p:txBody>
          <a:bodyPr wrap="none" rtlCol="0">
            <a:spAutoFit/>
          </a:bodyPr>
          <a:lstStyle/>
          <a:p>
            <a:r>
              <a:rPr lang="fr-BE" sz="1200" i="1" dirty="0" smtClean="0"/>
              <a:t>Sempé</a:t>
            </a:r>
            <a:endParaRPr lang="fr-BE" sz="1200" i="1" dirty="0"/>
          </a:p>
        </p:txBody>
      </p:sp>
      <p:sp>
        <p:nvSpPr>
          <p:cNvPr id="5" name="ZoneTexte 4"/>
          <p:cNvSpPr txBox="1"/>
          <p:nvPr/>
        </p:nvSpPr>
        <p:spPr>
          <a:xfrm>
            <a:off x="6444208" y="5457998"/>
            <a:ext cx="2520280" cy="923330"/>
          </a:xfrm>
          <a:prstGeom prst="rect">
            <a:avLst/>
          </a:prstGeom>
          <a:solidFill>
            <a:schemeClr val="bg1">
              <a:lumMod val="85000"/>
            </a:schemeClr>
          </a:solidFill>
          <a:effectLst>
            <a:outerShdw blurRad="50800" dist="38100" dir="2700000" algn="tl" rotWithShape="0">
              <a:prstClr val="black">
                <a:alpha val="40000"/>
              </a:prstClr>
            </a:outerShdw>
          </a:effectLst>
        </p:spPr>
        <p:txBody>
          <a:bodyPr wrap="square" rtlCol="0">
            <a:spAutoFit/>
          </a:bodyPr>
          <a:lstStyle/>
          <a:p>
            <a:r>
              <a:rPr lang="fr-BE" sz="900" dirty="0"/>
              <a:t>Farcy, C., </a:t>
            </a:r>
            <a:r>
              <a:rPr lang="fr-BE" sz="900" dirty="0" err="1" smtClean="0"/>
              <a:t>Nail</a:t>
            </a:r>
            <a:r>
              <a:rPr lang="fr-BE" sz="900" dirty="0" smtClean="0"/>
              <a:t>, S., Baudry</a:t>
            </a:r>
            <a:r>
              <a:rPr lang="fr-BE" sz="900" dirty="0"/>
              <a:t>, O., </a:t>
            </a:r>
            <a:r>
              <a:rPr lang="fr-BE" sz="900" dirty="0" smtClean="0"/>
              <a:t>Granet, A.-M., </a:t>
            </a:r>
            <a:r>
              <a:rPr lang="fr-BE" sz="900" dirty="0" err="1" smtClean="0"/>
              <a:t>Lahssini</a:t>
            </a:r>
            <a:r>
              <a:rPr lang="fr-BE" sz="900" dirty="0"/>
              <a:t>, S., Matagne, </a:t>
            </a:r>
            <a:r>
              <a:rPr lang="fr-BE" sz="900" dirty="0" smtClean="0"/>
              <a:t>J., </a:t>
            </a:r>
            <a:r>
              <a:rPr lang="fr-BE" sz="900" dirty="0" err="1"/>
              <a:t>Rametsteiner</a:t>
            </a:r>
            <a:r>
              <a:rPr lang="fr-BE" sz="900" dirty="0"/>
              <a:t>, E., 2018. </a:t>
            </a:r>
            <a:r>
              <a:rPr lang="en-GB" sz="900" dirty="0"/>
              <a:t>Toward social representation of forest in urbanized societies. In: Farcy, C., et al., (Eds.), Forestry in the Midst of Global Change. Taylor and Francis Group / CRC Press, In Progress</a:t>
            </a:r>
            <a:r>
              <a:rPr lang="en-GB" sz="900" dirty="0" smtClean="0"/>
              <a:t>.</a:t>
            </a:r>
            <a:endParaRPr lang="fr-BE" sz="900" dirty="0"/>
          </a:p>
        </p:txBody>
      </p:sp>
      <p:sp>
        <p:nvSpPr>
          <p:cNvPr id="13" name="Rectangle 12"/>
          <p:cNvSpPr/>
          <p:nvPr/>
        </p:nvSpPr>
        <p:spPr>
          <a:xfrm>
            <a:off x="6858711" y="3167272"/>
            <a:ext cx="1781673" cy="1569660"/>
          </a:xfrm>
          <a:prstGeom prst="rect">
            <a:avLst/>
          </a:prstGeom>
        </p:spPr>
        <p:txBody>
          <a:bodyPr wrap="square">
            <a:spAutoFit/>
          </a:bodyPr>
          <a:lstStyle/>
          <a:p>
            <a:pPr algn="ctr"/>
            <a:r>
              <a:rPr lang="fr-BE" sz="1600" b="1" i="1" dirty="0">
                <a:solidFill>
                  <a:schemeClr val="accent4"/>
                </a:solidFill>
              </a:rPr>
              <a:t>« Connaissances de sens commun partagées par une </a:t>
            </a:r>
            <a:r>
              <a:rPr lang="fr-BE" sz="1600" b="1" i="1" dirty="0" smtClean="0">
                <a:solidFill>
                  <a:schemeClr val="accent4"/>
                </a:solidFill>
              </a:rPr>
              <a:t>communauté, un </a:t>
            </a:r>
            <a:r>
              <a:rPr lang="fr-BE" sz="1600" b="1" i="1" dirty="0">
                <a:solidFill>
                  <a:schemeClr val="accent4"/>
                </a:solidFill>
              </a:rPr>
              <a:t>groupe social </a:t>
            </a:r>
            <a:endParaRPr lang="fr-BE" sz="1600" b="1" i="1" dirty="0" smtClean="0">
              <a:solidFill>
                <a:schemeClr val="accent4"/>
              </a:solidFill>
            </a:endParaRPr>
          </a:p>
          <a:p>
            <a:pPr algn="ctr"/>
            <a:r>
              <a:rPr lang="fr-BE" sz="1600" b="1" i="1" dirty="0" smtClean="0">
                <a:solidFill>
                  <a:schemeClr val="accent4"/>
                </a:solidFill>
              </a:rPr>
              <a:t>(Moscovici 1963)»</a:t>
            </a:r>
            <a:endParaRPr lang="fr-BE" sz="1600" b="1" i="1" dirty="0">
              <a:solidFill>
                <a:schemeClr val="accent4"/>
              </a:solidFill>
            </a:endParaRPr>
          </a:p>
        </p:txBody>
      </p:sp>
    </p:spTree>
    <p:extLst>
      <p:ext uri="{BB962C8B-B14F-4D97-AF65-F5344CB8AC3E}">
        <p14:creationId xmlns:p14="http://schemas.microsoft.com/office/powerpoint/2010/main" val="10660717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Espace réservé du contenu 2"/>
          <p:cNvSpPr txBox="1">
            <a:spLocks/>
          </p:cNvSpPr>
          <p:nvPr/>
        </p:nvSpPr>
        <p:spPr>
          <a:xfrm>
            <a:off x="1403648" y="692150"/>
            <a:ext cx="7709483" cy="474253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7145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2000" kern="1200">
                <a:solidFill>
                  <a:schemeClr val="tx2">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endParaRPr lang="fr-BE" b="1" dirty="0" smtClean="0"/>
          </a:p>
        </p:txBody>
      </p:sp>
      <p:sp>
        <p:nvSpPr>
          <p:cNvPr id="21" name="Rectangle 20"/>
          <p:cNvSpPr/>
          <p:nvPr/>
        </p:nvSpPr>
        <p:spPr>
          <a:xfrm>
            <a:off x="1547664" y="1391285"/>
            <a:ext cx="7365781" cy="4524315"/>
          </a:xfrm>
          <a:prstGeom prst="rect">
            <a:avLst/>
          </a:prstGeom>
        </p:spPr>
        <p:txBody>
          <a:bodyPr wrap="square">
            <a:spAutoFit/>
          </a:bodyPr>
          <a:lstStyle/>
          <a:p>
            <a:pPr marL="342900" indent="-342900">
              <a:buFont typeface="Arial" panose="020B0604020202020204" pitchFamily="34" charset="0"/>
              <a:buChar char="•"/>
            </a:pPr>
            <a:r>
              <a:rPr lang="fr-BE" sz="2400" b="1" dirty="0" smtClean="0"/>
              <a:t>Fond commun à toutes les époques (mythologie inconsciente) :</a:t>
            </a:r>
          </a:p>
          <a:p>
            <a:pPr marL="800100" lvl="1" indent="-342900">
              <a:buFont typeface="Arial" panose="020B0604020202020204" pitchFamily="34" charset="0"/>
              <a:buChar char="•"/>
            </a:pPr>
            <a:r>
              <a:rPr lang="fr-BE" sz="2000" dirty="0"/>
              <a:t>E</a:t>
            </a:r>
            <a:r>
              <a:rPr lang="fr-BE" sz="2000" dirty="0" smtClean="0"/>
              <a:t>space chargé de puissances divines, </a:t>
            </a:r>
          </a:p>
          <a:p>
            <a:pPr lvl="1"/>
            <a:r>
              <a:rPr lang="fr-BE" sz="2000" dirty="0" smtClean="0"/>
              <a:t>      lieu de mystère et de révélation</a:t>
            </a:r>
          </a:p>
          <a:p>
            <a:pPr marL="800100" lvl="1" indent="-342900">
              <a:buFont typeface="Arial" panose="020B0604020202020204" pitchFamily="34" charset="0"/>
              <a:buChar char="•"/>
            </a:pPr>
            <a:r>
              <a:rPr lang="fr-BE" sz="2000" dirty="0"/>
              <a:t>O</a:t>
            </a:r>
            <a:r>
              <a:rPr lang="fr-BE" sz="2000" dirty="0" smtClean="0"/>
              <a:t>n s’y perd, on y trouve sa voie, </a:t>
            </a:r>
          </a:p>
          <a:p>
            <a:pPr lvl="1"/>
            <a:r>
              <a:rPr lang="fr-BE" sz="2000" dirty="0"/>
              <a:t> </a:t>
            </a:r>
            <a:r>
              <a:rPr lang="fr-BE" sz="2000" dirty="0" smtClean="0"/>
              <a:t>     on s’y retrouve</a:t>
            </a:r>
          </a:p>
          <a:p>
            <a:pPr marL="800100" lvl="1" indent="-342900">
              <a:buFont typeface="Arial" panose="020B0604020202020204" pitchFamily="34" charset="0"/>
              <a:buChar char="•"/>
            </a:pPr>
            <a:r>
              <a:rPr lang="fr-BE" sz="2000" dirty="0" smtClean="0"/>
              <a:t>Pour y accéder il faut être fort: chasseur, </a:t>
            </a:r>
          </a:p>
          <a:p>
            <a:pPr lvl="1"/>
            <a:r>
              <a:rPr lang="fr-BE" sz="2000" dirty="0"/>
              <a:t> </a:t>
            </a:r>
            <a:r>
              <a:rPr lang="fr-BE" sz="2000" dirty="0" smtClean="0"/>
              <a:t>     prêtre, roi ou … brigand</a:t>
            </a:r>
          </a:p>
          <a:p>
            <a:pPr marL="800100" lvl="1" indent="-342900">
              <a:buFont typeface="Arial" panose="020B0604020202020204" pitchFamily="34" charset="0"/>
              <a:buChar char="•"/>
            </a:pPr>
            <a:r>
              <a:rPr lang="fr-BE" sz="2000" dirty="0" smtClean="0"/>
              <a:t>Espace inhospitalier et menaçant</a:t>
            </a:r>
          </a:p>
          <a:p>
            <a:pPr lvl="1"/>
            <a:r>
              <a:rPr lang="fr-BE" sz="2000" dirty="0"/>
              <a:t> </a:t>
            </a:r>
            <a:r>
              <a:rPr lang="fr-BE" sz="2000" dirty="0" smtClean="0"/>
              <a:t>     que l’on traverse</a:t>
            </a:r>
          </a:p>
          <a:p>
            <a:pPr marL="800100" lvl="1" indent="-342900">
              <a:buFont typeface="Arial" panose="020B0604020202020204" pitchFamily="34" charset="0"/>
              <a:buChar char="•"/>
            </a:pPr>
            <a:r>
              <a:rPr lang="fr-BE" sz="2000" dirty="0" smtClean="0"/>
              <a:t>Espace initiatique</a:t>
            </a:r>
          </a:p>
          <a:p>
            <a:pPr marL="342900" indent="-342900">
              <a:buFont typeface="Arial" panose="020B0604020202020204" pitchFamily="34" charset="0"/>
              <a:buChar char="•"/>
            </a:pPr>
            <a:endParaRPr lang="fr-BE" sz="2000" dirty="0" smtClean="0"/>
          </a:p>
          <a:p>
            <a:endParaRPr lang="fr-BE" sz="2000" dirty="0" smtClean="0"/>
          </a:p>
          <a:p>
            <a:endParaRPr lang="fr-BE" sz="2000" dirty="0" smtClean="0"/>
          </a:p>
        </p:txBody>
      </p:sp>
      <p:sp>
        <p:nvSpPr>
          <p:cNvPr id="18" name="ZoneTexte 17"/>
          <p:cNvSpPr txBox="1"/>
          <p:nvPr/>
        </p:nvSpPr>
        <p:spPr>
          <a:xfrm>
            <a:off x="5276266" y="148570"/>
            <a:ext cx="1527982" cy="400110"/>
          </a:xfrm>
          <a:prstGeom prst="rect">
            <a:avLst/>
          </a:prstGeom>
          <a:solidFill>
            <a:schemeClr val="accent1">
              <a:lumMod val="20000"/>
              <a:lumOff val="80000"/>
            </a:schemeClr>
          </a:solidFill>
          <a:effectLst>
            <a:outerShdw blurRad="50800" dist="38100" dir="2700000" algn="tl" rotWithShape="0">
              <a:prstClr val="black">
                <a:alpha val="40000"/>
              </a:prstClr>
            </a:outerShdw>
          </a:effectLst>
        </p:spPr>
        <p:txBody>
          <a:bodyPr wrap="none" rtlCol="0">
            <a:spAutoFit/>
          </a:bodyPr>
          <a:lstStyle/>
          <a:p>
            <a:r>
              <a:rPr lang="fr-BE" sz="2000" dirty="0" smtClean="0">
                <a:solidFill>
                  <a:schemeClr val="bg1">
                    <a:lumMod val="75000"/>
                  </a:schemeClr>
                </a:solidFill>
              </a:rPr>
              <a:t>3. Discussion</a:t>
            </a:r>
            <a:endParaRPr lang="fr-BE" sz="2000" dirty="0">
              <a:solidFill>
                <a:schemeClr val="bg1">
                  <a:lumMod val="75000"/>
                </a:schemeClr>
              </a:solidFill>
            </a:endParaRPr>
          </a:p>
        </p:txBody>
      </p:sp>
      <p:sp>
        <p:nvSpPr>
          <p:cNvPr id="19" name="ZoneTexte 18"/>
          <p:cNvSpPr txBox="1"/>
          <p:nvPr/>
        </p:nvSpPr>
        <p:spPr>
          <a:xfrm>
            <a:off x="6885962" y="148570"/>
            <a:ext cx="1574470" cy="400110"/>
          </a:xfrm>
          <a:prstGeom prst="rect">
            <a:avLst/>
          </a:prstGeom>
          <a:solidFill>
            <a:schemeClr val="accent1">
              <a:lumMod val="20000"/>
              <a:lumOff val="80000"/>
            </a:schemeClr>
          </a:solidFill>
          <a:effectLst>
            <a:outerShdw blurRad="50800" dist="38100" dir="2700000" algn="tl" rotWithShape="0">
              <a:prstClr val="black">
                <a:alpha val="40000"/>
              </a:prstClr>
            </a:outerShdw>
          </a:effectLst>
        </p:spPr>
        <p:txBody>
          <a:bodyPr wrap="none" rtlCol="0">
            <a:spAutoFit/>
          </a:bodyPr>
          <a:lstStyle/>
          <a:p>
            <a:r>
              <a:rPr lang="fr-BE" sz="2000" dirty="0">
                <a:solidFill>
                  <a:schemeClr val="bg1">
                    <a:lumMod val="75000"/>
                  </a:schemeClr>
                </a:solidFill>
              </a:rPr>
              <a:t>4</a:t>
            </a:r>
            <a:r>
              <a:rPr lang="fr-BE" sz="2000" dirty="0" smtClean="0">
                <a:solidFill>
                  <a:schemeClr val="bg1">
                    <a:lumMod val="75000"/>
                  </a:schemeClr>
                </a:solidFill>
              </a:rPr>
              <a:t>. Conclusion</a:t>
            </a:r>
            <a:endParaRPr lang="fr-BE" sz="2000" dirty="0">
              <a:solidFill>
                <a:schemeClr val="bg1">
                  <a:lumMod val="75000"/>
                </a:schemeClr>
              </a:solidFill>
            </a:endParaRPr>
          </a:p>
        </p:txBody>
      </p:sp>
      <p:sp>
        <p:nvSpPr>
          <p:cNvPr id="20" name="ZoneTexte 19"/>
          <p:cNvSpPr txBox="1"/>
          <p:nvPr/>
        </p:nvSpPr>
        <p:spPr>
          <a:xfrm>
            <a:off x="3779912" y="148570"/>
            <a:ext cx="1415131" cy="400110"/>
          </a:xfrm>
          <a:prstGeom prst="rect">
            <a:avLst/>
          </a:prstGeom>
          <a:solidFill>
            <a:schemeClr val="accent4">
              <a:lumMod val="40000"/>
              <a:lumOff val="60000"/>
            </a:schemeClr>
          </a:solidFill>
          <a:ln>
            <a:solidFill>
              <a:schemeClr val="accent4"/>
            </a:solidFill>
          </a:ln>
          <a:effectLst>
            <a:outerShdw blurRad="50800" dist="38100" dir="2700000" algn="tl" rotWithShape="0">
              <a:prstClr val="black">
                <a:alpha val="40000"/>
              </a:prstClr>
            </a:outerShdw>
          </a:effectLst>
        </p:spPr>
        <p:txBody>
          <a:bodyPr wrap="none" rtlCol="0">
            <a:spAutoFit/>
          </a:bodyPr>
          <a:lstStyle/>
          <a:p>
            <a:r>
              <a:rPr lang="fr-BE" sz="2000" b="1" dirty="0" smtClean="0"/>
              <a:t>2. Résultats</a:t>
            </a:r>
            <a:endParaRPr lang="fr-BE" sz="2000" b="1" dirty="0"/>
          </a:p>
        </p:txBody>
      </p:sp>
      <p:sp>
        <p:nvSpPr>
          <p:cNvPr id="22" name="ZoneTexte 21"/>
          <p:cNvSpPr txBox="1"/>
          <p:nvPr/>
        </p:nvSpPr>
        <p:spPr>
          <a:xfrm>
            <a:off x="1938573" y="148570"/>
            <a:ext cx="1769331" cy="400110"/>
          </a:xfrm>
          <a:prstGeom prst="rect">
            <a:avLst/>
          </a:prstGeom>
          <a:solidFill>
            <a:schemeClr val="accent1">
              <a:lumMod val="20000"/>
              <a:lumOff val="80000"/>
            </a:schemeClr>
          </a:solidFill>
          <a:effectLst>
            <a:outerShdw blurRad="50800" dist="38100" dir="2700000" algn="tl" rotWithShape="0">
              <a:prstClr val="black">
                <a:alpha val="40000"/>
              </a:prstClr>
            </a:outerShdw>
          </a:effectLst>
        </p:spPr>
        <p:txBody>
          <a:bodyPr wrap="none" rtlCol="0">
            <a:spAutoFit/>
          </a:bodyPr>
          <a:lstStyle/>
          <a:p>
            <a:r>
              <a:rPr lang="fr-BE" sz="2000" dirty="0" smtClean="0">
                <a:solidFill>
                  <a:schemeClr val="bg1">
                    <a:lumMod val="75000"/>
                  </a:schemeClr>
                </a:solidFill>
              </a:rPr>
              <a:t>1. Introduction</a:t>
            </a:r>
            <a:endParaRPr lang="fr-BE" sz="2000" dirty="0">
              <a:solidFill>
                <a:schemeClr val="bg1">
                  <a:lumMod val="75000"/>
                </a:schemeClr>
              </a:solidFill>
            </a:endParaRPr>
          </a:p>
        </p:txBody>
      </p:sp>
      <p:sp>
        <p:nvSpPr>
          <p:cNvPr id="11" name="ZoneTexte 10"/>
          <p:cNvSpPr txBox="1"/>
          <p:nvPr/>
        </p:nvSpPr>
        <p:spPr>
          <a:xfrm>
            <a:off x="1547664" y="5646927"/>
            <a:ext cx="4117799" cy="646331"/>
          </a:xfrm>
          <a:prstGeom prst="rect">
            <a:avLst/>
          </a:prstGeom>
          <a:solidFill>
            <a:schemeClr val="bg1">
              <a:lumMod val="85000"/>
            </a:schemeClr>
          </a:solidFill>
          <a:effectLst>
            <a:outerShdw blurRad="50800" dist="38100" dir="2700000" algn="tl" rotWithShape="0">
              <a:prstClr val="black">
                <a:alpha val="40000"/>
              </a:prstClr>
            </a:outerShdw>
          </a:effectLst>
        </p:spPr>
        <p:txBody>
          <a:bodyPr wrap="square" rtlCol="0">
            <a:spAutoFit/>
          </a:bodyPr>
          <a:lstStyle/>
          <a:p>
            <a:r>
              <a:rPr lang="fr-BE" sz="900" dirty="0">
                <a:latin typeface="Georgia" panose="02040502050405020303" pitchFamily="18" charset="0"/>
                <a:ea typeface="Times New Roman" panose="02020603050405020304" pitchFamily="18" charset="0"/>
                <a:cs typeface="Times New Roman" panose="02020603050405020304" pitchFamily="18" charset="0"/>
              </a:rPr>
              <a:t>De Smedt, T., </a:t>
            </a:r>
            <a:r>
              <a:rPr lang="fr-BE" sz="900" dirty="0" err="1">
                <a:latin typeface="Georgia" panose="02040502050405020303" pitchFamily="18" charset="0"/>
                <a:ea typeface="Times New Roman" panose="02020603050405020304" pitchFamily="18" charset="0"/>
                <a:cs typeface="Times New Roman" panose="02020603050405020304" pitchFamily="18" charset="0"/>
              </a:rPr>
              <a:t>Fastrez</a:t>
            </a:r>
            <a:r>
              <a:rPr lang="fr-BE" sz="900" dirty="0">
                <a:latin typeface="Georgia" panose="02040502050405020303" pitchFamily="18" charset="0"/>
                <a:ea typeface="Times New Roman" panose="02020603050405020304" pitchFamily="18" charset="0"/>
                <a:cs typeface="Times New Roman" panose="02020603050405020304" pitchFamily="18" charset="0"/>
              </a:rPr>
              <a:t>, P., Matagne, J., Farcy, C., 2016. Les recommandations du programme en matière de communication. In: </a:t>
            </a:r>
            <a:r>
              <a:rPr lang="fr-BE" sz="900" dirty="0" err="1">
                <a:latin typeface="Georgia" panose="02040502050405020303" pitchFamily="18" charset="0"/>
                <a:ea typeface="Times New Roman" panose="02020603050405020304" pitchFamily="18" charset="0"/>
                <a:cs typeface="Times New Roman" panose="02020603050405020304" pitchFamily="18" charset="0"/>
              </a:rPr>
              <a:t>Dereix</a:t>
            </a:r>
            <a:r>
              <a:rPr lang="fr-BE" sz="900" dirty="0">
                <a:latin typeface="Georgia" panose="02040502050405020303" pitchFamily="18" charset="0"/>
                <a:ea typeface="Times New Roman" panose="02020603050405020304" pitchFamily="18" charset="0"/>
                <a:cs typeface="Times New Roman" panose="02020603050405020304" pitchFamily="18" charset="0"/>
              </a:rPr>
              <a:t>, C., Farcy, C., </a:t>
            </a:r>
            <a:r>
              <a:rPr lang="fr-BE" sz="900" dirty="0" err="1">
                <a:latin typeface="Georgia" panose="02040502050405020303" pitchFamily="18" charset="0"/>
                <a:ea typeface="Times New Roman" panose="02020603050405020304" pitchFamily="18" charset="0"/>
                <a:cs typeface="Times New Roman" panose="02020603050405020304" pitchFamily="18" charset="0"/>
              </a:rPr>
              <a:t>Lormant</a:t>
            </a:r>
            <a:r>
              <a:rPr lang="fr-BE" sz="900" dirty="0">
                <a:latin typeface="Georgia" panose="02040502050405020303" pitchFamily="18" charset="0"/>
                <a:ea typeface="Times New Roman" panose="02020603050405020304" pitchFamily="18" charset="0"/>
                <a:cs typeface="Times New Roman" panose="02020603050405020304" pitchFamily="18" charset="0"/>
              </a:rPr>
              <a:t>, F., (</a:t>
            </a:r>
            <a:r>
              <a:rPr lang="fr-BE" sz="900" dirty="0" err="1">
                <a:latin typeface="Georgia" panose="02040502050405020303" pitchFamily="18" charset="0"/>
                <a:ea typeface="Times New Roman" panose="02020603050405020304" pitchFamily="18" charset="0"/>
                <a:cs typeface="Times New Roman" panose="02020603050405020304" pitchFamily="18" charset="0"/>
              </a:rPr>
              <a:t>Eds</a:t>
            </a:r>
            <a:r>
              <a:rPr lang="fr-BE" sz="900" dirty="0">
                <a:latin typeface="Georgia" panose="02040502050405020303" pitchFamily="18" charset="0"/>
                <a:ea typeface="Times New Roman" panose="02020603050405020304" pitchFamily="18" charset="0"/>
                <a:cs typeface="Times New Roman" panose="02020603050405020304" pitchFamily="18" charset="0"/>
              </a:rPr>
              <a:t>.), Forêt et Communication. Héritage, représentations et défis, L’Harmattan, Paris, 381-391</a:t>
            </a:r>
            <a:r>
              <a:rPr lang="fr-BE" sz="900" dirty="0" smtClean="0">
                <a:latin typeface="Georgia" panose="02040502050405020303" pitchFamily="18" charset="0"/>
                <a:ea typeface="Times New Roman" panose="02020603050405020304" pitchFamily="18" charset="0"/>
                <a:cs typeface="Times New Roman" panose="02020603050405020304" pitchFamily="18" charset="0"/>
              </a:rPr>
              <a:t>.</a:t>
            </a:r>
            <a:endParaRPr lang="fr-BE" sz="9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9438" y="2492896"/>
            <a:ext cx="2305050" cy="3057525"/>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6444208" y="5621178"/>
            <a:ext cx="2934073" cy="400110"/>
          </a:xfrm>
          <a:prstGeom prst="rect">
            <a:avLst/>
          </a:prstGeom>
        </p:spPr>
        <p:txBody>
          <a:bodyPr wrap="square">
            <a:spAutoFit/>
          </a:bodyPr>
          <a:lstStyle/>
          <a:p>
            <a:pPr algn="ctr"/>
            <a:r>
              <a:rPr lang="fr-BE" sz="1000" i="1" dirty="0"/>
              <a:t>La forêt </a:t>
            </a:r>
            <a:r>
              <a:rPr lang="fr-BE" sz="1000" i="1" dirty="0" smtClean="0"/>
              <a:t>évocatrice des </a:t>
            </a:r>
            <a:r>
              <a:rPr lang="fr-BE" sz="1000" i="1" dirty="0"/>
              <a:t>mythes et légendes,</a:t>
            </a:r>
          </a:p>
          <a:p>
            <a:pPr algn="ctr"/>
            <a:r>
              <a:rPr lang="fr-BE" sz="1000" dirty="0"/>
              <a:t>Cahiers de l’environnement, INRA</a:t>
            </a:r>
          </a:p>
        </p:txBody>
      </p:sp>
      <p:sp>
        <p:nvSpPr>
          <p:cNvPr id="14" name="Espace réservé du pied de page 4"/>
          <p:cNvSpPr>
            <a:spLocks noGrp="1"/>
          </p:cNvSpPr>
          <p:nvPr>
            <p:ph type="ftr" sz="quarter" idx="3"/>
          </p:nvPr>
        </p:nvSpPr>
        <p:spPr>
          <a:xfrm>
            <a:off x="1356160" y="6520259"/>
            <a:ext cx="7787840" cy="365125"/>
          </a:xfrm>
          <a:prstGeom prst="rect">
            <a:avLst/>
          </a:prstGeom>
          <a:solidFill>
            <a:schemeClr val="bg1"/>
          </a:solidFill>
        </p:spPr>
        <p:txBody>
          <a:bodyPr vert="horz" lIns="91440" tIns="45720" rIns="91440" bIns="45720" rtlCol="0" anchor="ctr"/>
          <a:lstStyle>
            <a:lvl1pPr algn="ctr">
              <a:defRPr sz="1200">
                <a:solidFill>
                  <a:schemeClr val="tx1"/>
                </a:solidFill>
              </a:defRPr>
            </a:lvl1pPr>
          </a:lstStyle>
          <a:p>
            <a:r>
              <a:rPr lang="fr-BE" i="1" dirty="0" smtClean="0"/>
              <a:t>« Enjeux liés aux représentations sociales de la forêt dans nos sociétés urbanisées », ECOFOR-SEHS, Paris, 11 janvier 2018</a:t>
            </a:r>
            <a:endParaRPr lang="fr-BE" i="1" dirty="0"/>
          </a:p>
        </p:txBody>
      </p:sp>
      <p:sp>
        <p:nvSpPr>
          <p:cNvPr id="17" name="ZoneTexte 16"/>
          <p:cNvSpPr txBox="1"/>
          <p:nvPr/>
        </p:nvSpPr>
        <p:spPr>
          <a:xfrm>
            <a:off x="1496621" y="673532"/>
            <a:ext cx="7560839" cy="523220"/>
          </a:xfrm>
          <a:prstGeom prst="rect">
            <a:avLst/>
          </a:prstGeom>
          <a:noFill/>
        </p:spPr>
        <p:txBody>
          <a:bodyPr wrap="square" rtlCol="0">
            <a:spAutoFit/>
          </a:bodyPr>
          <a:lstStyle/>
          <a:p>
            <a:pPr algn="ctr"/>
            <a:r>
              <a:rPr lang="fr-BE" sz="2800" b="1" dirty="0" smtClean="0"/>
              <a:t>Evolution des représentations sociales de la forêt</a:t>
            </a:r>
            <a:endParaRPr lang="fr-BE" sz="2800" b="1" dirty="0"/>
          </a:p>
        </p:txBody>
      </p:sp>
    </p:spTree>
    <p:extLst>
      <p:ext uri="{BB962C8B-B14F-4D97-AF65-F5344CB8AC3E}">
        <p14:creationId xmlns:p14="http://schemas.microsoft.com/office/powerpoint/2010/main" val="30393984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Espace réservé du contenu 2"/>
          <p:cNvSpPr txBox="1">
            <a:spLocks/>
          </p:cNvSpPr>
          <p:nvPr/>
        </p:nvSpPr>
        <p:spPr>
          <a:xfrm>
            <a:off x="1403648" y="692150"/>
            <a:ext cx="7709483" cy="474253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7145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2000" kern="1200">
                <a:solidFill>
                  <a:schemeClr val="tx2">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endParaRPr lang="fr-BE" b="1" dirty="0" smtClean="0"/>
          </a:p>
        </p:txBody>
      </p:sp>
      <p:sp>
        <p:nvSpPr>
          <p:cNvPr id="21" name="Rectangle 20"/>
          <p:cNvSpPr/>
          <p:nvPr/>
        </p:nvSpPr>
        <p:spPr>
          <a:xfrm>
            <a:off x="1938573" y="1391285"/>
            <a:ext cx="6593867" cy="5139869"/>
          </a:xfrm>
          <a:prstGeom prst="rect">
            <a:avLst/>
          </a:prstGeom>
        </p:spPr>
        <p:txBody>
          <a:bodyPr wrap="square">
            <a:spAutoFit/>
          </a:bodyPr>
          <a:lstStyle/>
          <a:p>
            <a:pPr marL="342900" indent="-342900">
              <a:buFont typeface="Arial" panose="020B0604020202020204" pitchFamily="34" charset="0"/>
              <a:buChar char="•"/>
            </a:pPr>
            <a:r>
              <a:rPr lang="fr-BE" sz="2400" b="1" dirty="0" smtClean="0"/>
              <a:t>Image dominante longtemps ancrée et véhiculée</a:t>
            </a:r>
          </a:p>
          <a:p>
            <a:pPr marL="800100" lvl="1" indent="-342900">
              <a:buFont typeface="Arial" panose="020B0604020202020204" pitchFamily="34" charset="0"/>
              <a:buChar char="•"/>
            </a:pPr>
            <a:r>
              <a:rPr lang="fr-BE" sz="2000" dirty="0" smtClean="0"/>
              <a:t>Forêt décor lointain, milieu à part, autocentré, fonctionnant en autonomie par rapport à la société</a:t>
            </a:r>
          </a:p>
          <a:p>
            <a:pPr marL="800100" lvl="1" indent="-342900">
              <a:buFont typeface="Arial" panose="020B0604020202020204" pitchFamily="34" charset="0"/>
              <a:buChar char="•"/>
            </a:pPr>
            <a:r>
              <a:rPr lang="fr-BE" sz="2000" dirty="0"/>
              <a:t>F</a:t>
            </a:r>
            <a:r>
              <a:rPr lang="fr-BE" sz="2000" dirty="0" smtClean="0"/>
              <a:t>orestier </a:t>
            </a:r>
            <a:r>
              <a:rPr lang="fr-BE" sz="2000" i="1" dirty="0" smtClean="0"/>
              <a:t>propriétaire symbolique </a:t>
            </a:r>
            <a:r>
              <a:rPr lang="fr-BE" sz="2000" dirty="0" smtClean="0"/>
              <a:t>qui en gère le destin</a:t>
            </a:r>
          </a:p>
          <a:p>
            <a:pPr marL="800100" lvl="1" indent="-342900">
              <a:buFont typeface="Arial" panose="020B0604020202020204" pitchFamily="34" charset="0"/>
              <a:buChar char="•"/>
            </a:pPr>
            <a:endParaRPr lang="fr-BE" sz="2000" dirty="0"/>
          </a:p>
          <a:p>
            <a:pPr marL="800100" lvl="1" indent="-342900">
              <a:buFont typeface="Arial" panose="020B0604020202020204" pitchFamily="34" charset="0"/>
              <a:buChar char="•"/>
            </a:pPr>
            <a:endParaRPr lang="fr-BE" sz="2000" dirty="0" smtClean="0"/>
          </a:p>
          <a:p>
            <a:pPr marL="800100" lvl="1" indent="-342900">
              <a:buFont typeface="Arial" panose="020B0604020202020204" pitchFamily="34" charset="0"/>
              <a:buChar char="•"/>
            </a:pPr>
            <a:endParaRPr lang="fr-BE" sz="2000" dirty="0"/>
          </a:p>
          <a:p>
            <a:pPr marL="800100" lvl="1" indent="-342900">
              <a:buFont typeface="Arial" panose="020B0604020202020204" pitchFamily="34" charset="0"/>
              <a:buChar char="•"/>
            </a:pPr>
            <a:endParaRPr lang="fr-BE" sz="2000" dirty="0" smtClean="0"/>
          </a:p>
          <a:p>
            <a:pPr marL="800100" lvl="1" indent="-342900">
              <a:buFont typeface="Arial" panose="020B0604020202020204" pitchFamily="34" charset="0"/>
              <a:buChar char="•"/>
            </a:pPr>
            <a:endParaRPr lang="fr-BE" sz="2000" dirty="0"/>
          </a:p>
          <a:p>
            <a:pPr marL="800100" lvl="1" indent="-342900">
              <a:buFont typeface="Arial" panose="020B0604020202020204" pitchFamily="34" charset="0"/>
              <a:buChar char="•"/>
            </a:pPr>
            <a:endParaRPr lang="fr-BE" sz="2000" dirty="0" smtClean="0"/>
          </a:p>
          <a:p>
            <a:pPr marL="800100" lvl="1" indent="-342900">
              <a:buFont typeface="Arial" panose="020B0604020202020204" pitchFamily="34" charset="0"/>
              <a:buChar char="•"/>
            </a:pPr>
            <a:endParaRPr lang="fr-BE" sz="2000" dirty="0"/>
          </a:p>
          <a:p>
            <a:endParaRPr lang="fr-BE" sz="2000" dirty="0" smtClean="0"/>
          </a:p>
          <a:p>
            <a:pPr marL="342900" indent="-342900">
              <a:buFont typeface="Arial" panose="020B0604020202020204" pitchFamily="34" charset="0"/>
              <a:buChar char="•"/>
            </a:pPr>
            <a:endParaRPr lang="fr-BE" sz="2000" dirty="0" smtClean="0"/>
          </a:p>
          <a:p>
            <a:endParaRPr lang="fr-BE" sz="2000" dirty="0" smtClean="0"/>
          </a:p>
          <a:p>
            <a:endParaRPr lang="fr-BE" sz="2000" dirty="0" smtClean="0"/>
          </a:p>
        </p:txBody>
      </p:sp>
      <p:sp>
        <p:nvSpPr>
          <p:cNvPr id="15" name="Espace réservé du contenu 2"/>
          <p:cNvSpPr>
            <a:spLocks noGrp="1"/>
          </p:cNvSpPr>
          <p:nvPr>
            <p:ph idx="1"/>
          </p:nvPr>
        </p:nvSpPr>
        <p:spPr>
          <a:xfrm>
            <a:off x="1259632" y="692151"/>
            <a:ext cx="7992888" cy="864642"/>
          </a:xfrm>
        </p:spPr>
        <p:txBody>
          <a:bodyPr/>
          <a:lstStyle/>
          <a:p>
            <a:pPr marL="0" indent="0" algn="ctr">
              <a:buNone/>
            </a:pPr>
            <a:r>
              <a:rPr lang="fr-BE" sz="2800" b="1" dirty="0" smtClean="0"/>
              <a:t>Evolution des représentations sociales de la forêt</a:t>
            </a:r>
            <a:endParaRPr lang="fr-BE" sz="1600" b="1" dirty="0" smtClean="0"/>
          </a:p>
        </p:txBody>
      </p:sp>
      <p:sp>
        <p:nvSpPr>
          <p:cNvPr id="18" name="ZoneTexte 17"/>
          <p:cNvSpPr txBox="1"/>
          <p:nvPr/>
        </p:nvSpPr>
        <p:spPr>
          <a:xfrm>
            <a:off x="5276266" y="148570"/>
            <a:ext cx="1527982" cy="400110"/>
          </a:xfrm>
          <a:prstGeom prst="rect">
            <a:avLst/>
          </a:prstGeom>
          <a:solidFill>
            <a:schemeClr val="accent1">
              <a:lumMod val="20000"/>
              <a:lumOff val="80000"/>
            </a:schemeClr>
          </a:solidFill>
          <a:effectLst>
            <a:outerShdw blurRad="50800" dist="38100" dir="2700000" algn="tl" rotWithShape="0">
              <a:prstClr val="black">
                <a:alpha val="40000"/>
              </a:prstClr>
            </a:outerShdw>
          </a:effectLst>
        </p:spPr>
        <p:txBody>
          <a:bodyPr wrap="none" rtlCol="0">
            <a:spAutoFit/>
          </a:bodyPr>
          <a:lstStyle/>
          <a:p>
            <a:r>
              <a:rPr lang="fr-BE" sz="2000" dirty="0" smtClean="0">
                <a:solidFill>
                  <a:schemeClr val="bg1">
                    <a:lumMod val="75000"/>
                  </a:schemeClr>
                </a:solidFill>
              </a:rPr>
              <a:t>3. Discussion</a:t>
            </a:r>
            <a:endParaRPr lang="fr-BE" sz="2000" dirty="0">
              <a:solidFill>
                <a:schemeClr val="bg1">
                  <a:lumMod val="75000"/>
                </a:schemeClr>
              </a:solidFill>
            </a:endParaRPr>
          </a:p>
        </p:txBody>
      </p:sp>
      <p:sp>
        <p:nvSpPr>
          <p:cNvPr id="19" name="ZoneTexte 18"/>
          <p:cNvSpPr txBox="1"/>
          <p:nvPr/>
        </p:nvSpPr>
        <p:spPr>
          <a:xfrm>
            <a:off x="6885962" y="148570"/>
            <a:ext cx="1574470" cy="400110"/>
          </a:xfrm>
          <a:prstGeom prst="rect">
            <a:avLst/>
          </a:prstGeom>
          <a:solidFill>
            <a:schemeClr val="accent1">
              <a:lumMod val="20000"/>
              <a:lumOff val="80000"/>
            </a:schemeClr>
          </a:solidFill>
          <a:effectLst>
            <a:outerShdw blurRad="50800" dist="38100" dir="2700000" algn="tl" rotWithShape="0">
              <a:prstClr val="black">
                <a:alpha val="40000"/>
              </a:prstClr>
            </a:outerShdw>
          </a:effectLst>
        </p:spPr>
        <p:txBody>
          <a:bodyPr wrap="none" rtlCol="0">
            <a:spAutoFit/>
          </a:bodyPr>
          <a:lstStyle/>
          <a:p>
            <a:r>
              <a:rPr lang="fr-BE" sz="2000" dirty="0">
                <a:solidFill>
                  <a:schemeClr val="bg1">
                    <a:lumMod val="75000"/>
                  </a:schemeClr>
                </a:solidFill>
              </a:rPr>
              <a:t>4</a:t>
            </a:r>
            <a:r>
              <a:rPr lang="fr-BE" sz="2000" dirty="0" smtClean="0">
                <a:solidFill>
                  <a:schemeClr val="bg1">
                    <a:lumMod val="75000"/>
                  </a:schemeClr>
                </a:solidFill>
              </a:rPr>
              <a:t>. Conclusion</a:t>
            </a:r>
            <a:endParaRPr lang="fr-BE" sz="2000" dirty="0">
              <a:solidFill>
                <a:schemeClr val="bg1">
                  <a:lumMod val="75000"/>
                </a:schemeClr>
              </a:solidFill>
            </a:endParaRPr>
          </a:p>
        </p:txBody>
      </p:sp>
      <p:sp>
        <p:nvSpPr>
          <p:cNvPr id="20" name="ZoneTexte 19"/>
          <p:cNvSpPr txBox="1"/>
          <p:nvPr/>
        </p:nvSpPr>
        <p:spPr>
          <a:xfrm>
            <a:off x="3779912" y="148570"/>
            <a:ext cx="1415131" cy="400110"/>
          </a:xfrm>
          <a:prstGeom prst="rect">
            <a:avLst/>
          </a:prstGeom>
          <a:solidFill>
            <a:schemeClr val="accent4">
              <a:lumMod val="40000"/>
              <a:lumOff val="60000"/>
            </a:schemeClr>
          </a:solidFill>
          <a:ln>
            <a:solidFill>
              <a:schemeClr val="accent4"/>
            </a:solidFill>
          </a:ln>
          <a:effectLst>
            <a:outerShdw blurRad="50800" dist="38100" dir="2700000" algn="tl" rotWithShape="0">
              <a:prstClr val="black">
                <a:alpha val="40000"/>
              </a:prstClr>
            </a:outerShdw>
          </a:effectLst>
        </p:spPr>
        <p:txBody>
          <a:bodyPr wrap="none" rtlCol="0">
            <a:spAutoFit/>
          </a:bodyPr>
          <a:lstStyle/>
          <a:p>
            <a:r>
              <a:rPr lang="fr-BE" sz="2000" b="1" dirty="0" smtClean="0"/>
              <a:t>2. Résultats</a:t>
            </a:r>
            <a:endParaRPr lang="fr-BE" sz="2000" b="1" dirty="0"/>
          </a:p>
        </p:txBody>
      </p:sp>
      <p:sp>
        <p:nvSpPr>
          <p:cNvPr id="22" name="ZoneTexte 21"/>
          <p:cNvSpPr txBox="1"/>
          <p:nvPr/>
        </p:nvSpPr>
        <p:spPr>
          <a:xfrm>
            <a:off x="1938573" y="148570"/>
            <a:ext cx="1769331" cy="400110"/>
          </a:xfrm>
          <a:prstGeom prst="rect">
            <a:avLst/>
          </a:prstGeom>
          <a:solidFill>
            <a:schemeClr val="accent1">
              <a:lumMod val="20000"/>
              <a:lumOff val="80000"/>
            </a:schemeClr>
          </a:solidFill>
          <a:effectLst>
            <a:outerShdw blurRad="50800" dist="38100" dir="2700000" algn="tl" rotWithShape="0">
              <a:prstClr val="black">
                <a:alpha val="40000"/>
              </a:prstClr>
            </a:outerShdw>
          </a:effectLst>
        </p:spPr>
        <p:txBody>
          <a:bodyPr wrap="none" rtlCol="0">
            <a:spAutoFit/>
          </a:bodyPr>
          <a:lstStyle/>
          <a:p>
            <a:r>
              <a:rPr lang="fr-BE" sz="2000" dirty="0" smtClean="0">
                <a:solidFill>
                  <a:schemeClr val="bg1">
                    <a:lumMod val="75000"/>
                  </a:schemeClr>
                </a:solidFill>
              </a:rPr>
              <a:t>1. Introduction</a:t>
            </a:r>
            <a:endParaRPr lang="fr-BE" sz="2000" dirty="0">
              <a:solidFill>
                <a:schemeClr val="bg1">
                  <a:lumMod val="75000"/>
                </a:schemeClr>
              </a:solidFill>
            </a:endParaRPr>
          </a:p>
        </p:txBody>
      </p:sp>
      <p:graphicFrame>
        <p:nvGraphicFramePr>
          <p:cNvPr id="2" name="Objet 1"/>
          <p:cNvGraphicFramePr>
            <a:graphicFrameLocks noChangeAspect="1"/>
          </p:cNvGraphicFramePr>
          <p:nvPr>
            <p:extLst>
              <p:ext uri="{D42A27DB-BD31-4B8C-83A1-F6EECF244321}">
                <p14:modId xmlns:p14="http://schemas.microsoft.com/office/powerpoint/2010/main" val="1277591773"/>
              </p:ext>
            </p:extLst>
          </p:nvPr>
        </p:nvGraphicFramePr>
        <p:xfrm>
          <a:off x="3373336" y="3429000"/>
          <a:ext cx="2926856" cy="1986339"/>
        </p:xfrm>
        <a:graphic>
          <a:graphicData uri="http://schemas.openxmlformats.org/presentationml/2006/ole">
            <mc:AlternateContent xmlns:mc="http://schemas.openxmlformats.org/markup-compatibility/2006">
              <mc:Choice xmlns:v="urn:schemas-microsoft-com:vml" Requires="v">
                <p:oleObj spid="_x0000_s3109" name="Image Photo Editor" r:id="rId3" imgW="3296110" imgH="2238687" progId="MSPhotoEd.3">
                  <p:embed/>
                </p:oleObj>
              </mc:Choice>
              <mc:Fallback>
                <p:oleObj name="Image Photo Editor" r:id="rId3" imgW="3296110" imgH="2238687" progId="MSPhotoEd.3">
                  <p:embed/>
                  <p:pic>
                    <p:nvPicPr>
                      <p:cNvPr id="2" name="Obje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73336" y="3429000"/>
                        <a:ext cx="2926856" cy="1986339"/>
                      </a:xfrm>
                      <a:prstGeom prst="rect">
                        <a:avLst/>
                      </a:prstGeom>
                      <a:noFill/>
                      <a:ln w="28575">
                        <a:solidFill>
                          <a:schemeClr val="accent1"/>
                        </a:solidFill>
                        <a:miter lim="800000"/>
                        <a:headEnd/>
                        <a:tailEnd/>
                      </a:ln>
                      <a:effectLst/>
                    </p:spPr>
                  </p:pic>
                </p:oleObj>
              </mc:Fallback>
            </mc:AlternateContent>
          </a:graphicData>
        </a:graphic>
      </p:graphicFrame>
      <p:sp>
        <p:nvSpPr>
          <p:cNvPr id="30" name="Text Box 3"/>
          <p:cNvSpPr txBox="1">
            <a:spLocks noChangeArrowheads="1"/>
          </p:cNvSpPr>
          <p:nvPr/>
        </p:nvSpPr>
        <p:spPr bwMode="auto">
          <a:xfrm>
            <a:off x="6516216" y="5221962"/>
            <a:ext cx="2088232"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fr-FR" altLang="fr-FR" sz="1100" i="1" u="none" dirty="0">
                <a:latin typeface="+mj-lt"/>
              </a:rPr>
              <a:t>Carte de la forêt de Saint-Germain-en-Laye </a:t>
            </a:r>
          </a:p>
          <a:p>
            <a:pPr eaLnBrk="0" hangingPunct="0"/>
            <a:r>
              <a:rPr lang="fr-FR" altLang="fr-FR" sz="1100" i="1" u="none" dirty="0">
                <a:latin typeface="+mj-lt"/>
              </a:rPr>
              <a:t>- début du XVIIIème siècle (Archives nationales, Paris)</a:t>
            </a:r>
          </a:p>
        </p:txBody>
      </p:sp>
      <p:sp>
        <p:nvSpPr>
          <p:cNvPr id="14" name="Espace réservé du pied de page 4"/>
          <p:cNvSpPr>
            <a:spLocks noGrp="1"/>
          </p:cNvSpPr>
          <p:nvPr>
            <p:ph type="ftr" sz="quarter" idx="3"/>
          </p:nvPr>
        </p:nvSpPr>
        <p:spPr>
          <a:xfrm>
            <a:off x="1356160" y="6520259"/>
            <a:ext cx="7787840" cy="365125"/>
          </a:xfrm>
          <a:prstGeom prst="rect">
            <a:avLst/>
          </a:prstGeom>
          <a:solidFill>
            <a:schemeClr val="bg1"/>
          </a:solidFill>
        </p:spPr>
        <p:txBody>
          <a:bodyPr vert="horz" lIns="91440" tIns="45720" rIns="91440" bIns="45720" rtlCol="0" anchor="ctr"/>
          <a:lstStyle>
            <a:lvl1pPr algn="ctr">
              <a:defRPr sz="1200">
                <a:solidFill>
                  <a:schemeClr val="tx1"/>
                </a:solidFill>
              </a:defRPr>
            </a:lvl1pPr>
          </a:lstStyle>
          <a:p>
            <a:r>
              <a:rPr lang="fr-BE" i="1" dirty="0" smtClean="0"/>
              <a:t>« Enjeux liés aux représentations sociales de la forêt dans nos sociétés urbanisées », ECOFOR-SEHS, Paris, 11 janvier 2018</a:t>
            </a:r>
            <a:endParaRPr lang="fr-BE" i="1" dirty="0"/>
          </a:p>
        </p:txBody>
      </p:sp>
    </p:spTree>
    <p:extLst>
      <p:ext uri="{BB962C8B-B14F-4D97-AF65-F5344CB8AC3E}">
        <p14:creationId xmlns:p14="http://schemas.microsoft.com/office/powerpoint/2010/main" val="22668397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3059832" y="3429000"/>
            <a:ext cx="2232248" cy="2160240"/>
          </a:xfrm>
          <a:prstGeom prst="rect">
            <a:avLst/>
          </a:prstGeom>
          <a:solidFill>
            <a:schemeClr val="bg2">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5" name="Rectangle 14"/>
          <p:cNvSpPr/>
          <p:nvPr/>
        </p:nvSpPr>
        <p:spPr>
          <a:xfrm>
            <a:off x="6372200" y="1670499"/>
            <a:ext cx="2304256" cy="2507227"/>
          </a:xfrm>
          <a:prstGeom prst="rect">
            <a:avLst/>
          </a:prstGeom>
          <a:solidFill>
            <a:schemeClr val="bg2">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smtClean="0"/>
              <a:t>% population active</a:t>
            </a:r>
            <a:endParaRPr lang="fr-BE" dirty="0"/>
          </a:p>
        </p:txBody>
      </p:sp>
      <p:pic>
        <p:nvPicPr>
          <p:cNvPr id="2050" name="Picture 2" descr="https://s-media-cache-ak0.pinimg.com/736x/a8/fd/79/a8fd79346ee7fe3ac6bf41298f37caa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5696" y="1569944"/>
            <a:ext cx="2413965" cy="165618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6" name="Rectangle 15"/>
          <p:cNvSpPr/>
          <p:nvPr/>
        </p:nvSpPr>
        <p:spPr>
          <a:xfrm>
            <a:off x="1619672" y="5805264"/>
            <a:ext cx="7272808" cy="707886"/>
          </a:xfrm>
          <a:prstGeom prst="rect">
            <a:avLst/>
          </a:prstGeom>
          <a:solidFill>
            <a:schemeClr val="bg2">
              <a:lumMod val="40000"/>
              <a:lumOff val="60000"/>
            </a:schemeClr>
          </a:solidFill>
          <a:ln>
            <a:noFill/>
          </a:ln>
          <a:effectLst>
            <a:outerShdw blurRad="50800" dist="38100" dir="2700000" algn="tl" rotWithShape="0">
              <a:prstClr val="black">
                <a:alpha val="40000"/>
              </a:prstClr>
            </a:outerShdw>
          </a:effectLst>
        </p:spPr>
        <p:txBody>
          <a:bodyPr wrap="square">
            <a:spAutoFit/>
          </a:bodyPr>
          <a:lstStyle/>
          <a:p>
            <a:pPr lvl="0"/>
            <a:r>
              <a:rPr lang="es-ES" sz="1000" dirty="0" smtClean="0"/>
              <a:t>- Farcy</a:t>
            </a:r>
            <a:r>
              <a:rPr lang="es-ES" sz="1000" dirty="0"/>
              <a:t>, C., de camino, R., </a:t>
            </a:r>
            <a:r>
              <a:rPr lang="es-ES" sz="1000" dirty="0" err="1" smtClean="0"/>
              <a:t>Martinez</a:t>
            </a:r>
            <a:r>
              <a:rPr lang="es-ES" sz="1000" dirty="0" smtClean="0"/>
              <a:t> </a:t>
            </a:r>
            <a:r>
              <a:rPr lang="es-ES" sz="1000" dirty="0"/>
              <a:t>de </a:t>
            </a:r>
            <a:r>
              <a:rPr lang="es-ES" sz="1000" dirty="0" err="1"/>
              <a:t>Arano</a:t>
            </a:r>
            <a:r>
              <a:rPr lang="es-ES" sz="1000" dirty="0"/>
              <a:t>, I., Rojas, E., 2016. </a:t>
            </a:r>
            <a:r>
              <a:rPr lang="en-US" sz="1000" dirty="0"/>
              <a:t>External drivers of changes challenging forestry. Political and social issues at stake. In: </a:t>
            </a:r>
            <a:r>
              <a:rPr lang="en-US" sz="1000" dirty="0" err="1"/>
              <a:t>Larocque</a:t>
            </a:r>
            <a:r>
              <a:rPr lang="en-US" sz="1000" dirty="0"/>
              <a:t>, G., (Ed)., Ecological Forest Management Handbook (Applied Ecology and Environmental Management) Taylor and Francis Group/CRC Press 2015, 87-105. 978-1-4822-4785-5 978-1-4822-4786-2</a:t>
            </a:r>
            <a:r>
              <a:rPr lang="en-US" sz="1000" dirty="0" smtClean="0"/>
              <a:t>.</a:t>
            </a:r>
          </a:p>
          <a:p>
            <a:r>
              <a:rPr lang="en-GB" sz="1000" dirty="0" smtClean="0"/>
              <a:t>- Farcy</a:t>
            </a:r>
            <a:r>
              <a:rPr lang="en-GB" sz="1000" dirty="0"/>
              <a:t>, C., et al., (Eds.), </a:t>
            </a:r>
            <a:r>
              <a:rPr lang="en-GB" sz="1000" dirty="0" smtClean="0"/>
              <a:t>2018, Forestry </a:t>
            </a:r>
            <a:r>
              <a:rPr lang="en-GB" sz="1000" dirty="0"/>
              <a:t>in the Midst of Global Change. Taylor and Francis Group / CRC Press, In Progress</a:t>
            </a:r>
            <a:r>
              <a:rPr lang="en-GB" sz="1000" dirty="0" smtClean="0"/>
              <a:t>.</a:t>
            </a:r>
            <a:endParaRPr lang="fr-BE" sz="1000" dirty="0"/>
          </a:p>
        </p:txBody>
      </p:sp>
      <p:pic>
        <p:nvPicPr>
          <p:cNvPr id="2054"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4208" y="2276872"/>
            <a:ext cx="2088232" cy="1674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ZoneTexte 12"/>
          <p:cNvSpPr txBox="1"/>
          <p:nvPr/>
        </p:nvSpPr>
        <p:spPr>
          <a:xfrm>
            <a:off x="1367644" y="1124744"/>
            <a:ext cx="7776356" cy="400110"/>
          </a:xfrm>
          <a:prstGeom prst="rect">
            <a:avLst/>
          </a:prstGeom>
          <a:noFill/>
        </p:spPr>
        <p:txBody>
          <a:bodyPr wrap="square" rtlCol="0">
            <a:spAutoFit/>
          </a:bodyPr>
          <a:lstStyle/>
          <a:p>
            <a:pPr algn="ctr"/>
            <a:r>
              <a:rPr lang="fr-BE" sz="2000" b="1" i="1" dirty="0" smtClean="0"/>
              <a:t>Aujourd’hui: Drivers sociétaux externes puissants et amenés à durer</a:t>
            </a:r>
            <a:endParaRPr lang="fr-BE" sz="2000" b="1" i="1" dirty="0"/>
          </a:p>
        </p:txBody>
      </p:sp>
      <p:sp>
        <p:nvSpPr>
          <p:cNvPr id="14" name="ZoneTexte 13"/>
          <p:cNvSpPr txBox="1"/>
          <p:nvPr/>
        </p:nvSpPr>
        <p:spPr>
          <a:xfrm>
            <a:off x="6444208" y="1628800"/>
            <a:ext cx="2288312" cy="707886"/>
          </a:xfrm>
          <a:prstGeom prst="rect">
            <a:avLst/>
          </a:prstGeom>
          <a:noFill/>
        </p:spPr>
        <p:txBody>
          <a:bodyPr wrap="square" rtlCol="0">
            <a:spAutoFit/>
          </a:bodyPr>
          <a:lstStyle/>
          <a:p>
            <a:pPr algn="ctr"/>
            <a:r>
              <a:rPr lang="fr-BE" sz="2000" b="1" dirty="0" smtClean="0"/>
              <a:t>Tertiairisation </a:t>
            </a:r>
          </a:p>
          <a:p>
            <a:pPr algn="ctr"/>
            <a:r>
              <a:rPr lang="fr-BE" sz="2000" b="1" dirty="0" smtClean="0"/>
              <a:t>de l’économie</a:t>
            </a:r>
            <a:endParaRPr lang="fr-BE" sz="2000" b="1" dirty="0"/>
          </a:p>
        </p:txBody>
      </p:sp>
      <p:pic>
        <p:nvPicPr>
          <p:cNvPr id="2056" name="Picture 8" descr="Résultat de recherche d'images pour &quot;globalization&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2904" y="3955536"/>
            <a:ext cx="1575200" cy="1417680"/>
          </a:xfrm>
          <a:prstGeom prst="rect">
            <a:avLst/>
          </a:prstGeom>
          <a:noFill/>
          <a:extLst>
            <a:ext uri="{909E8E84-426E-40DD-AFC4-6F175D3DCCD1}">
              <a14:hiddenFill xmlns:a14="http://schemas.microsoft.com/office/drawing/2010/main">
                <a:solidFill>
                  <a:srgbClr val="FFFFFF"/>
                </a:solidFill>
              </a14:hiddenFill>
            </a:ext>
          </a:extLst>
        </p:spPr>
      </p:pic>
      <p:sp>
        <p:nvSpPr>
          <p:cNvPr id="27" name="ZoneTexte 26"/>
          <p:cNvSpPr txBox="1"/>
          <p:nvPr/>
        </p:nvSpPr>
        <p:spPr>
          <a:xfrm>
            <a:off x="3131840" y="3561197"/>
            <a:ext cx="2288312" cy="400110"/>
          </a:xfrm>
          <a:prstGeom prst="rect">
            <a:avLst/>
          </a:prstGeom>
          <a:noFill/>
        </p:spPr>
        <p:txBody>
          <a:bodyPr wrap="square" rtlCol="0">
            <a:spAutoFit/>
          </a:bodyPr>
          <a:lstStyle/>
          <a:p>
            <a:pPr algn="ctr"/>
            <a:r>
              <a:rPr lang="fr-BE" sz="2000" b="1" dirty="0" smtClean="0"/>
              <a:t>Globalisation </a:t>
            </a:r>
            <a:endParaRPr lang="fr-BE" sz="2000" b="1" dirty="0"/>
          </a:p>
        </p:txBody>
      </p:sp>
      <p:sp>
        <p:nvSpPr>
          <p:cNvPr id="18" name="ZoneTexte 17"/>
          <p:cNvSpPr txBox="1"/>
          <p:nvPr/>
        </p:nvSpPr>
        <p:spPr>
          <a:xfrm>
            <a:off x="6868456" y="3932246"/>
            <a:ext cx="1519968" cy="261610"/>
          </a:xfrm>
          <a:prstGeom prst="rect">
            <a:avLst/>
          </a:prstGeom>
          <a:noFill/>
        </p:spPr>
        <p:txBody>
          <a:bodyPr wrap="none" rtlCol="0">
            <a:spAutoFit/>
          </a:bodyPr>
          <a:lstStyle/>
          <a:p>
            <a:r>
              <a:rPr lang="fr-BE" sz="1100" dirty="0" smtClean="0"/>
              <a:t>(% en terme d’emplois)</a:t>
            </a:r>
            <a:endParaRPr lang="fr-BE" sz="1100" dirty="0"/>
          </a:p>
        </p:txBody>
      </p:sp>
      <p:sp>
        <p:nvSpPr>
          <p:cNvPr id="24" name="ZoneTexte 23"/>
          <p:cNvSpPr txBox="1"/>
          <p:nvPr/>
        </p:nvSpPr>
        <p:spPr>
          <a:xfrm>
            <a:off x="6588224" y="4509120"/>
            <a:ext cx="2564869" cy="1200329"/>
          </a:xfrm>
          <a:prstGeom prst="rect">
            <a:avLst/>
          </a:prstGeom>
          <a:noFill/>
        </p:spPr>
        <p:txBody>
          <a:bodyPr wrap="none" rtlCol="0">
            <a:spAutoFit/>
          </a:bodyPr>
          <a:lstStyle/>
          <a:p>
            <a:pPr marL="285750" indent="-285750">
              <a:buFont typeface="Arial" panose="020B0604020202020204" pitchFamily="34" charset="0"/>
              <a:buChar char="•"/>
            </a:pPr>
            <a:r>
              <a:rPr lang="fr-BE" b="1" i="1" dirty="0" smtClean="0"/>
              <a:t>Forgée par les médias</a:t>
            </a:r>
          </a:p>
          <a:p>
            <a:pPr marL="285750" indent="-285750">
              <a:buFont typeface="Arial" panose="020B0604020202020204" pitchFamily="34" charset="0"/>
              <a:buChar char="•"/>
            </a:pPr>
            <a:r>
              <a:rPr lang="fr-BE" b="1" i="1" dirty="0" smtClean="0"/>
              <a:t>Virtuelle</a:t>
            </a:r>
          </a:p>
          <a:p>
            <a:pPr marL="285750" indent="-285750">
              <a:buFont typeface="Arial" panose="020B0604020202020204" pitchFamily="34" charset="0"/>
              <a:buChar char="•"/>
            </a:pPr>
            <a:r>
              <a:rPr lang="fr-BE" b="1" i="1" dirty="0" smtClean="0"/>
              <a:t>Immatérielle</a:t>
            </a:r>
          </a:p>
          <a:p>
            <a:pPr marL="285750" indent="-285750">
              <a:buFont typeface="Arial" panose="020B0604020202020204" pitchFamily="34" charset="0"/>
              <a:buChar char="•"/>
            </a:pPr>
            <a:r>
              <a:rPr lang="fr-BE" b="1" i="1" dirty="0" smtClean="0"/>
              <a:t>Distante</a:t>
            </a:r>
            <a:endParaRPr lang="fr-BE" b="1" i="1" dirty="0"/>
          </a:p>
        </p:txBody>
      </p:sp>
      <p:sp>
        <p:nvSpPr>
          <p:cNvPr id="25" name="Flèche droite rayée 24"/>
          <p:cNvSpPr/>
          <p:nvPr/>
        </p:nvSpPr>
        <p:spPr>
          <a:xfrm rot="1875903">
            <a:off x="5597093" y="4431823"/>
            <a:ext cx="1000312" cy="648072"/>
          </a:xfrm>
          <a:prstGeom prst="stripedRightArrow">
            <a:avLst/>
          </a:prstGeom>
          <a:solidFill>
            <a:schemeClr val="bg2">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9" name="Espace réservé du pied de page 4"/>
          <p:cNvSpPr>
            <a:spLocks noGrp="1"/>
          </p:cNvSpPr>
          <p:nvPr>
            <p:ph type="ftr" sz="quarter" idx="3"/>
          </p:nvPr>
        </p:nvSpPr>
        <p:spPr>
          <a:xfrm>
            <a:off x="1356160" y="6520259"/>
            <a:ext cx="7787840" cy="365125"/>
          </a:xfrm>
          <a:prstGeom prst="rect">
            <a:avLst/>
          </a:prstGeom>
          <a:solidFill>
            <a:schemeClr val="bg1"/>
          </a:solidFill>
        </p:spPr>
        <p:txBody>
          <a:bodyPr vert="horz" lIns="91440" tIns="45720" rIns="91440" bIns="45720" rtlCol="0" anchor="ctr"/>
          <a:lstStyle>
            <a:lvl1pPr algn="ctr">
              <a:defRPr sz="1200">
                <a:solidFill>
                  <a:schemeClr val="tx1"/>
                </a:solidFill>
              </a:defRPr>
            </a:lvl1pPr>
          </a:lstStyle>
          <a:p>
            <a:r>
              <a:rPr lang="fr-BE" i="1" dirty="0" smtClean="0"/>
              <a:t>« Enjeux liés aux représentations sociales de la forêt dans nos sociétés urbanisées », ECOFOR-SEHS, Paris, 11 janvier 2018</a:t>
            </a:r>
            <a:endParaRPr lang="fr-BE" i="1" dirty="0"/>
          </a:p>
        </p:txBody>
      </p:sp>
      <p:sp>
        <p:nvSpPr>
          <p:cNvPr id="20" name="ZoneTexte 19"/>
          <p:cNvSpPr txBox="1"/>
          <p:nvPr/>
        </p:nvSpPr>
        <p:spPr>
          <a:xfrm>
            <a:off x="5276266" y="148570"/>
            <a:ext cx="1527982" cy="400110"/>
          </a:xfrm>
          <a:prstGeom prst="rect">
            <a:avLst/>
          </a:prstGeom>
          <a:solidFill>
            <a:schemeClr val="accent1">
              <a:lumMod val="20000"/>
              <a:lumOff val="80000"/>
            </a:schemeClr>
          </a:solidFill>
          <a:effectLst>
            <a:outerShdw blurRad="50800" dist="38100" dir="2700000" algn="tl" rotWithShape="0">
              <a:prstClr val="black">
                <a:alpha val="40000"/>
              </a:prstClr>
            </a:outerShdw>
          </a:effectLst>
        </p:spPr>
        <p:txBody>
          <a:bodyPr wrap="none" rtlCol="0">
            <a:spAutoFit/>
          </a:bodyPr>
          <a:lstStyle/>
          <a:p>
            <a:r>
              <a:rPr lang="fr-BE" sz="2000" dirty="0" smtClean="0">
                <a:solidFill>
                  <a:schemeClr val="bg1">
                    <a:lumMod val="75000"/>
                  </a:schemeClr>
                </a:solidFill>
              </a:rPr>
              <a:t>3. Discussion</a:t>
            </a:r>
            <a:endParaRPr lang="fr-BE" sz="2000" dirty="0">
              <a:solidFill>
                <a:schemeClr val="bg1">
                  <a:lumMod val="75000"/>
                </a:schemeClr>
              </a:solidFill>
            </a:endParaRPr>
          </a:p>
        </p:txBody>
      </p:sp>
      <p:sp>
        <p:nvSpPr>
          <p:cNvPr id="21" name="ZoneTexte 20"/>
          <p:cNvSpPr txBox="1"/>
          <p:nvPr/>
        </p:nvSpPr>
        <p:spPr>
          <a:xfrm>
            <a:off x="6885962" y="148570"/>
            <a:ext cx="1574470" cy="400110"/>
          </a:xfrm>
          <a:prstGeom prst="rect">
            <a:avLst/>
          </a:prstGeom>
          <a:solidFill>
            <a:schemeClr val="accent1">
              <a:lumMod val="20000"/>
              <a:lumOff val="80000"/>
            </a:schemeClr>
          </a:solidFill>
          <a:effectLst>
            <a:outerShdw blurRad="50800" dist="38100" dir="2700000" algn="tl" rotWithShape="0">
              <a:prstClr val="black">
                <a:alpha val="40000"/>
              </a:prstClr>
            </a:outerShdw>
          </a:effectLst>
        </p:spPr>
        <p:txBody>
          <a:bodyPr wrap="none" rtlCol="0">
            <a:spAutoFit/>
          </a:bodyPr>
          <a:lstStyle/>
          <a:p>
            <a:r>
              <a:rPr lang="fr-BE" sz="2000" dirty="0">
                <a:solidFill>
                  <a:schemeClr val="bg1">
                    <a:lumMod val="75000"/>
                  </a:schemeClr>
                </a:solidFill>
              </a:rPr>
              <a:t>4</a:t>
            </a:r>
            <a:r>
              <a:rPr lang="fr-BE" sz="2000" dirty="0" smtClean="0">
                <a:solidFill>
                  <a:schemeClr val="bg1">
                    <a:lumMod val="75000"/>
                  </a:schemeClr>
                </a:solidFill>
              </a:rPr>
              <a:t>. Conclusion</a:t>
            </a:r>
            <a:endParaRPr lang="fr-BE" sz="2000" dirty="0">
              <a:solidFill>
                <a:schemeClr val="bg1">
                  <a:lumMod val="75000"/>
                </a:schemeClr>
              </a:solidFill>
            </a:endParaRPr>
          </a:p>
        </p:txBody>
      </p:sp>
      <p:sp>
        <p:nvSpPr>
          <p:cNvPr id="22" name="ZoneTexte 21"/>
          <p:cNvSpPr txBox="1"/>
          <p:nvPr/>
        </p:nvSpPr>
        <p:spPr>
          <a:xfrm>
            <a:off x="3779912" y="148570"/>
            <a:ext cx="1415131" cy="400110"/>
          </a:xfrm>
          <a:prstGeom prst="rect">
            <a:avLst/>
          </a:prstGeom>
          <a:solidFill>
            <a:schemeClr val="accent4">
              <a:lumMod val="40000"/>
              <a:lumOff val="60000"/>
            </a:schemeClr>
          </a:solidFill>
          <a:ln>
            <a:solidFill>
              <a:schemeClr val="accent4"/>
            </a:solidFill>
          </a:ln>
          <a:effectLst>
            <a:outerShdw blurRad="50800" dist="38100" dir="2700000" algn="tl" rotWithShape="0">
              <a:prstClr val="black">
                <a:alpha val="40000"/>
              </a:prstClr>
            </a:outerShdw>
          </a:effectLst>
        </p:spPr>
        <p:txBody>
          <a:bodyPr wrap="none" rtlCol="0">
            <a:spAutoFit/>
          </a:bodyPr>
          <a:lstStyle/>
          <a:p>
            <a:r>
              <a:rPr lang="fr-BE" sz="2000" b="1" dirty="0" smtClean="0"/>
              <a:t>2. Résultats</a:t>
            </a:r>
            <a:endParaRPr lang="fr-BE" sz="2000" b="1" dirty="0"/>
          </a:p>
        </p:txBody>
      </p:sp>
      <p:sp>
        <p:nvSpPr>
          <p:cNvPr id="23" name="ZoneTexte 22"/>
          <p:cNvSpPr txBox="1"/>
          <p:nvPr/>
        </p:nvSpPr>
        <p:spPr>
          <a:xfrm>
            <a:off x="1938573" y="148570"/>
            <a:ext cx="1769331" cy="400110"/>
          </a:xfrm>
          <a:prstGeom prst="rect">
            <a:avLst/>
          </a:prstGeom>
          <a:solidFill>
            <a:schemeClr val="accent1">
              <a:lumMod val="20000"/>
              <a:lumOff val="80000"/>
            </a:schemeClr>
          </a:solidFill>
          <a:effectLst>
            <a:outerShdw blurRad="50800" dist="38100" dir="2700000" algn="tl" rotWithShape="0">
              <a:prstClr val="black">
                <a:alpha val="40000"/>
              </a:prstClr>
            </a:outerShdw>
          </a:effectLst>
        </p:spPr>
        <p:txBody>
          <a:bodyPr wrap="none" rtlCol="0">
            <a:spAutoFit/>
          </a:bodyPr>
          <a:lstStyle/>
          <a:p>
            <a:r>
              <a:rPr lang="fr-BE" sz="2000" dirty="0" smtClean="0">
                <a:solidFill>
                  <a:schemeClr val="bg1">
                    <a:lumMod val="75000"/>
                  </a:schemeClr>
                </a:solidFill>
              </a:rPr>
              <a:t>1. Introduction</a:t>
            </a:r>
            <a:endParaRPr lang="fr-BE" sz="2000" dirty="0">
              <a:solidFill>
                <a:schemeClr val="bg1">
                  <a:lumMod val="75000"/>
                </a:schemeClr>
              </a:solidFill>
            </a:endParaRPr>
          </a:p>
        </p:txBody>
      </p:sp>
      <p:sp>
        <p:nvSpPr>
          <p:cNvPr id="26" name="Espace réservé du contenu 2"/>
          <p:cNvSpPr>
            <a:spLocks noGrp="1"/>
          </p:cNvSpPr>
          <p:nvPr>
            <p:ph idx="1"/>
          </p:nvPr>
        </p:nvSpPr>
        <p:spPr>
          <a:xfrm>
            <a:off x="1367644" y="684054"/>
            <a:ext cx="7992888" cy="864642"/>
          </a:xfrm>
        </p:spPr>
        <p:txBody>
          <a:bodyPr/>
          <a:lstStyle/>
          <a:p>
            <a:pPr marL="0" indent="0" algn="ctr">
              <a:buNone/>
            </a:pPr>
            <a:r>
              <a:rPr lang="fr-BE" sz="2800" b="1" dirty="0" smtClean="0"/>
              <a:t>Evolution des représentations sociales de la forêt</a:t>
            </a:r>
            <a:endParaRPr lang="fr-BE" sz="1600" b="1" dirty="0" smtClean="0"/>
          </a:p>
        </p:txBody>
      </p:sp>
    </p:spTree>
    <p:extLst>
      <p:ext uri="{BB962C8B-B14F-4D97-AF65-F5344CB8AC3E}">
        <p14:creationId xmlns:p14="http://schemas.microsoft.com/office/powerpoint/2010/main" val="64658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Espace réservé du contenu 2"/>
          <p:cNvSpPr txBox="1">
            <a:spLocks/>
          </p:cNvSpPr>
          <p:nvPr/>
        </p:nvSpPr>
        <p:spPr>
          <a:xfrm>
            <a:off x="1403648" y="692150"/>
            <a:ext cx="7709483" cy="474253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7145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2000" kern="1200">
                <a:solidFill>
                  <a:schemeClr val="tx2">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endParaRPr lang="fr-BE" b="1" dirty="0" smtClean="0"/>
          </a:p>
        </p:txBody>
      </p:sp>
      <p:sp>
        <p:nvSpPr>
          <p:cNvPr id="21" name="Rectangle 20"/>
          <p:cNvSpPr/>
          <p:nvPr/>
        </p:nvSpPr>
        <p:spPr>
          <a:xfrm>
            <a:off x="1403648" y="1391285"/>
            <a:ext cx="7650393" cy="4847481"/>
          </a:xfrm>
          <a:prstGeom prst="rect">
            <a:avLst/>
          </a:prstGeom>
        </p:spPr>
        <p:txBody>
          <a:bodyPr wrap="square">
            <a:spAutoFit/>
          </a:bodyPr>
          <a:lstStyle/>
          <a:p>
            <a:pPr>
              <a:spcAft>
                <a:spcPts val="600"/>
              </a:spcAft>
            </a:pPr>
            <a:r>
              <a:rPr lang="fr-BE" sz="2400" b="1" dirty="0" smtClean="0"/>
              <a:t>Aujourd’hui</a:t>
            </a:r>
            <a:endParaRPr lang="fr-BE" sz="2000" dirty="0" smtClean="0"/>
          </a:p>
          <a:p>
            <a:pPr marL="800100" lvl="1" indent="-342900">
              <a:buFont typeface="Arial" panose="020B0604020202020204" pitchFamily="34" charset="0"/>
              <a:buChar char="•"/>
            </a:pPr>
            <a:r>
              <a:rPr lang="fr-BE" sz="2000" dirty="0" smtClean="0"/>
              <a:t>Sujet sensible pour le grand public : nombreuses significations sentimentales, rapport affectif, refus de voir des arbres tués</a:t>
            </a:r>
          </a:p>
          <a:p>
            <a:pPr marL="800100" lvl="1" indent="-342900">
              <a:buFont typeface="Arial" panose="020B0604020202020204" pitchFamily="34" charset="0"/>
              <a:buChar char="•"/>
            </a:pPr>
            <a:r>
              <a:rPr lang="fr-BE" sz="2000" dirty="0" smtClean="0"/>
              <a:t>Rareté d’une chose précieuse potentiellement menacée par les activités humaines, </a:t>
            </a:r>
            <a:r>
              <a:rPr lang="fr-BE" sz="2000" dirty="0"/>
              <a:t>territoire tabou, préservé des </a:t>
            </a:r>
            <a:r>
              <a:rPr lang="fr-BE" sz="2000" dirty="0" smtClean="0"/>
              <a:t>agressions de </a:t>
            </a:r>
            <a:r>
              <a:rPr lang="fr-BE" sz="2000" dirty="0"/>
              <a:t>la vie moderne</a:t>
            </a:r>
            <a:endParaRPr lang="fr-BE" sz="2000" dirty="0" smtClean="0"/>
          </a:p>
          <a:p>
            <a:pPr marL="800100" lvl="1" indent="-342900">
              <a:buFont typeface="Arial" panose="020B0604020202020204" pitchFamily="34" charset="0"/>
              <a:buChar char="•"/>
            </a:pPr>
            <a:r>
              <a:rPr lang="fr-BE" sz="2000" dirty="0" smtClean="0"/>
              <a:t>Population urbaine : partie prenante </a:t>
            </a:r>
            <a:r>
              <a:rPr lang="fr-BE" sz="2000" u="sng" dirty="0" smtClean="0"/>
              <a:t>vigilante</a:t>
            </a:r>
            <a:r>
              <a:rPr lang="fr-BE" sz="2000" dirty="0" smtClean="0"/>
              <a:t> de la forêt </a:t>
            </a:r>
          </a:p>
          <a:p>
            <a:pPr marL="800100" lvl="1" indent="-342900">
              <a:buFont typeface="Arial" panose="020B0604020202020204" pitchFamily="34" charset="0"/>
              <a:buChar char="•"/>
            </a:pPr>
            <a:r>
              <a:rPr lang="fr-BE" sz="2000" dirty="0" smtClean="0"/>
              <a:t>Rural urbanisé  : ouverture </a:t>
            </a:r>
            <a:r>
              <a:rPr lang="fr-BE" sz="2000" dirty="0"/>
              <a:t>et </a:t>
            </a:r>
            <a:r>
              <a:rPr lang="fr-BE" sz="2000" dirty="0" smtClean="0"/>
              <a:t>diversité des pratiques </a:t>
            </a:r>
            <a:r>
              <a:rPr lang="fr-BE" sz="2000" dirty="0"/>
              <a:t>sociales et des modèles </a:t>
            </a:r>
            <a:r>
              <a:rPr lang="fr-BE" sz="2000" dirty="0" smtClean="0"/>
              <a:t>de référence</a:t>
            </a:r>
            <a:endParaRPr lang="fr-BE" sz="2000" dirty="0"/>
          </a:p>
          <a:p>
            <a:pPr marL="800100" lvl="1" indent="-342900">
              <a:buFont typeface="Arial" panose="020B0604020202020204" pitchFamily="34" charset="0"/>
              <a:buChar char="•"/>
            </a:pPr>
            <a:r>
              <a:rPr lang="fr-BE" sz="2000" dirty="0" smtClean="0"/>
              <a:t>Représentation </a:t>
            </a:r>
            <a:r>
              <a:rPr lang="fr-BE" sz="2000" b="1" dirty="0" smtClean="0"/>
              <a:t>d’un </a:t>
            </a:r>
            <a:r>
              <a:rPr lang="fr-BE" sz="2000" b="1" dirty="0"/>
              <a:t>milieu de vie éventuellement possible mais atypique </a:t>
            </a:r>
            <a:r>
              <a:rPr lang="fr-BE" sz="2000" dirty="0"/>
              <a:t>par rapport aux endroits où la vie se déroule « normalement » pour des gens </a:t>
            </a:r>
            <a:r>
              <a:rPr lang="fr-BE" sz="2000" dirty="0" smtClean="0"/>
              <a:t>ordinaires: la </a:t>
            </a:r>
            <a:r>
              <a:rPr lang="fr-BE" sz="2000" dirty="0"/>
              <a:t>campagne, le village et surtout, la ville</a:t>
            </a:r>
          </a:p>
          <a:p>
            <a:pPr marL="342900" indent="-342900">
              <a:buFont typeface="Arial" panose="020B0604020202020204" pitchFamily="34" charset="0"/>
              <a:buChar char="•"/>
            </a:pPr>
            <a:endParaRPr lang="fr-BE" sz="2000" dirty="0"/>
          </a:p>
          <a:p>
            <a:pPr marL="342900" indent="-342900">
              <a:buFont typeface="Arial" panose="020B0604020202020204" pitchFamily="34" charset="0"/>
              <a:buChar char="•"/>
            </a:pPr>
            <a:endParaRPr lang="fr-BE" sz="2000" dirty="0" smtClean="0"/>
          </a:p>
        </p:txBody>
      </p:sp>
      <p:sp>
        <p:nvSpPr>
          <p:cNvPr id="17" name="ZoneTexte 16"/>
          <p:cNvSpPr txBox="1"/>
          <p:nvPr/>
        </p:nvSpPr>
        <p:spPr>
          <a:xfrm>
            <a:off x="5276266" y="148570"/>
            <a:ext cx="1527982" cy="400110"/>
          </a:xfrm>
          <a:prstGeom prst="rect">
            <a:avLst/>
          </a:prstGeom>
          <a:solidFill>
            <a:schemeClr val="accent1">
              <a:lumMod val="20000"/>
              <a:lumOff val="80000"/>
            </a:schemeClr>
          </a:solidFill>
          <a:effectLst>
            <a:outerShdw blurRad="50800" dist="38100" dir="2700000" algn="tl" rotWithShape="0">
              <a:prstClr val="black">
                <a:alpha val="40000"/>
              </a:prstClr>
            </a:outerShdw>
          </a:effectLst>
        </p:spPr>
        <p:txBody>
          <a:bodyPr wrap="none" rtlCol="0">
            <a:spAutoFit/>
          </a:bodyPr>
          <a:lstStyle/>
          <a:p>
            <a:r>
              <a:rPr lang="fr-BE" sz="2000" dirty="0" smtClean="0">
                <a:solidFill>
                  <a:schemeClr val="bg1">
                    <a:lumMod val="75000"/>
                  </a:schemeClr>
                </a:solidFill>
              </a:rPr>
              <a:t>3. Discussion</a:t>
            </a:r>
            <a:endParaRPr lang="fr-BE" sz="2000" dirty="0">
              <a:solidFill>
                <a:schemeClr val="bg1">
                  <a:lumMod val="75000"/>
                </a:schemeClr>
              </a:solidFill>
            </a:endParaRPr>
          </a:p>
        </p:txBody>
      </p:sp>
      <p:sp>
        <p:nvSpPr>
          <p:cNvPr id="18" name="ZoneTexte 17"/>
          <p:cNvSpPr txBox="1"/>
          <p:nvPr/>
        </p:nvSpPr>
        <p:spPr>
          <a:xfrm>
            <a:off x="6885962" y="148570"/>
            <a:ext cx="1574470" cy="400110"/>
          </a:xfrm>
          <a:prstGeom prst="rect">
            <a:avLst/>
          </a:prstGeom>
          <a:solidFill>
            <a:schemeClr val="accent1">
              <a:lumMod val="20000"/>
              <a:lumOff val="80000"/>
            </a:schemeClr>
          </a:solidFill>
          <a:effectLst>
            <a:outerShdw blurRad="50800" dist="38100" dir="2700000" algn="tl" rotWithShape="0">
              <a:prstClr val="black">
                <a:alpha val="40000"/>
              </a:prstClr>
            </a:outerShdw>
          </a:effectLst>
        </p:spPr>
        <p:txBody>
          <a:bodyPr wrap="none" rtlCol="0">
            <a:spAutoFit/>
          </a:bodyPr>
          <a:lstStyle/>
          <a:p>
            <a:r>
              <a:rPr lang="fr-BE" sz="2000" dirty="0">
                <a:solidFill>
                  <a:schemeClr val="bg1">
                    <a:lumMod val="75000"/>
                  </a:schemeClr>
                </a:solidFill>
              </a:rPr>
              <a:t>4</a:t>
            </a:r>
            <a:r>
              <a:rPr lang="fr-BE" sz="2000" dirty="0" smtClean="0">
                <a:solidFill>
                  <a:schemeClr val="bg1">
                    <a:lumMod val="75000"/>
                  </a:schemeClr>
                </a:solidFill>
              </a:rPr>
              <a:t>. Conclusion</a:t>
            </a:r>
            <a:endParaRPr lang="fr-BE" sz="2000" dirty="0">
              <a:solidFill>
                <a:schemeClr val="bg1">
                  <a:lumMod val="75000"/>
                </a:schemeClr>
              </a:solidFill>
            </a:endParaRPr>
          </a:p>
        </p:txBody>
      </p:sp>
      <p:sp>
        <p:nvSpPr>
          <p:cNvPr id="19" name="ZoneTexte 18"/>
          <p:cNvSpPr txBox="1"/>
          <p:nvPr/>
        </p:nvSpPr>
        <p:spPr>
          <a:xfrm>
            <a:off x="3779912" y="148570"/>
            <a:ext cx="1415131" cy="400110"/>
          </a:xfrm>
          <a:prstGeom prst="rect">
            <a:avLst/>
          </a:prstGeom>
          <a:solidFill>
            <a:schemeClr val="accent4">
              <a:lumMod val="40000"/>
              <a:lumOff val="60000"/>
            </a:schemeClr>
          </a:solidFill>
          <a:ln>
            <a:solidFill>
              <a:schemeClr val="accent4"/>
            </a:solidFill>
          </a:ln>
          <a:effectLst>
            <a:outerShdw blurRad="50800" dist="38100" dir="2700000" algn="tl" rotWithShape="0">
              <a:prstClr val="black">
                <a:alpha val="40000"/>
              </a:prstClr>
            </a:outerShdw>
          </a:effectLst>
        </p:spPr>
        <p:txBody>
          <a:bodyPr wrap="none" rtlCol="0">
            <a:spAutoFit/>
          </a:bodyPr>
          <a:lstStyle/>
          <a:p>
            <a:r>
              <a:rPr lang="fr-BE" sz="2000" b="1" dirty="0" smtClean="0"/>
              <a:t>2. Résultats</a:t>
            </a:r>
            <a:endParaRPr lang="fr-BE" sz="2000" b="1" dirty="0"/>
          </a:p>
        </p:txBody>
      </p:sp>
      <p:sp>
        <p:nvSpPr>
          <p:cNvPr id="20" name="ZoneTexte 19"/>
          <p:cNvSpPr txBox="1"/>
          <p:nvPr/>
        </p:nvSpPr>
        <p:spPr>
          <a:xfrm>
            <a:off x="1938573" y="148570"/>
            <a:ext cx="1769331" cy="400110"/>
          </a:xfrm>
          <a:prstGeom prst="rect">
            <a:avLst/>
          </a:prstGeom>
          <a:solidFill>
            <a:schemeClr val="accent1">
              <a:lumMod val="20000"/>
              <a:lumOff val="80000"/>
            </a:schemeClr>
          </a:solidFill>
          <a:effectLst>
            <a:outerShdw blurRad="50800" dist="38100" dir="2700000" algn="tl" rotWithShape="0">
              <a:prstClr val="black">
                <a:alpha val="40000"/>
              </a:prstClr>
            </a:outerShdw>
          </a:effectLst>
        </p:spPr>
        <p:txBody>
          <a:bodyPr wrap="none" rtlCol="0">
            <a:spAutoFit/>
          </a:bodyPr>
          <a:lstStyle/>
          <a:p>
            <a:r>
              <a:rPr lang="fr-BE" sz="2000" dirty="0" smtClean="0">
                <a:solidFill>
                  <a:schemeClr val="bg1">
                    <a:lumMod val="75000"/>
                  </a:schemeClr>
                </a:solidFill>
              </a:rPr>
              <a:t>1. Introduction</a:t>
            </a:r>
            <a:endParaRPr lang="fr-BE" sz="2000" dirty="0">
              <a:solidFill>
                <a:schemeClr val="bg1">
                  <a:lumMod val="75000"/>
                </a:schemeClr>
              </a:solidFill>
            </a:endParaRPr>
          </a:p>
        </p:txBody>
      </p:sp>
      <p:sp>
        <p:nvSpPr>
          <p:cNvPr id="10" name="ZoneTexte 9"/>
          <p:cNvSpPr txBox="1"/>
          <p:nvPr/>
        </p:nvSpPr>
        <p:spPr>
          <a:xfrm>
            <a:off x="7164288" y="6137210"/>
            <a:ext cx="1255472" cy="230832"/>
          </a:xfrm>
          <a:prstGeom prst="rect">
            <a:avLst/>
          </a:prstGeom>
          <a:solidFill>
            <a:schemeClr val="bg1">
              <a:lumMod val="85000"/>
            </a:schemeClr>
          </a:solidFill>
          <a:effectLst>
            <a:outerShdw blurRad="50800" dist="38100" dir="2700000" algn="tl" rotWithShape="0">
              <a:prstClr val="black">
                <a:alpha val="40000"/>
              </a:prstClr>
            </a:outerShdw>
          </a:effectLst>
        </p:spPr>
        <p:txBody>
          <a:bodyPr wrap="none" rtlCol="0">
            <a:spAutoFit/>
          </a:bodyPr>
          <a:lstStyle/>
          <a:p>
            <a:r>
              <a:rPr lang="fr-BE" sz="900" dirty="0" smtClean="0"/>
              <a:t>(De Smedt et al., 2016)</a:t>
            </a:r>
            <a:endParaRPr lang="fr-BE" sz="900" dirty="0"/>
          </a:p>
        </p:txBody>
      </p:sp>
      <p:sp>
        <p:nvSpPr>
          <p:cNvPr id="12" name="Espace réservé du pied de page 4"/>
          <p:cNvSpPr>
            <a:spLocks noGrp="1"/>
          </p:cNvSpPr>
          <p:nvPr>
            <p:ph type="ftr" sz="quarter" idx="3"/>
          </p:nvPr>
        </p:nvSpPr>
        <p:spPr>
          <a:xfrm>
            <a:off x="1356160" y="6520259"/>
            <a:ext cx="7787840" cy="365125"/>
          </a:xfrm>
          <a:prstGeom prst="rect">
            <a:avLst/>
          </a:prstGeom>
          <a:solidFill>
            <a:schemeClr val="bg1"/>
          </a:solidFill>
        </p:spPr>
        <p:txBody>
          <a:bodyPr vert="horz" lIns="91440" tIns="45720" rIns="91440" bIns="45720" rtlCol="0" anchor="ctr"/>
          <a:lstStyle>
            <a:lvl1pPr algn="ctr">
              <a:defRPr sz="1200">
                <a:solidFill>
                  <a:schemeClr val="tx1"/>
                </a:solidFill>
              </a:defRPr>
            </a:lvl1pPr>
          </a:lstStyle>
          <a:p>
            <a:r>
              <a:rPr lang="fr-BE" i="1" dirty="0" smtClean="0"/>
              <a:t>« Enjeux liés aux représentations sociales de la forêt dans nos sociétés urbanisées », ECOFOR-SEHS, Paris, 11 janvier 2018</a:t>
            </a:r>
            <a:endParaRPr lang="fr-BE" i="1" dirty="0"/>
          </a:p>
        </p:txBody>
      </p:sp>
      <p:sp>
        <p:nvSpPr>
          <p:cNvPr id="14" name="Espace réservé du contenu 2"/>
          <p:cNvSpPr>
            <a:spLocks noGrp="1"/>
          </p:cNvSpPr>
          <p:nvPr>
            <p:ph idx="1"/>
          </p:nvPr>
        </p:nvSpPr>
        <p:spPr>
          <a:xfrm>
            <a:off x="1367644" y="684054"/>
            <a:ext cx="7992888" cy="864642"/>
          </a:xfrm>
        </p:spPr>
        <p:txBody>
          <a:bodyPr/>
          <a:lstStyle/>
          <a:p>
            <a:pPr marL="0" indent="0" algn="ctr">
              <a:buNone/>
            </a:pPr>
            <a:r>
              <a:rPr lang="fr-BE" sz="2800" b="1" dirty="0" smtClean="0"/>
              <a:t>Evolution des représentations sociales de la forêt</a:t>
            </a:r>
            <a:endParaRPr lang="fr-BE" sz="1600" b="1" dirty="0" smtClean="0"/>
          </a:p>
        </p:txBody>
      </p:sp>
    </p:spTree>
    <p:extLst>
      <p:ext uri="{BB962C8B-B14F-4D97-AF65-F5344CB8AC3E}">
        <p14:creationId xmlns:p14="http://schemas.microsoft.com/office/powerpoint/2010/main" val="16132972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191439" y="6326429"/>
            <a:ext cx="184666" cy="338554"/>
          </a:xfrm>
          <a:prstGeom prst="rect">
            <a:avLst/>
          </a:prstGeom>
          <a:noFill/>
        </p:spPr>
        <p:txBody>
          <a:bodyPr wrap="none" rtlCol="0">
            <a:spAutoFit/>
          </a:bodyPr>
          <a:lstStyle/>
          <a:p>
            <a:endParaRPr lang="en-US" sz="1600" b="0" dirty="0" err="1" smtClean="0">
              <a:solidFill>
                <a:srgbClr val="333333"/>
              </a:solidFill>
              <a:latin typeface="+mn-lt"/>
            </a:endParaRPr>
          </a:p>
        </p:txBody>
      </p:sp>
      <p:pic>
        <p:nvPicPr>
          <p:cNvPr id="6" name="Picture 5"/>
          <p:cNvPicPr/>
          <p:nvPr/>
        </p:nvPicPr>
        <p:blipFill rotWithShape="1">
          <a:blip r:embed="rId3" cstate="print">
            <a:extLst>
              <a:ext uri="{28A0092B-C50C-407E-A947-70E740481C1C}">
                <a14:useLocalDpi xmlns:a14="http://schemas.microsoft.com/office/drawing/2010/main" val="0"/>
              </a:ext>
            </a:extLst>
          </a:blip>
          <a:srcRect b="54888"/>
          <a:stretch/>
        </p:blipFill>
        <p:spPr>
          <a:xfrm>
            <a:off x="1881621" y="1700808"/>
            <a:ext cx="3671493" cy="3816424"/>
          </a:xfrm>
          <a:prstGeom prst="rect">
            <a:avLst/>
          </a:prstGeom>
        </p:spPr>
      </p:pic>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t="47394" b="2743"/>
          <a:stretch/>
        </p:blipFill>
        <p:spPr>
          <a:xfrm>
            <a:off x="5338005" y="2668687"/>
            <a:ext cx="3626483" cy="4000673"/>
          </a:xfrm>
          <a:prstGeom prst="rect">
            <a:avLst/>
          </a:prstGeom>
        </p:spPr>
      </p:pic>
      <p:sp>
        <p:nvSpPr>
          <p:cNvPr id="16" name="Espace réservé du contenu 2"/>
          <p:cNvSpPr txBox="1">
            <a:spLocks/>
          </p:cNvSpPr>
          <p:nvPr/>
        </p:nvSpPr>
        <p:spPr>
          <a:xfrm>
            <a:off x="1619672" y="692150"/>
            <a:ext cx="7200800" cy="474253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fr-BE" sz="2800" b="1" dirty="0" smtClean="0"/>
              <a:t>Eurobaromètre PAC</a:t>
            </a:r>
            <a:r>
              <a:rPr lang="fr-BE" sz="1800" dirty="0" smtClean="0"/>
              <a:t> </a:t>
            </a:r>
            <a:endParaRPr lang="fr-BE" sz="2800" dirty="0" smtClean="0"/>
          </a:p>
        </p:txBody>
      </p:sp>
      <p:sp>
        <p:nvSpPr>
          <p:cNvPr id="18" name="ZoneTexte 17"/>
          <p:cNvSpPr txBox="1"/>
          <p:nvPr/>
        </p:nvSpPr>
        <p:spPr>
          <a:xfrm>
            <a:off x="5276266" y="148570"/>
            <a:ext cx="1527982" cy="400110"/>
          </a:xfrm>
          <a:prstGeom prst="rect">
            <a:avLst/>
          </a:prstGeom>
          <a:solidFill>
            <a:schemeClr val="accent1">
              <a:lumMod val="20000"/>
              <a:lumOff val="80000"/>
            </a:schemeClr>
          </a:solidFill>
          <a:effectLst>
            <a:outerShdw blurRad="50800" dist="38100" dir="2700000" algn="tl" rotWithShape="0">
              <a:prstClr val="black">
                <a:alpha val="40000"/>
              </a:prstClr>
            </a:outerShdw>
          </a:effectLst>
        </p:spPr>
        <p:txBody>
          <a:bodyPr wrap="none" rtlCol="0">
            <a:spAutoFit/>
          </a:bodyPr>
          <a:lstStyle/>
          <a:p>
            <a:r>
              <a:rPr lang="fr-BE" sz="2000" dirty="0" smtClean="0">
                <a:solidFill>
                  <a:schemeClr val="bg1">
                    <a:lumMod val="75000"/>
                  </a:schemeClr>
                </a:solidFill>
              </a:rPr>
              <a:t>3. Discussion</a:t>
            </a:r>
            <a:endParaRPr lang="fr-BE" sz="2000" dirty="0">
              <a:solidFill>
                <a:schemeClr val="bg1">
                  <a:lumMod val="75000"/>
                </a:schemeClr>
              </a:solidFill>
            </a:endParaRPr>
          </a:p>
        </p:txBody>
      </p:sp>
      <p:sp>
        <p:nvSpPr>
          <p:cNvPr id="19" name="ZoneTexte 18"/>
          <p:cNvSpPr txBox="1"/>
          <p:nvPr/>
        </p:nvSpPr>
        <p:spPr>
          <a:xfrm>
            <a:off x="6885962" y="148570"/>
            <a:ext cx="1574470" cy="400110"/>
          </a:xfrm>
          <a:prstGeom prst="rect">
            <a:avLst/>
          </a:prstGeom>
          <a:solidFill>
            <a:schemeClr val="accent1">
              <a:lumMod val="20000"/>
              <a:lumOff val="80000"/>
            </a:schemeClr>
          </a:solidFill>
          <a:effectLst>
            <a:outerShdw blurRad="50800" dist="38100" dir="2700000" algn="tl" rotWithShape="0">
              <a:prstClr val="black">
                <a:alpha val="40000"/>
              </a:prstClr>
            </a:outerShdw>
          </a:effectLst>
        </p:spPr>
        <p:txBody>
          <a:bodyPr wrap="none" rtlCol="0">
            <a:spAutoFit/>
          </a:bodyPr>
          <a:lstStyle/>
          <a:p>
            <a:r>
              <a:rPr lang="fr-BE" sz="2000" dirty="0">
                <a:solidFill>
                  <a:schemeClr val="bg1">
                    <a:lumMod val="75000"/>
                  </a:schemeClr>
                </a:solidFill>
              </a:rPr>
              <a:t>4</a:t>
            </a:r>
            <a:r>
              <a:rPr lang="fr-BE" sz="2000" dirty="0" smtClean="0">
                <a:solidFill>
                  <a:schemeClr val="bg1">
                    <a:lumMod val="75000"/>
                  </a:schemeClr>
                </a:solidFill>
              </a:rPr>
              <a:t>. Conclusion</a:t>
            </a:r>
            <a:endParaRPr lang="fr-BE" sz="2000" dirty="0">
              <a:solidFill>
                <a:schemeClr val="bg1">
                  <a:lumMod val="75000"/>
                </a:schemeClr>
              </a:solidFill>
            </a:endParaRPr>
          </a:p>
        </p:txBody>
      </p:sp>
      <p:sp>
        <p:nvSpPr>
          <p:cNvPr id="20" name="ZoneTexte 19"/>
          <p:cNvSpPr txBox="1"/>
          <p:nvPr/>
        </p:nvSpPr>
        <p:spPr>
          <a:xfrm>
            <a:off x="3779912" y="148570"/>
            <a:ext cx="1415131" cy="400110"/>
          </a:xfrm>
          <a:prstGeom prst="rect">
            <a:avLst/>
          </a:prstGeom>
          <a:solidFill>
            <a:schemeClr val="accent4">
              <a:lumMod val="40000"/>
              <a:lumOff val="60000"/>
            </a:schemeClr>
          </a:solidFill>
          <a:ln>
            <a:solidFill>
              <a:schemeClr val="accent4"/>
            </a:solidFill>
          </a:ln>
          <a:effectLst>
            <a:outerShdw blurRad="50800" dist="38100" dir="2700000" algn="tl" rotWithShape="0">
              <a:prstClr val="black">
                <a:alpha val="40000"/>
              </a:prstClr>
            </a:outerShdw>
          </a:effectLst>
        </p:spPr>
        <p:txBody>
          <a:bodyPr wrap="none" rtlCol="0">
            <a:spAutoFit/>
          </a:bodyPr>
          <a:lstStyle/>
          <a:p>
            <a:r>
              <a:rPr lang="fr-BE" sz="2000" b="1" dirty="0" smtClean="0"/>
              <a:t>2. Résultats</a:t>
            </a:r>
            <a:endParaRPr lang="fr-BE" sz="2000" b="1" dirty="0"/>
          </a:p>
        </p:txBody>
      </p:sp>
      <p:sp>
        <p:nvSpPr>
          <p:cNvPr id="21" name="ZoneTexte 20"/>
          <p:cNvSpPr txBox="1"/>
          <p:nvPr/>
        </p:nvSpPr>
        <p:spPr>
          <a:xfrm>
            <a:off x="1938573" y="148570"/>
            <a:ext cx="1769331" cy="400110"/>
          </a:xfrm>
          <a:prstGeom prst="rect">
            <a:avLst/>
          </a:prstGeom>
          <a:solidFill>
            <a:schemeClr val="accent1">
              <a:lumMod val="20000"/>
              <a:lumOff val="80000"/>
            </a:schemeClr>
          </a:solidFill>
          <a:effectLst>
            <a:outerShdw blurRad="50800" dist="38100" dir="2700000" algn="tl" rotWithShape="0">
              <a:prstClr val="black">
                <a:alpha val="40000"/>
              </a:prstClr>
            </a:outerShdw>
          </a:effectLst>
        </p:spPr>
        <p:txBody>
          <a:bodyPr wrap="none" rtlCol="0">
            <a:spAutoFit/>
          </a:bodyPr>
          <a:lstStyle/>
          <a:p>
            <a:r>
              <a:rPr lang="fr-BE" sz="2000" dirty="0" smtClean="0">
                <a:solidFill>
                  <a:schemeClr val="bg1">
                    <a:lumMod val="75000"/>
                  </a:schemeClr>
                </a:solidFill>
              </a:rPr>
              <a:t>1. Introduction</a:t>
            </a:r>
            <a:endParaRPr lang="fr-BE" sz="2000" dirty="0">
              <a:solidFill>
                <a:schemeClr val="bg1">
                  <a:lumMod val="75000"/>
                </a:schemeClr>
              </a:solidFill>
            </a:endParaRPr>
          </a:p>
        </p:txBody>
      </p:sp>
      <p:sp>
        <p:nvSpPr>
          <p:cNvPr id="12" name="Rectangle 11"/>
          <p:cNvSpPr/>
          <p:nvPr/>
        </p:nvSpPr>
        <p:spPr>
          <a:xfrm>
            <a:off x="7812360" y="6320353"/>
            <a:ext cx="1337226" cy="276999"/>
          </a:xfrm>
          <a:prstGeom prst="rect">
            <a:avLst/>
          </a:prstGeom>
        </p:spPr>
        <p:txBody>
          <a:bodyPr wrap="none">
            <a:spAutoFit/>
          </a:bodyPr>
          <a:lstStyle/>
          <a:p>
            <a:r>
              <a:rPr lang="fr-BE" sz="1200" i="1" dirty="0"/>
              <a:t>TNS </a:t>
            </a:r>
            <a:r>
              <a:rPr lang="fr-BE" sz="1200" i="1" dirty="0" smtClean="0"/>
              <a:t>Opinion, 2016</a:t>
            </a:r>
            <a:endParaRPr lang="fr-BE" sz="1200" i="1" dirty="0"/>
          </a:p>
        </p:txBody>
      </p:sp>
      <p:sp>
        <p:nvSpPr>
          <p:cNvPr id="2" name="ZoneTexte 1"/>
          <p:cNvSpPr txBox="1"/>
          <p:nvPr/>
        </p:nvSpPr>
        <p:spPr>
          <a:xfrm>
            <a:off x="2215958" y="2204864"/>
            <a:ext cx="1563954" cy="276999"/>
          </a:xfrm>
          <a:prstGeom prst="rect">
            <a:avLst/>
          </a:prstGeom>
          <a:noFill/>
        </p:spPr>
        <p:txBody>
          <a:bodyPr wrap="none" rtlCol="0">
            <a:spAutoFit/>
          </a:bodyPr>
          <a:lstStyle/>
          <a:p>
            <a:r>
              <a:rPr lang="fr-BE" sz="1200" dirty="0" smtClean="0"/>
              <a:t>(Tous pays confondus)</a:t>
            </a:r>
            <a:endParaRPr lang="fr-BE" sz="1200" dirty="0"/>
          </a:p>
        </p:txBody>
      </p:sp>
      <p:sp>
        <p:nvSpPr>
          <p:cNvPr id="22" name="Rectangle 21"/>
          <p:cNvSpPr/>
          <p:nvPr/>
        </p:nvSpPr>
        <p:spPr>
          <a:xfrm>
            <a:off x="2171235" y="6012576"/>
            <a:ext cx="5645685" cy="307777"/>
          </a:xfrm>
          <a:prstGeom prst="rect">
            <a:avLst/>
          </a:prstGeom>
        </p:spPr>
        <p:txBody>
          <a:bodyPr wrap="square">
            <a:spAutoFit/>
          </a:bodyPr>
          <a:lstStyle/>
          <a:p>
            <a:r>
              <a:rPr lang="fr-BE" sz="1400" dirty="0">
                <a:solidFill>
                  <a:srgbClr val="0070C0"/>
                </a:solidFill>
              </a:rPr>
              <a:t>http://ec.europa.eu/agriculture/survey/index_en.htm</a:t>
            </a:r>
          </a:p>
        </p:txBody>
      </p:sp>
      <p:sp>
        <p:nvSpPr>
          <p:cNvPr id="24" name="Espace réservé du pied de page 4"/>
          <p:cNvSpPr>
            <a:spLocks noGrp="1"/>
          </p:cNvSpPr>
          <p:nvPr>
            <p:ph type="ftr" sz="quarter" idx="4294967295"/>
          </p:nvPr>
        </p:nvSpPr>
        <p:spPr>
          <a:xfrm>
            <a:off x="1356160" y="6520259"/>
            <a:ext cx="7787840" cy="365125"/>
          </a:xfrm>
          <a:prstGeom prst="rect">
            <a:avLst/>
          </a:prstGeom>
          <a:solidFill>
            <a:schemeClr val="bg1"/>
          </a:solidFill>
        </p:spPr>
        <p:txBody>
          <a:bodyPr vert="horz" lIns="91440" tIns="45720" rIns="91440" bIns="45720" rtlCol="0" anchor="ctr"/>
          <a:lstStyle>
            <a:lvl1pPr algn="ctr">
              <a:defRPr sz="1200">
                <a:solidFill>
                  <a:schemeClr val="tx1"/>
                </a:solidFill>
              </a:defRPr>
            </a:lvl1pPr>
          </a:lstStyle>
          <a:p>
            <a:r>
              <a:rPr lang="fr-BE" i="1" dirty="0" smtClean="0"/>
              <a:t>« Enjeux liés aux représentations sociales de la forêt dans nos sociétés urbanisées », ECOFOR-SEHS, Paris, 11 janvier 2018</a:t>
            </a:r>
            <a:endParaRPr lang="fr-BE" i="1" dirty="0"/>
          </a:p>
        </p:txBody>
      </p:sp>
      <p:sp>
        <p:nvSpPr>
          <p:cNvPr id="15" name="Rectangle 14"/>
          <p:cNvSpPr/>
          <p:nvPr/>
        </p:nvSpPr>
        <p:spPr>
          <a:xfrm>
            <a:off x="5668385" y="1343700"/>
            <a:ext cx="2523054" cy="738664"/>
          </a:xfrm>
          <a:prstGeom prst="rect">
            <a:avLst/>
          </a:prstGeom>
          <a:solidFill>
            <a:schemeClr val="accent2">
              <a:lumMod val="60000"/>
              <a:lumOff val="40000"/>
            </a:schemeClr>
          </a:solidFill>
          <a:effectLst>
            <a:outerShdw blurRad="50800" dist="38100" dir="2700000" algn="tl" rotWithShape="0">
              <a:prstClr val="black">
                <a:alpha val="40000"/>
              </a:prstClr>
            </a:outerShdw>
          </a:effectLst>
        </p:spPr>
        <p:txBody>
          <a:bodyPr wrap="square">
            <a:spAutoFit/>
          </a:bodyPr>
          <a:lstStyle/>
          <a:p>
            <a:r>
              <a:rPr lang="fr-BE" sz="1400" dirty="0" smtClean="0"/>
              <a:t>28 États Membres de l’UE</a:t>
            </a:r>
          </a:p>
          <a:p>
            <a:r>
              <a:rPr lang="fr-BE" sz="1400" dirty="0" smtClean="0"/>
              <a:t>27 822 personnes interviewées</a:t>
            </a:r>
          </a:p>
          <a:p>
            <a:r>
              <a:rPr lang="fr-BE" sz="1400" dirty="0" smtClean="0"/>
              <a:t>Octobre 2015</a:t>
            </a:r>
            <a:endParaRPr lang="fr-BE" sz="1400" dirty="0"/>
          </a:p>
        </p:txBody>
      </p:sp>
    </p:spTree>
    <p:extLst>
      <p:ext uri="{BB962C8B-B14F-4D97-AF65-F5344CB8AC3E}">
        <p14:creationId xmlns:p14="http://schemas.microsoft.com/office/powerpoint/2010/main" val="19987980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191439" y="6110405"/>
            <a:ext cx="184666" cy="338554"/>
          </a:xfrm>
          <a:prstGeom prst="rect">
            <a:avLst/>
          </a:prstGeom>
          <a:noFill/>
        </p:spPr>
        <p:txBody>
          <a:bodyPr wrap="none" rtlCol="0">
            <a:spAutoFit/>
          </a:bodyPr>
          <a:lstStyle/>
          <a:p>
            <a:endParaRPr lang="en-US" sz="1600" b="0" dirty="0" err="1" smtClean="0">
              <a:solidFill>
                <a:srgbClr val="333333"/>
              </a:solidFill>
              <a:latin typeface="+mn-lt"/>
            </a:endParaRPr>
          </a:p>
        </p:txBody>
      </p:sp>
      <p:sp>
        <p:nvSpPr>
          <p:cNvPr id="11" name="Oval 10"/>
          <p:cNvSpPr>
            <a:spLocks noChangeAspect="1"/>
          </p:cNvSpPr>
          <p:nvPr/>
        </p:nvSpPr>
        <p:spPr>
          <a:xfrm>
            <a:off x="1468703" y="3331493"/>
            <a:ext cx="3031289" cy="3031289"/>
          </a:xfrm>
          <a:prstGeom prst="ellipse">
            <a:avLst/>
          </a:prstGeom>
          <a:solidFill>
            <a:schemeClr val="accent4"/>
          </a:solidFill>
          <a:ln w="12700">
            <a:solidFill>
              <a:schemeClr val="accent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00" b="0" dirty="0" err="1" smtClean="0"/>
          </a:p>
        </p:txBody>
      </p:sp>
      <p:sp>
        <p:nvSpPr>
          <p:cNvPr id="12" name="Oval 11"/>
          <p:cNvSpPr>
            <a:spLocks noChangeAspect="1"/>
          </p:cNvSpPr>
          <p:nvPr/>
        </p:nvSpPr>
        <p:spPr>
          <a:xfrm>
            <a:off x="4632446" y="3633462"/>
            <a:ext cx="2891882" cy="2891882"/>
          </a:xfrm>
          <a:prstGeom prst="ellipse">
            <a:avLst/>
          </a:prstGeom>
          <a:solidFill>
            <a:schemeClr val="accent4"/>
          </a:solidFill>
          <a:ln w="12700">
            <a:solidFill>
              <a:schemeClr val="accent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00" b="0" dirty="0" err="1" smtClean="0"/>
          </a:p>
        </p:txBody>
      </p:sp>
      <p:sp>
        <p:nvSpPr>
          <p:cNvPr id="13" name="TextBox 12"/>
          <p:cNvSpPr txBox="1"/>
          <p:nvPr/>
        </p:nvSpPr>
        <p:spPr>
          <a:xfrm>
            <a:off x="1922737" y="3907231"/>
            <a:ext cx="2100917" cy="954107"/>
          </a:xfrm>
          <a:prstGeom prst="rect">
            <a:avLst/>
          </a:prstGeom>
          <a:noFill/>
        </p:spPr>
        <p:txBody>
          <a:bodyPr wrap="square" rtlCol="0">
            <a:spAutoFit/>
          </a:bodyPr>
          <a:lstStyle/>
          <a:p>
            <a:pPr algn="ctr"/>
            <a:r>
              <a:rPr lang="en-US" sz="2800" b="0" dirty="0" smtClean="0">
                <a:solidFill>
                  <a:schemeClr val="bg1"/>
                </a:solidFill>
                <a:latin typeface="+mn-lt"/>
              </a:rPr>
              <a:t>Absorbing CO</a:t>
            </a:r>
            <a:r>
              <a:rPr lang="en-US" sz="2800" b="0" baseline="-25000" dirty="0" smtClean="0">
                <a:solidFill>
                  <a:schemeClr val="bg1"/>
                </a:solidFill>
                <a:latin typeface="+mn-lt"/>
              </a:rPr>
              <a:t>2</a:t>
            </a:r>
          </a:p>
        </p:txBody>
      </p:sp>
      <p:sp>
        <p:nvSpPr>
          <p:cNvPr id="15" name="TextBox 14"/>
          <p:cNvSpPr txBox="1"/>
          <p:nvPr/>
        </p:nvSpPr>
        <p:spPr>
          <a:xfrm>
            <a:off x="4333419" y="4062088"/>
            <a:ext cx="3334925" cy="923330"/>
          </a:xfrm>
          <a:prstGeom prst="rect">
            <a:avLst/>
          </a:prstGeom>
          <a:noFill/>
        </p:spPr>
        <p:txBody>
          <a:bodyPr wrap="square" rtlCol="0">
            <a:spAutoFit/>
          </a:bodyPr>
          <a:lstStyle/>
          <a:p>
            <a:pPr algn="ctr"/>
            <a:r>
              <a:rPr lang="en-US" b="0" dirty="0" smtClean="0">
                <a:solidFill>
                  <a:schemeClr val="bg1"/>
                </a:solidFill>
                <a:latin typeface="+mn-lt"/>
              </a:rPr>
              <a:t>Providing habitats, </a:t>
            </a:r>
          </a:p>
          <a:p>
            <a:pPr algn="ctr"/>
            <a:r>
              <a:rPr lang="en-US" b="0" dirty="0" smtClean="0">
                <a:solidFill>
                  <a:schemeClr val="bg1"/>
                </a:solidFill>
                <a:latin typeface="+mn-lt"/>
              </a:rPr>
              <a:t>preserving biodiversity, conserving nature</a:t>
            </a:r>
            <a:endParaRPr lang="en-US" b="0" baseline="-25000" dirty="0" smtClean="0">
              <a:solidFill>
                <a:schemeClr val="bg1"/>
              </a:solidFill>
              <a:latin typeface="+mn-lt"/>
            </a:endParaRPr>
          </a:p>
        </p:txBody>
      </p:sp>
      <p:sp>
        <p:nvSpPr>
          <p:cNvPr id="17" name="Oval 16"/>
          <p:cNvSpPr>
            <a:spLocks noChangeAspect="1"/>
          </p:cNvSpPr>
          <p:nvPr/>
        </p:nvSpPr>
        <p:spPr>
          <a:xfrm>
            <a:off x="3080423" y="1217343"/>
            <a:ext cx="2211657" cy="2211657"/>
          </a:xfrm>
          <a:prstGeom prst="ellipse">
            <a:avLst/>
          </a:prstGeom>
          <a:solidFill>
            <a:schemeClr val="accent4"/>
          </a:solidFill>
          <a:ln w="12700">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00" b="0" dirty="0" err="1" smtClean="0"/>
          </a:p>
        </p:txBody>
      </p:sp>
      <p:sp>
        <p:nvSpPr>
          <p:cNvPr id="18" name="TextBox 17"/>
          <p:cNvSpPr txBox="1"/>
          <p:nvPr/>
        </p:nvSpPr>
        <p:spPr>
          <a:xfrm>
            <a:off x="3162781" y="1592875"/>
            <a:ext cx="2117192" cy="830997"/>
          </a:xfrm>
          <a:prstGeom prst="rect">
            <a:avLst/>
          </a:prstGeom>
          <a:noFill/>
        </p:spPr>
        <p:txBody>
          <a:bodyPr wrap="square" rtlCol="0">
            <a:spAutoFit/>
          </a:bodyPr>
          <a:lstStyle/>
          <a:p>
            <a:pPr algn="ctr"/>
            <a:r>
              <a:rPr lang="en-US" sz="1600" b="0" dirty="0" smtClean="0">
                <a:solidFill>
                  <a:schemeClr val="bg1"/>
                </a:solidFill>
                <a:latin typeface="+mn-lt"/>
              </a:rPr>
              <a:t>Protecting people </a:t>
            </a:r>
          </a:p>
          <a:p>
            <a:pPr algn="ctr"/>
            <a:r>
              <a:rPr lang="en-US" sz="1600" b="0" dirty="0" smtClean="0">
                <a:solidFill>
                  <a:schemeClr val="bg1"/>
                </a:solidFill>
                <a:latin typeface="+mn-lt"/>
              </a:rPr>
              <a:t>from floods &amp; avalanches</a:t>
            </a:r>
          </a:p>
        </p:txBody>
      </p:sp>
      <p:sp>
        <p:nvSpPr>
          <p:cNvPr id="20" name="Oval 19"/>
          <p:cNvSpPr>
            <a:spLocks noChangeAspect="1"/>
          </p:cNvSpPr>
          <p:nvPr/>
        </p:nvSpPr>
        <p:spPr>
          <a:xfrm>
            <a:off x="5576296" y="1556792"/>
            <a:ext cx="1491473" cy="1491473"/>
          </a:xfrm>
          <a:prstGeom prst="ellipse">
            <a:avLst/>
          </a:prstGeom>
          <a:solidFill>
            <a:schemeClr val="accent4"/>
          </a:solidFill>
          <a:ln w="12700">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00" b="0" dirty="0" smtClean="0"/>
          </a:p>
        </p:txBody>
      </p:sp>
      <p:sp>
        <p:nvSpPr>
          <p:cNvPr id="21" name="TextBox 20"/>
          <p:cNvSpPr txBox="1"/>
          <p:nvPr/>
        </p:nvSpPr>
        <p:spPr>
          <a:xfrm>
            <a:off x="5380683" y="1740657"/>
            <a:ext cx="1927621" cy="830997"/>
          </a:xfrm>
          <a:prstGeom prst="rect">
            <a:avLst/>
          </a:prstGeom>
          <a:noFill/>
        </p:spPr>
        <p:txBody>
          <a:bodyPr wrap="square" rtlCol="0">
            <a:spAutoFit/>
          </a:bodyPr>
          <a:lstStyle/>
          <a:p>
            <a:pPr algn="ctr"/>
            <a:r>
              <a:rPr lang="en-US" sz="1600" b="0" dirty="0" smtClean="0">
                <a:solidFill>
                  <a:schemeClr val="bg1"/>
                </a:solidFill>
                <a:latin typeface="+mn-lt"/>
              </a:rPr>
              <a:t>Providing </a:t>
            </a:r>
          </a:p>
          <a:p>
            <a:pPr algn="ctr"/>
            <a:r>
              <a:rPr lang="en-US" sz="1600" b="0" dirty="0" smtClean="0">
                <a:solidFill>
                  <a:schemeClr val="bg1"/>
                </a:solidFill>
                <a:latin typeface="+mn-lt"/>
              </a:rPr>
              <a:t>renewable </a:t>
            </a:r>
          </a:p>
          <a:p>
            <a:pPr algn="ctr"/>
            <a:r>
              <a:rPr lang="en-US" sz="1600" b="0" dirty="0" smtClean="0">
                <a:solidFill>
                  <a:schemeClr val="bg1"/>
                </a:solidFill>
                <a:latin typeface="+mn-lt"/>
              </a:rPr>
              <a:t>energy</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96032" y="3691641"/>
            <a:ext cx="366067" cy="366067"/>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48112" y="5079403"/>
            <a:ext cx="366067" cy="366067"/>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68144" y="6021288"/>
            <a:ext cx="366067" cy="366067"/>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40274" y="4996222"/>
            <a:ext cx="366067" cy="366067"/>
          </a:xfrm>
          <a:prstGeom prst="rect">
            <a:avLst/>
          </a:prstGeom>
        </p:spPr>
      </p:pic>
      <p:pic>
        <p:nvPicPr>
          <p:cNvPr id="23" name="Picture 2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72200" y="5727229"/>
            <a:ext cx="366067" cy="366067"/>
          </a:xfrm>
          <a:prstGeom prst="rect">
            <a:avLst/>
          </a:prstGeom>
        </p:spPr>
      </p:pic>
      <p:pic>
        <p:nvPicPr>
          <p:cNvPr id="24" name="Picture 2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652120" y="5581703"/>
            <a:ext cx="366067" cy="366067"/>
          </a:xfrm>
          <a:prstGeom prst="rect">
            <a:avLst/>
          </a:prstGeom>
        </p:spPr>
      </p:pic>
      <p:pic>
        <p:nvPicPr>
          <p:cNvPr id="25" name="Picture 2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142037" y="5583213"/>
            <a:ext cx="366067" cy="366067"/>
          </a:xfrm>
          <a:prstGeom prst="rect">
            <a:avLst/>
          </a:prstGeom>
        </p:spPr>
      </p:pic>
      <p:pic>
        <p:nvPicPr>
          <p:cNvPr id="26" name="Picture 2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625971" y="5182980"/>
            <a:ext cx="366067" cy="366067"/>
          </a:xfrm>
          <a:prstGeom prst="rect">
            <a:avLst/>
          </a:prstGeom>
        </p:spPr>
      </p:pic>
      <p:pic>
        <p:nvPicPr>
          <p:cNvPr id="27" name="Picture 2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629869" y="2630885"/>
            <a:ext cx="366067" cy="366067"/>
          </a:xfrm>
          <a:prstGeom prst="rect">
            <a:avLst/>
          </a:prstGeom>
        </p:spPr>
      </p:pic>
      <p:pic>
        <p:nvPicPr>
          <p:cNvPr id="28" name="Picture 2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009087" y="4319225"/>
            <a:ext cx="366067" cy="366067"/>
          </a:xfrm>
          <a:prstGeom prst="rect">
            <a:avLst/>
          </a:prstGeom>
        </p:spPr>
      </p:pic>
      <p:pic>
        <p:nvPicPr>
          <p:cNvPr id="30" name="Picture 2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988650" y="5010463"/>
            <a:ext cx="366067" cy="366067"/>
          </a:xfrm>
          <a:prstGeom prst="rect">
            <a:avLst/>
          </a:prstGeom>
        </p:spPr>
      </p:pic>
      <p:pic>
        <p:nvPicPr>
          <p:cNvPr id="31" name="Picture 3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283701" y="3733810"/>
            <a:ext cx="366067" cy="366067"/>
          </a:xfrm>
          <a:prstGeom prst="rect">
            <a:avLst/>
          </a:prstGeom>
        </p:spPr>
      </p:pic>
      <p:pic>
        <p:nvPicPr>
          <p:cNvPr id="46080" name="Picture 46079"/>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775015" y="5525655"/>
            <a:ext cx="366067" cy="366067"/>
          </a:xfrm>
          <a:prstGeom prst="rect">
            <a:avLst/>
          </a:prstGeom>
        </p:spPr>
      </p:pic>
      <p:pic>
        <p:nvPicPr>
          <p:cNvPr id="46082" name="Picture 46081"/>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2590884" y="5910149"/>
            <a:ext cx="366067" cy="366067"/>
          </a:xfrm>
          <a:prstGeom prst="rect">
            <a:avLst/>
          </a:prstGeom>
        </p:spPr>
      </p:pic>
      <p:pic>
        <p:nvPicPr>
          <p:cNvPr id="46083" name="Picture 46082"/>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2775014" y="3498645"/>
            <a:ext cx="366067" cy="366067"/>
          </a:xfrm>
          <a:prstGeom prst="rect">
            <a:avLst/>
          </a:prstGeom>
        </p:spPr>
      </p:pic>
      <p:pic>
        <p:nvPicPr>
          <p:cNvPr id="46084" name="Picture 46083"/>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379670" y="3595716"/>
            <a:ext cx="366067" cy="366067"/>
          </a:xfrm>
          <a:prstGeom prst="rect">
            <a:avLst/>
          </a:prstGeom>
        </p:spPr>
      </p:pic>
      <p:pic>
        <p:nvPicPr>
          <p:cNvPr id="46085" name="Picture 46084"/>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586931" y="4374308"/>
            <a:ext cx="366067" cy="366067"/>
          </a:xfrm>
          <a:prstGeom prst="rect">
            <a:avLst/>
          </a:prstGeom>
        </p:spPr>
      </p:pic>
      <p:pic>
        <p:nvPicPr>
          <p:cNvPr id="46086" name="Picture 46085"/>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3548112" y="4481070"/>
            <a:ext cx="366067" cy="366067"/>
          </a:xfrm>
          <a:prstGeom prst="rect">
            <a:avLst/>
          </a:prstGeom>
        </p:spPr>
      </p:pic>
      <p:pic>
        <p:nvPicPr>
          <p:cNvPr id="46087" name="Picture 46086"/>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6078386" y="5117290"/>
            <a:ext cx="366067" cy="366067"/>
          </a:xfrm>
          <a:prstGeom prst="rect">
            <a:avLst/>
          </a:prstGeom>
        </p:spPr>
      </p:pic>
      <p:pic>
        <p:nvPicPr>
          <p:cNvPr id="46088" name="Picture 46087"/>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4783322" y="4999947"/>
            <a:ext cx="366067" cy="366067"/>
          </a:xfrm>
          <a:prstGeom prst="rect">
            <a:avLst/>
          </a:prstGeom>
        </p:spPr>
      </p:pic>
      <p:pic>
        <p:nvPicPr>
          <p:cNvPr id="46089" name="Picture 46088"/>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7023292" y="5009486"/>
            <a:ext cx="366067" cy="366067"/>
          </a:xfrm>
          <a:prstGeom prst="rect">
            <a:avLst/>
          </a:prstGeom>
        </p:spPr>
      </p:pic>
      <p:pic>
        <p:nvPicPr>
          <p:cNvPr id="46090" name="Picture 46089"/>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2180015" y="4481069"/>
            <a:ext cx="366067" cy="366067"/>
          </a:xfrm>
          <a:prstGeom prst="rect">
            <a:avLst/>
          </a:prstGeom>
        </p:spPr>
      </p:pic>
      <p:pic>
        <p:nvPicPr>
          <p:cNvPr id="46091" name="Picture 46090"/>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4493965" y="2636912"/>
            <a:ext cx="366067" cy="366067"/>
          </a:xfrm>
          <a:prstGeom prst="rect">
            <a:avLst/>
          </a:prstGeom>
        </p:spPr>
      </p:pic>
      <p:pic>
        <p:nvPicPr>
          <p:cNvPr id="46092" name="Picture 46091"/>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2242698" y="5510029"/>
            <a:ext cx="366067" cy="366067"/>
          </a:xfrm>
          <a:prstGeom prst="rect">
            <a:avLst/>
          </a:prstGeom>
        </p:spPr>
      </p:pic>
      <p:pic>
        <p:nvPicPr>
          <p:cNvPr id="46093" name="Picture 46092"/>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3174862" y="5877544"/>
            <a:ext cx="366067" cy="366067"/>
          </a:xfrm>
          <a:prstGeom prst="rect">
            <a:avLst/>
          </a:prstGeom>
        </p:spPr>
      </p:pic>
      <p:pic>
        <p:nvPicPr>
          <p:cNvPr id="46094" name="Picture 46093"/>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3603437" y="5594753"/>
            <a:ext cx="366067" cy="366067"/>
          </a:xfrm>
          <a:prstGeom prst="rect">
            <a:avLst/>
          </a:prstGeom>
        </p:spPr>
      </p:pic>
      <p:pic>
        <p:nvPicPr>
          <p:cNvPr id="46095" name="Picture 46094"/>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2404296" y="4946375"/>
            <a:ext cx="370719" cy="370719"/>
          </a:xfrm>
          <a:prstGeom prst="rect">
            <a:avLst/>
          </a:prstGeom>
        </p:spPr>
      </p:pic>
      <p:pic>
        <p:nvPicPr>
          <p:cNvPr id="48" name="Picture 47"/>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5508104" y="5049524"/>
            <a:ext cx="366067" cy="366067"/>
          </a:xfrm>
          <a:prstGeom prst="rect">
            <a:avLst/>
          </a:prstGeom>
        </p:spPr>
      </p:pic>
      <p:pic>
        <p:nvPicPr>
          <p:cNvPr id="50" name="Picture 49"/>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6045307" y="2609532"/>
            <a:ext cx="366067" cy="366067"/>
          </a:xfrm>
          <a:prstGeom prst="rect">
            <a:avLst/>
          </a:prstGeom>
        </p:spPr>
      </p:pic>
      <p:sp>
        <p:nvSpPr>
          <p:cNvPr id="51" name="Oval 50"/>
          <p:cNvSpPr>
            <a:spLocks noChangeAspect="1"/>
          </p:cNvSpPr>
          <p:nvPr/>
        </p:nvSpPr>
        <p:spPr>
          <a:xfrm>
            <a:off x="7753709" y="4941168"/>
            <a:ext cx="1295438" cy="1295438"/>
          </a:xfrm>
          <a:prstGeom prst="ellipse">
            <a:avLst/>
          </a:prstGeom>
          <a:solidFill>
            <a:schemeClr val="accent4"/>
          </a:solidFill>
          <a:ln w="12700">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00" b="0" dirty="0" err="1" smtClean="0"/>
          </a:p>
        </p:txBody>
      </p:sp>
      <p:sp>
        <p:nvSpPr>
          <p:cNvPr id="52" name="Oval 51"/>
          <p:cNvSpPr>
            <a:spLocks noChangeAspect="1"/>
          </p:cNvSpPr>
          <p:nvPr/>
        </p:nvSpPr>
        <p:spPr>
          <a:xfrm>
            <a:off x="7454042" y="1122802"/>
            <a:ext cx="1366430" cy="1366430"/>
          </a:xfrm>
          <a:prstGeom prst="ellipse">
            <a:avLst/>
          </a:prstGeom>
          <a:solidFill>
            <a:schemeClr val="accent4"/>
          </a:solidFill>
          <a:ln w="12700">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00" b="0" dirty="0" smtClean="0">
              <a:solidFill>
                <a:srgbClr val="FF0000"/>
              </a:solidFill>
            </a:endParaRPr>
          </a:p>
        </p:txBody>
      </p:sp>
      <p:sp>
        <p:nvSpPr>
          <p:cNvPr id="53" name="Oval 52"/>
          <p:cNvSpPr>
            <a:spLocks noChangeAspect="1"/>
          </p:cNvSpPr>
          <p:nvPr/>
        </p:nvSpPr>
        <p:spPr>
          <a:xfrm>
            <a:off x="7956376" y="3212976"/>
            <a:ext cx="951375" cy="951375"/>
          </a:xfrm>
          <a:prstGeom prst="ellipse">
            <a:avLst/>
          </a:prstGeom>
          <a:solidFill>
            <a:schemeClr val="accent4"/>
          </a:solidFill>
          <a:ln w="12700">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00" b="0" dirty="0" err="1" smtClean="0"/>
          </a:p>
        </p:txBody>
      </p:sp>
      <p:sp>
        <p:nvSpPr>
          <p:cNvPr id="55" name="TextBox 54"/>
          <p:cNvSpPr txBox="1"/>
          <p:nvPr/>
        </p:nvSpPr>
        <p:spPr>
          <a:xfrm>
            <a:off x="7180883" y="1484784"/>
            <a:ext cx="1927621" cy="584775"/>
          </a:xfrm>
          <a:prstGeom prst="rect">
            <a:avLst/>
          </a:prstGeom>
          <a:noFill/>
        </p:spPr>
        <p:txBody>
          <a:bodyPr wrap="square" rtlCol="0">
            <a:spAutoFit/>
          </a:bodyPr>
          <a:lstStyle/>
          <a:p>
            <a:pPr algn="ctr"/>
            <a:r>
              <a:rPr lang="en-US" sz="1600" b="0" dirty="0" smtClean="0">
                <a:solidFill>
                  <a:schemeClr val="bg1"/>
                </a:solidFill>
                <a:latin typeface="+mn-lt"/>
              </a:rPr>
              <a:t>Providing </a:t>
            </a:r>
          </a:p>
          <a:p>
            <a:pPr algn="ctr"/>
            <a:r>
              <a:rPr lang="en-US" sz="1600" b="0" dirty="0" smtClean="0">
                <a:solidFill>
                  <a:schemeClr val="bg1"/>
                </a:solidFill>
                <a:latin typeface="+mn-lt"/>
              </a:rPr>
              <a:t>wood</a:t>
            </a:r>
          </a:p>
        </p:txBody>
      </p:sp>
      <p:sp>
        <p:nvSpPr>
          <p:cNvPr id="56" name="TextBox 55"/>
          <p:cNvSpPr txBox="1"/>
          <p:nvPr/>
        </p:nvSpPr>
        <p:spPr>
          <a:xfrm>
            <a:off x="7452320" y="5148481"/>
            <a:ext cx="1927621" cy="830997"/>
          </a:xfrm>
          <a:prstGeom prst="rect">
            <a:avLst/>
          </a:prstGeom>
          <a:noFill/>
        </p:spPr>
        <p:txBody>
          <a:bodyPr wrap="square" rtlCol="0">
            <a:spAutoFit/>
          </a:bodyPr>
          <a:lstStyle/>
          <a:p>
            <a:pPr algn="ctr"/>
            <a:r>
              <a:rPr lang="en-US" sz="1600" b="0" dirty="0" smtClean="0">
                <a:solidFill>
                  <a:schemeClr val="bg1"/>
                </a:solidFill>
                <a:latin typeface="+mn-lt"/>
              </a:rPr>
              <a:t>Providing </a:t>
            </a:r>
          </a:p>
          <a:p>
            <a:pPr algn="ctr"/>
            <a:r>
              <a:rPr lang="en-US" sz="1600" b="0" dirty="0" smtClean="0">
                <a:solidFill>
                  <a:schemeClr val="bg1"/>
                </a:solidFill>
                <a:latin typeface="+mn-lt"/>
              </a:rPr>
              <a:t>healthy leisure activities</a:t>
            </a:r>
          </a:p>
        </p:txBody>
      </p:sp>
      <p:sp>
        <p:nvSpPr>
          <p:cNvPr id="59" name="TextBox 58"/>
          <p:cNvSpPr txBox="1"/>
          <p:nvPr/>
        </p:nvSpPr>
        <p:spPr>
          <a:xfrm>
            <a:off x="7452320" y="3348281"/>
            <a:ext cx="1927621" cy="584775"/>
          </a:xfrm>
          <a:prstGeom prst="rect">
            <a:avLst/>
          </a:prstGeom>
          <a:noFill/>
        </p:spPr>
        <p:txBody>
          <a:bodyPr wrap="square" rtlCol="0">
            <a:spAutoFit/>
          </a:bodyPr>
          <a:lstStyle/>
          <a:p>
            <a:pPr algn="ctr"/>
            <a:r>
              <a:rPr lang="en-US" sz="1600" b="0" dirty="0" smtClean="0">
                <a:solidFill>
                  <a:schemeClr val="bg1"/>
                </a:solidFill>
                <a:latin typeface="+mn-lt"/>
              </a:rPr>
              <a:t>Jobs and </a:t>
            </a:r>
          </a:p>
          <a:p>
            <a:pPr algn="ctr"/>
            <a:r>
              <a:rPr lang="en-US" sz="1600" dirty="0" smtClean="0">
                <a:solidFill>
                  <a:schemeClr val="bg1"/>
                </a:solidFill>
              </a:rPr>
              <a:t>RD</a:t>
            </a:r>
            <a:endParaRPr lang="en-US" sz="1600" b="0" dirty="0" smtClean="0">
              <a:solidFill>
                <a:schemeClr val="bg1"/>
              </a:solidFill>
              <a:latin typeface="+mn-lt"/>
            </a:endParaRPr>
          </a:p>
        </p:txBody>
      </p:sp>
      <p:sp>
        <p:nvSpPr>
          <p:cNvPr id="66" name="Espace réservé du contenu 2"/>
          <p:cNvSpPr txBox="1">
            <a:spLocks/>
          </p:cNvSpPr>
          <p:nvPr/>
        </p:nvSpPr>
        <p:spPr>
          <a:xfrm>
            <a:off x="1619672" y="692150"/>
            <a:ext cx="7200800" cy="474253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fr-BE" sz="2800" b="1" dirty="0" smtClean="0"/>
              <a:t>Eurobaromètre PAC</a:t>
            </a:r>
            <a:r>
              <a:rPr lang="fr-BE" sz="1800" dirty="0" smtClean="0"/>
              <a:t> </a:t>
            </a:r>
            <a:endParaRPr lang="fr-BE" sz="2800" dirty="0" smtClean="0"/>
          </a:p>
        </p:txBody>
      </p:sp>
      <p:sp>
        <p:nvSpPr>
          <p:cNvPr id="8" name="ZoneTexte 7"/>
          <p:cNvSpPr txBox="1"/>
          <p:nvPr/>
        </p:nvSpPr>
        <p:spPr>
          <a:xfrm>
            <a:off x="1475656" y="1484784"/>
            <a:ext cx="1577227" cy="461665"/>
          </a:xfrm>
          <a:prstGeom prst="rect">
            <a:avLst/>
          </a:prstGeom>
          <a:noFill/>
        </p:spPr>
        <p:txBody>
          <a:bodyPr wrap="none" rtlCol="0">
            <a:spAutoFit/>
          </a:bodyPr>
          <a:lstStyle/>
          <a:p>
            <a:r>
              <a:rPr lang="fr-BE" sz="2400" b="1" dirty="0" smtClean="0"/>
              <a:t>Top 1/pays</a:t>
            </a:r>
            <a:endParaRPr lang="fr-BE" sz="2400" b="1" dirty="0"/>
          </a:p>
        </p:txBody>
      </p:sp>
      <p:sp>
        <p:nvSpPr>
          <p:cNvPr id="58" name="ZoneTexte 57"/>
          <p:cNvSpPr txBox="1"/>
          <p:nvPr/>
        </p:nvSpPr>
        <p:spPr>
          <a:xfrm>
            <a:off x="5276266" y="148570"/>
            <a:ext cx="1527982" cy="400110"/>
          </a:xfrm>
          <a:prstGeom prst="rect">
            <a:avLst/>
          </a:prstGeom>
          <a:solidFill>
            <a:schemeClr val="accent1">
              <a:lumMod val="20000"/>
              <a:lumOff val="80000"/>
            </a:schemeClr>
          </a:solidFill>
          <a:effectLst>
            <a:outerShdw blurRad="50800" dist="38100" dir="2700000" algn="tl" rotWithShape="0">
              <a:prstClr val="black">
                <a:alpha val="40000"/>
              </a:prstClr>
            </a:outerShdw>
          </a:effectLst>
        </p:spPr>
        <p:txBody>
          <a:bodyPr wrap="none" rtlCol="0">
            <a:spAutoFit/>
          </a:bodyPr>
          <a:lstStyle/>
          <a:p>
            <a:r>
              <a:rPr lang="fr-BE" sz="2000" dirty="0" smtClean="0">
                <a:solidFill>
                  <a:schemeClr val="bg1">
                    <a:lumMod val="75000"/>
                  </a:schemeClr>
                </a:solidFill>
              </a:rPr>
              <a:t>3. Discussion</a:t>
            </a:r>
            <a:endParaRPr lang="fr-BE" sz="2000" dirty="0">
              <a:solidFill>
                <a:schemeClr val="bg1">
                  <a:lumMod val="75000"/>
                </a:schemeClr>
              </a:solidFill>
            </a:endParaRPr>
          </a:p>
        </p:txBody>
      </p:sp>
      <p:sp>
        <p:nvSpPr>
          <p:cNvPr id="65" name="ZoneTexte 64"/>
          <p:cNvSpPr txBox="1"/>
          <p:nvPr/>
        </p:nvSpPr>
        <p:spPr>
          <a:xfrm>
            <a:off x="6885962" y="148570"/>
            <a:ext cx="1574470" cy="400110"/>
          </a:xfrm>
          <a:prstGeom prst="rect">
            <a:avLst/>
          </a:prstGeom>
          <a:solidFill>
            <a:schemeClr val="accent1">
              <a:lumMod val="20000"/>
              <a:lumOff val="80000"/>
            </a:schemeClr>
          </a:solidFill>
          <a:effectLst>
            <a:outerShdw blurRad="50800" dist="38100" dir="2700000" algn="tl" rotWithShape="0">
              <a:prstClr val="black">
                <a:alpha val="40000"/>
              </a:prstClr>
            </a:outerShdw>
          </a:effectLst>
        </p:spPr>
        <p:txBody>
          <a:bodyPr wrap="none" rtlCol="0">
            <a:spAutoFit/>
          </a:bodyPr>
          <a:lstStyle/>
          <a:p>
            <a:r>
              <a:rPr lang="fr-BE" sz="2000" dirty="0">
                <a:solidFill>
                  <a:schemeClr val="bg1">
                    <a:lumMod val="75000"/>
                  </a:schemeClr>
                </a:solidFill>
              </a:rPr>
              <a:t>4</a:t>
            </a:r>
            <a:r>
              <a:rPr lang="fr-BE" sz="2000" dirty="0" smtClean="0">
                <a:solidFill>
                  <a:schemeClr val="bg1">
                    <a:lumMod val="75000"/>
                  </a:schemeClr>
                </a:solidFill>
              </a:rPr>
              <a:t>. Conclusion</a:t>
            </a:r>
            <a:endParaRPr lang="fr-BE" sz="2000" dirty="0">
              <a:solidFill>
                <a:schemeClr val="bg1">
                  <a:lumMod val="75000"/>
                </a:schemeClr>
              </a:solidFill>
            </a:endParaRPr>
          </a:p>
        </p:txBody>
      </p:sp>
      <p:sp>
        <p:nvSpPr>
          <p:cNvPr id="67" name="ZoneTexte 66"/>
          <p:cNvSpPr txBox="1"/>
          <p:nvPr/>
        </p:nvSpPr>
        <p:spPr>
          <a:xfrm>
            <a:off x="3779912" y="148570"/>
            <a:ext cx="1415131" cy="400110"/>
          </a:xfrm>
          <a:prstGeom prst="rect">
            <a:avLst/>
          </a:prstGeom>
          <a:solidFill>
            <a:schemeClr val="accent4">
              <a:lumMod val="40000"/>
              <a:lumOff val="60000"/>
            </a:schemeClr>
          </a:solidFill>
          <a:ln>
            <a:solidFill>
              <a:schemeClr val="accent4"/>
            </a:solidFill>
          </a:ln>
          <a:effectLst>
            <a:outerShdw blurRad="50800" dist="38100" dir="2700000" algn="tl" rotWithShape="0">
              <a:prstClr val="black">
                <a:alpha val="40000"/>
              </a:prstClr>
            </a:outerShdw>
          </a:effectLst>
        </p:spPr>
        <p:txBody>
          <a:bodyPr wrap="none" rtlCol="0">
            <a:spAutoFit/>
          </a:bodyPr>
          <a:lstStyle/>
          <a:p>
            <a:r>
              <a:rPr lang="fr-BE" sz="2000" b="1" dirty="0" smtClean="0"/>
              <a:t>2. Résultats</a:t>
            </a:r>
            <a:endParaRPr lang="fr-BE" sz="2000" b="1" dirty="0"/>
          </a:p>
        </p:txBody>
      </p:sp>
      <p:sp>
        <p:nvSpPr>
          <p:cNvPr id="68" name="ZoneTexte 67"/>
          <p:cNvSpPr txBox="1"/>
          <p:nvPr/>
        </p:nvSpPr>
        <p:spPr>
          <a:xfrm>
            <a:off x="1938573" y="148570"/>
            <a:ext cx="1769331" cy="400110"/>
          </a:xfrm>
          <a:prstGeom prst="rect">
            <a:avLst/>
          </a:prstGeom>
          <a:solidFill>
            <a:schemeClr val="accent1">
              <a:lumMod val="20000"/>
              <a:lumOff val="80000"/>
            </a:schemeClr>
          </a:solidFill>
          <a:effectLst>
            <a:outerShdw blurRad="50800" dist="38100" dir="2700000" algn="tl" rotWithShape="0">
              <a:prstClr val="black">
                <a:alpha val="40000"/>
              </a:prstClr>
            </a:outerShdw>
          </a:effectLst>
        </p:spPr>
        <p:txBody>
          <a:bodyPr wrap="none" rtlCol="0">
            <a:spAutoFit/>
          </a:bodyPr>
          <a:lstStyle/>
          <a:p>
            <a:r>
              <a:rPr lang="fr-BE" sz="2000" dirty="0" smtClean="0">
                <a:solidFill>
                  <a:schemeClr val="bg1">
                    <a:lumMod val="75000"/>
                  </a:schemeClr>
                </a:solidFill>
              </a:rPr>
              <a:t>1. Introduction</a:t>
            </a:r>
            <a:endParaRPr lang="fr-BE" sz="2000" dirty="0">
              <a:solidFill>
                <a:schemeClr val="bg1">
                  <a:lumMod val="75000"/>
                </a:schemeClr>
              </a:solidFill>
            </a:endParaRPr>
          </a:p>
        </p:txBody>
      </p:sp>
      <p:sp>
        <p:nvSpPr>
          <p:cNvPr id="60" name="Rectangle 59"/>
          <p:cNvSpPr/>
          <p:nvPr/>
        </p:nvSpPr>
        <p:spPr>
          <a:xfrm>
            <a:off x="7812360" y="6320353"/>
            <a:ext cx="1337226" cy="276999"/>
          </a:xfrm>
          <a:prstGeom prst="rect">
            <a:avLst/>
          </a:prstGeom>
        </p:spPr>
        <p:txBody>
          <a:bodyPr wrap="none">
            <a:spAutoFit/>
          </a:bodyPr>
          <a:lstStyle/>
          <a:p>
            <a:r>
              <a:rPr lang="fr-BE" sz="1200" i="1" dirty="0"/>
              <a:t>TNS </a:t>
            </a:r>
            <a:r>
              <a:rPr lang="fr-BE" sz="1200" i="1" dirty="0" smtClean="0"/>
              <a:t>Opinion, 2016</a:t>
            </a:r>
            <a:endParaRPr lang="fr-BE" sz="1200" i="1" dirty="0"/>
          </a:p>
        </p:txBody>
      </p:sp>
      <p:sp>
        <p:nvSpPr>
          <p:cNvPr id="2" name="ZoneTexte 1"/>
          <p:cNvSpPr txBox="1"/>
          <p:nvPr/>
        </p:nvSpPr>
        <p:spPr>
          <a:xfrm>
            <a:off x="1326753" y="6021288"/>
            <a:ext cx="1259833" cy="523220"/>
          </a:xfrm>
          <a:prstGeom prst="rect">
            <a:avLst/>
          </a:prstGeom>
          <a:noFill/>
        </p:spPr>
        <p:txBody>
          <a:bodyPr wrap="none" rtlCol="0">
            <a:spAutoFit/>
          </a:bodyPr>
          <a:lstStyle/>
          <a:p>
            <a:pPr algn="ctr"/>
            <a:r>
              <a:rPr lang="fr-BE" sz="1400" dirty="0" smtClean="0"/>
              <a:t>Probable effet </a:t>
            </a:r>
          </a:p>
          <a:p>
            <a:pPr algn="ctr"/>
            <a:r>
              <a:rPr lang="fr-BE" sz="1400" dirty="0" smtClean="0"/>
              <a:t>COP21 !</a:t>
            </a:r>
            <a:endParaRPr lang="fr-BE" sz="1400" dirty="0"/>
          </a:p>
        </p:txBody>
      </p:sp>
      <p:sp>
        <p:nvSpPr>
          <p:cNvPr id="57" name="Espace réservé du pied de page 4"/>
          <p:cNvSpPr>
            <a:spLocks noGrp="1"/>
          </p:cNvSpPr>
          <p:nvPr>
            <p:ph type="ftr" sz="quarter" idx="4294967295"/>
          </p:nvPr>
        </p:nvSpPr>
        <p:spPr>
          <a:xfrm>
            <a:off x="1356160" y="6520259"/>
            <a:ext cx="7787840" cy="365125"/>
          </a:xfrm>
          <a:prstGeom prst="rect">
            <a:avLst/>
          </a:prstGeom>
          <a:noFill/>
        </p:spPr>
        <p:txBody>
          <a:bodyPr vert="horz" lIns="91440" tIns="45720" rIns="91440" bIns="45720" rtlCol="0" anchor="ctr"/>
          <a:lstStyle>
            <a:lvl1pPr algn="ctr">
              <a:defRPr sz="1200">
                <a:solidFill>
                  <a:schemeClr val="tx1"/>
                </a:solidFill>
              </a:defRPr>
            </a:lvl1pPr>
          </a:lstStyle>
          <a:p>
            <a:r>
              <a:rPr lang="fr-BE" i="1" dirty="0" smtClean="0"/>
              <a:t>« Enjeux liés aux représentations sociales de la forêt dans nos sociétés urbanisées », ECOFOR-SEHS, Paris, 11 janvier 2018</a:t>
            </a:r>
            <a:endParaRPr lang="fr-BE" i="1" dirty="0"/>
          </a:p>
        </p:txBody>
      </p:sp>
    </p:spTree>
    <p:extLst>
      <p:ext uri="{BB962C8B-B14F-4D97-AF65-F5344CB8AC3E}">
        <p14:creationId xmlns:p14="http://schemas.microsoft.com/office/powerpoint/2010/main" val="20666947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191439" y="6326429"/>
            <a:ext cx="184666" cy="338554"/>
          </a:xfrm>
          <a:prstGeom prst="rect">
            <a:avLst/>
          </a:prstGeom>
          <a:noFill/>
        </p:spPr>
        <p:txBody>
          <a:bodyPr wrap="none" rtlCol="0">
            <a:spAutoFit/>
          </a:bodyPr>
          <a:lstStyle/>
          <a:p>
            <a:endParaRPr lang="en-US" sz="1600" b="0" dirty="0" err="1" smtClean="0">
              <a:solidFill>
                <a:srgbClr val="333333"/>
              </a:solidFill>
              <a:latin typeface="+mn-lt"/>
            </a:endParaRPr>
          </a:p>
        </p:txBody>
      </p:sp>
      <p:sp>
        <p:nvSpPr>
          <p:cNvPr id="16" name="Espace réservé du contenu 2"/>
          <p:cNvSpPr txBox="1">
            <a:spLocks/>
          </p:cNvSpPr>
          <p:nvPr/>
        </p:nvSpPr>
        <p:spPr>
          <a:xfrm>
            <a:off x="1619672" y="692150"/>
            <a:ext cx="7200800" cy="474253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fr-BE" sz="2800" b="1" dirty="0" smtClean="0"/>
              <a:t>Eurobaromètre PAC</a:t>
            </a:r>
            <a:endParaRPr lang="fr-BE" sz="1800" dirty="0" smtClean="0"/>
          </a:p>
        </p:txBody>
      </p:sp>
      <p:sp>
        <p:nvSpPr>
          <p:cNvPr id="19" name="ZoneTexte 18"/>
          <p:cNvSpPr txBox="1"/>
          <p:nvPr/>
        </p:nvSpPr>
        <p:spPr>
          <a:xfrm>
            <a:off x="5276266" y="148570"/>
            <a:ext cx="1527982" cy="400110"/>
          </a:xfrm>
          <a:prstGeom prst="rect">
            <a:avLst/>
          </a:prstGeom>
          <a:solidFill>
            <a:schemeClr val="accent1">
              <a:lumMod val="20000"/>
              <a:lumOff val="80000"/>
            </a:schemeClr>
          </a:solidFill>
          <a:effectLst>
            <a:outerShdw blurRad="50800" dist="38100" dir="2700000" algn="tl" rotWithShape="0">
              <a:prstClr val="black">
                <a:alpha val="40000"/>
              </a:prstClr>
            </a:outerShdw>
          </a:effectLst>
        </p:spPr>
        <p:txBody>
          <a:bodyPr wrap="none" rtlCol="0">
            <a:spAutoFit/>
          </a:bodyPr>
          <a:lstStyle/>
          <a:p>
            <a:r>
              <a:rPr lang="fr-BE" sz="2000" dirty="0" smtClean="0">
                <a:solidFill>
                  <a:schemeClr val="bg1">
                    <a:lumMod val="75000"/>
                  </a:schemeClr>
                </a:solidFill>
              </a:rPr>
              <a:t>3. Discussion</a:t>
            </a:r>
            <a:endParaRPr lang="fr-BE" sz="2000" dirty="0">
              <a:solidFill>
                <a:schemeClr val="bg1">
                  <a:lumMod val="75000"/>
                </a:schemeClr>
              </a:solidFill>
            </a:endParaRPr>
          </a:p>
        </p:txBody>
      </p:sp>
      <p:sp>
        <p:nvSpPr>
          <p:cNvPr id="21" name="ZoneTexte 20"/>
          <p:cNvSpPr txBox="1"/>
          <p:nvPr/>
        </p:nvSpPr>
        <p:spPr>
          <a:xfrm>
            <a:off x="6885962" y="148570"/>
            <a:ext cx="1574470" cy="400110"/>
          </a:xfrm>
          <a:prstGeom prst="rect">
            <a:avLst/>
          </a:prstGeom>
          <a:solidFill>
            <a:schemeClr val="accent1">
              <a:lumMod val="20000"/>
              <a:lumOff val="80000"/>
            </a:schemeClr>
          </a:solidFill>
          <a:effectLst>
            <a:outerShdw blurRad="50800" dist="38100" dir="2700000" algn="tl" rotWithShape="0">
              <a:prstClr val="black">
                <a:alpha val="40000"/>
              </a:prstClr>
            </a:outerShdw>
          </a:effectLst>
        </p:spPr>
        <p:txBody>
          <a:bodyPr wrap="none" rtlCol="0">
            <a:spAutoFit/>
          </a:bodyPr>
          <a:lstStyle/>
          <a:p>
            <a:r>
              <a:rPr lang="fr-BE" sz="2000" dirty="0">
                <a:solidFill>
                  <a:schemeClr val="bg1">
                    <a:lumMod val="75000"/>
                  </a:schemeClr>
                </a:solidFill>
              </a:rPr>
              <a:t>4</a:t>
            </a:r>
            <a:r>
              <a:rPr lang="fr-BE" sz="2000" dirty="0" smtClean="0">
                <a:solidFill>
                  <a:schemeClr val="bg1">
                    <a:lumMod val="75000"/>
                  </a:schemeClr>
                </a:solidFill>
              </a:rPr>
              <a:t>. Conclusion</a:t>
            </a:r>
            <a:endParaRPr lang="fr-BE" sz="2000" dirty="0">
              <a:solidFill>
                <a:schemeClr val="bg1">
                  <a:lumMod val="75000"/>
                </a:schemeClr>
              </a:solidFill>
            </a:endParaRPr>
          </a:p>
        </p:txBody>
      </p:sp>
      <p:sp>
        <p:nvSpPr>
          <p:cNvPr id="22" name="ZoneTexte 21"/>
          <p:cNvSpPr txBox="1"/>
          <p:nvPr/>
        </p:nvSpPr>
        <p:spPr>
          <a:xfrm>
            <a:off x="3779912" y="148570"/>
            <a:ext cx="1415131" cy="400110"/>
          </a:xfrm>
          <a:prstGeom prst="rect">
            <a:avLst/>
          </a:prstGeom>
          <a:solidFill>
            <a:schemeClr val="accent4">
              <a:lumMod val="40000"/>
              <a:lumOff val="60000"/>
            </a:schemeClr>
          </a:solidFill>
          <a:ln>
            <a:solidFill>
              <a:schemeClr val="accent4"/>
            </a:solidFill>
          </a:ln>
          <a:effectLst>
            <a:outerShdw blurRad="50800" dist="38100" dir="2700000" algn="tl" rotWithShape="0">
              <a:prstClr val="black">
                <a:alpha val="40000"/>
              </a:prstClr>
            </a:outerShdw>
          </a:effectLst>
        </p:spPr>
        <p:txBody>
          <a:bodyPr wrap="none" rtlCol="0">
            <a:spAutoFit/>
          </a:bodyPr>
          <a:lstStyle/>
          <a:p>
            <a:r>
              <a:rPr lang="fr-BE" sz="2000" b="1" dirty="0" smtClean="0"/>
              <a:t>2. Résultats</a:t>
            </a:r>
            <a:endParaRPr lang="fr-BE" sz="2000" b="1" dirty="0"/>
          </a:p>
        </p:txBody>
      </p:sp>
      <p:sp>
        <p:nvSpPr>
          <p:cNvPr id="23" name="ZoneTexte 22"/>
          <p:cNvSpPr txBox="1"/>
          <p:nvPr/>
        </p:nvSpPr>
        <p:spPr>
          <a:xfrm>
            <a:off x="1938573" y="148570"/>
            <a:ext cx="1769331" cy="400110"/>
          </a:xfrm>
          <a:prstGeom prst="rect">
            <a:avLst/>
          </a:prstGeom>
          <a:solidFill>
            <a:schemeClr val="accent1">
              <a:lumMod val="20000"/>
              <a:lumOff val="80000"/>
            </a:schemeClr>
          </a:solidFill>
          <a:effectLst>
            <a:outerShdw blurRad="50800" dist="38100" dir="2700000" algn="tl" rotWithShape="0">
              <a:prstClr val="black">
                <a:alpha val="40000"/>
              </a:prstClr>
            </a:outerShdw>
          </a:effectLst>
        </p:spPr>
        <p:txBody>
          <a:bodyPr wrap="none" rtlCol="0">
            <a:spAutoFit/>
          </a:bodyPr>
          <a:lstStyle/>
          <a:p>
            <a:r>
              <a:rPr lang="fr-BE" sz="2000" dirty="0" smtClean="0">
                <a:solidFill>
                  <a:schemeClr val="bg1">
                    <a:lumMod val="75000"/>
                  </a:schemeClr>
                </a:solidFill>
              </a:rPr>
              <a:t>1. Introduction</a:t>
            </a:r>
            <a:endParaRPr lang="fr-BE" sz="2000" dirty="0">
              <a:solidFill>
                <a:schemeClr val="bg1">
                  <a:lumMod val="75000"/>
                </a:schemeClr>
              </a:solidFill>
            </a:endParaRPr>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6577" y="2069559"/>
            <a:ext cx="6543855" cy="4239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2051720" y="1484784"/>
            <a:ext cx="6546987" cy="584775"/>
          </a:xfrm>
          <a:prstGeom prst="rect">
            <a:avLst/>
          </a:prstGeom>
        </p:spPr>
        <p:txBody>
          <a:bodyPr wrap="square">
            <a:spAutoFit/>
          </a:bodyPr>
          <a:lstStyle/>
          <a:p>
            <a:pPr algn="ctr"/>
            <a:r>
              <a:rPr lang="en-US" sz="1600" dirty="0"/>
              <a:t>Contribution of the forest sector to GDP in selected countries (percentage of GDP) in </a:t>
            </a:r>
            <a:r>
              <a:rPr lang="en-US" sz="1600" dirty="0" smtClean="0"/>
              <a:t>2010 (State of Europe’s forest 2015, Forest Europe)</a:t>
            </a:r>
            <a:endParaRPr lang="fr-BE" sz="1600" dirty="0"/>
          </a:p>
        </p:txBody>
      </p:sp>
      <p:cxnSp>
        <p:nvCxnSpPr>
          <p:cNvPr id="24" name="Connecteur droit 23"/>
          <p:cNvCxnSpPr/>
          <p:nvPr/>
        </p:nvCxnSpPr>
        <p:spPr>
          <a:xfrm flipV="1">
            <a:off x="3419872" y="2276872"/>
            <a:ext cx="0" cy="3456385"/>
          </a:xfrm>
          <a:prstGeom prst="line">
            <a:avLst/>
          </a:prstGeom>
          <a:ln w="28575">
            <a:solidFill>
              <a:schemeClr val="accent4"/>
            </a:solidFill>
            <a:prstDash val="dash"/>
          </a:ln>
        </p:spPr>
        <p:style>
          <a:lnRef idx="1">
            <a:schemeClr val="accent1"/>
          </a:lnRef>
          <a:fillRef idx="0">
            <a:schemeClr val="accent1"/>
          </a:fillRef>
          <a:effectRef idx="0">
            <a:schemeClr val="accent1"/>
          </a:effectRef>
          <a:fontRef idx="minor">
            <a:schemeClr val="tx1"/>
          </a:fontRef>
        </p:style>
      </p:cxnSp>
      <p:cxnSp>
        <p:nvCxnSpPr>
          <p:cNvPr id="4" name="Connecteur droit avec flèche 3"/>
          <p:cNvCxnSpPr/>
          <p:nvPr/>
        </p:nvCxnSpPr>
        <p:spPr>
          <a:xfrm>
            <a:off x="1614537" y="2348880"/>
            <a:ext cx="648072" cy="0"/>
          </a:xfrm>
          <a:prstGeom prst="straightConnector1">
            <a:avLst/>
          </a:prstGeom>
          <a:ln>
            <a:solidFill>
              <a:schemeClr val="accent4"/>
            </a:solidFill>
            <a:tailEnd type="arrow"/>
          </a:ln>
        </p:spPr>
        <p:style>
          <a:lnRef idx="1">
            <a:schemeClr val="accent1"/>
          </a:lnRef>
          <a:fillRef idx="0">
            <a:schemeClr val="accent1"/>
          </a:fillRef>
          <a:effectRef idx="0">
            <a:schemeClr val="accent1"/>
          </a:effectRef>
          <a:fontRef idx="minor">
            <a:schemeClr val="tx1"/>
          </a:fontRef>
        </p:style>
      </p:cxnSp>
      <p:cxnSp>
        <p:nvCxnSpPr>
          <p:cNvPr id="18" name="Connecteur droit avec flèche 17"/>
          <p:cNvCxnSpPr/>
          <p:nvPr/>
        </p:nvCxnSpPr>
        <p:spPr>
          <a:xfrm>
            <a:off x="1614537" y="2636912"/>
            <a:ext cx="648072" cy="0"/>
          </a:xfrm>
          <a:prstGeom prst="straightConnector1">
            <a:avLst/>
          </a:prstGeom>
          <a:ln>
            <a:solidFill>
              <a:schemeClr val="accent4"/>
            </a:solidFill>
            <a:tailEnd type="arrow"/>
          </a:ln>
        </p:spPr>
        <p:style>
          <a:lnRef idx="1">
            <a:schemeClr val="accent1"/>
          </a:lnRef>
          <a:fillRef idx="0">
            <a:schemeClr val="accent1"/>
          </a:fillRef>
          <a:effectRef idx="0">
            <a:schemeClr val="accent1"/>
          </a:effectRef>
          <a:fontRef idx="minor">
            <a:schemeClr val="tx1"/>
          </a:fontRef>
        </p:style>
      </p:cxnSp>
      <p:sp>
        <p:nvSpPr>
          <p:cNvPr id="7" name="ZoneTexte 6"/>
          <p:cNvSpPr txBox="1"/>
          <p:nvPr/>
        </p:nvSpPr>
        <p:spPr>
          <a:xfrm>
            <a:off x="3419872" y="5095316"/>
            <a:ext cx="737702" cy="577081"/>
          </a:xfrm>
          <a:prstGeom prst="rect">
            <a:avLst/>
          </a:prstGeom>
          <a:noFill/>
        </p:spPr>
        <p:txBody>
          <a:bodyPr wrap="none" rtlCol="0">
            <a:spAutoFit/>
          </a:bodyPr>
          <a:lstStyle/>
          <a:p>
            <a:pPr algn="ctr"/>
            <a:r>
              <a:rPr lang="fr-BE" sz="1050" dirty="0" smtClean="0"/>
              <a:t>Moyenne </a:t>
            </a:r>
          </a:p>
          <a:p>
            <a:pPr algn="ctr"/>
            <a:r>
              <a:rPr lang="fr-BE" sz="1050" dirty="0" smtClean="0"/>
              <a:t>UE : </a:t>
            </a:r>
          </a:p>
          <a:p>
            <a:pPr algn="ctr"/>
            <a:r>
              <a:rPr lang="fr-BE" sz="1050" dirty="0" smtClean="0"/>
              <a:t>0,8%</a:t>
            </a:r>
            <a:endParaRPr lang="fr-BE" sz="1050" dirty="0"/>
          </a:p>
        </p:txBody>
      </p:sp>
      <p:sp>
        <p:nvSpPr>
          <p:cNvPr id="20" name="ZoneTexte 19"/>
          <p:cNvSpPr txBox="1"/>
          <p:nvPr/>
        </p:nvSpPr>
        <p:spPr>
          <a:xfrm>
            <a:off x="7865975" y="2989110"/>
            <a:ext cx="954107" cy="1077218"/>
          </a:xfrm>
          <a:prstGeom prst="rect">
            <a:avLst/>
          </a:prstGeom>
          <a:noFill/>
        </p:spPr>
        <p:txBody>
          <a:bodyPr wrap="none" rtlCol="0">
            <a:spAutoFit/>
          </a:bodyPr>
          <a:lstStyle/>
          <a:p>
            <a:pPr algn="ctr"/>
            <a:r>
              <a:rPr lang="fr-BE" sz="1600" b="1" dirty="0" smtClean="0"/>
              <a:t>Meilleur </a:t>
            </a:r>
          </a:p>
          <a:p>
            <a:pPr algn="ctr"/>
            <a:r>
              <a:rPr lang="fr-BE" sz="1600" b="1" dirty="0" smtClean="0"/>
              <a:t>score </a:t>
            </a:r>
          </a:p>
          <a:p>
            <a:pPr algn="ctr"/>
            <a:r>
              <a:rPr lang="fr-BE" sz="1600" b="1" dirty="0" smtClean="0"/>
              <a:t>du bois : </a:t>
            </a:r>
          </a:p>
          <a:p>
            <a:pPr algn="ctr"/>
            <a:r>
              <a:rPr lang="fr-BE" sz="1600" b="1" dirty="0" smtClean="0"/>
              <a:t>Top 3</a:t>
            </a:r>
            <a:endParaRPr lang="fr-BE" sz="1600" b="1" dirty="0"/>
          </a:p>
        </p:txBody>
      </p:sp>
      <p:cxnSp>
        <p:nvCxnSpPr>
          <p:cNvPr id="25" name="Connecteur droit 24"/>
          <p:cNvCxnSpPr/>
          <p:nvPr/>
        </p:nvCxnSpPr>
        <p:spPr>
          <a:xfrm flipH="1" flipV="1">
            <a:off x="7263150" y="2348880"/>
            <a:ext cx="461893" cy="87636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Connecteur droit 25"/>
          <p:cNvCxnSpPr/>
          <p:nvPr/>
        </p:nvCxnSpPr>
        <p:spPr>
          <a:xfrm flipH="1" flipV="1">
            <a:off x="5868144" y="2492896"/>
            <a:ext cx="1856899" cy="73234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Connecteur droit 26"/>
          <p:cNvCxnSpPr/>
          <p:nvPr/>
        </p:nvCxnSpPr>
        <p:spPr>
          <a:xfrm flipH="1" flipV="1">
            <a:off x="4487477" y="2787061"/>
            <a:ext cx="3237566" cy="43818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ZoneTexte 12"/>
          <p:cNvSpPr txBox="1"/>
          <p:nvPr/>
        </p:nvSpPr>
        <p:spPr>
          <a:xfrm>
            <a:off x="1364220" y="2339588"/>
            <a:ext cx="399468" cy="369332"/>
          </a:xfrm>
          <a:prstGeom prst="rect">
            <a:avLst/>
          </a:prstGeom>
          <a:noFill/>
        </p:spPr>
        <p:txBody>
          <a:bodyPr wrap="none" rtlCol="0">
            <a:spAutoFit/>
          </a:bodyPr>
          <a:lstStyle/>
          <a:p>
            <a:r>
              <a:rPr lang="fr-BE" dirty="0" smtClean="0"/>
              <a:t>??</a:t>
            </a:r>
            <a:endParaRPr lang="fr-BE" dirty="0"/>
          </a:p>
        </p:txBody>
      </p:sp>
      <p:sp>
        <p:nvSpPr>
          <p:cNvPr id="29" name="Espace réservé du pied de page 4"/>
          <p:cNvSpPr>
            <a:spLocks noGrp="1"/>
          </p:cNvSpPr>
          <p:nvPr>
            <p:ph type="ftr" sz="quarter" idx="4294967295"/>
          </p:nvPr>
        </p:nvSpPr>
        <p:spPr>
          <a:xfrm>
            <a:off x="1356160" y="6520259"/>
            <a:ext cx="7787840" cy="365125"/>
          </a:xfrm>
          <a:prstGeom prst="rect">
            <a:avLst/>
          </a:prstGeom>
          <a:solidFill>
            <a:schemeClr val="bg1"/>
          </a:solidFill>
        </p:spPr>
        <p:txBody>
          <a:bodyPr vert="horz" lIns="91440" tIns="45720" rIns="91440" bIns="45720" rtlCol="0" anchor="ctr"/>
          <a:lstStyle>
            <a:lvl1pPr algn="ctr">
              <a:defRPr sz="1200">
                <a:solidFill>
                  <a:schemeClr val="tx1"/>
                </a:solidFill>
              </a:defRPr>
            </a:lvl1pPr>
          </a:lstStyle>
          <a:p>
            <a:r>
              <a:rPr lang="fr-BE" i="1" dirty="0" smtClean="0"/>
              <a:t>« Enjeux liés aux représentations sociales de la forêt dans nos sociétés urbanisées », ECOFOR-SEHS, Paris, 11 janvier 2018</a:t>
            </a:r>
            <a:endParaRPr lang="fr-BE" i="1" dirty="0"/>
          </a:p>
        </p:txBody>
      </p:sp>
    </p:spTree>
    <p:extLst>
      <p:ext uri="{BB962C8B-B14F-4D97-AF65-F5344CB8AC3E}">
        <p14:creationId xmlns:p14="http://schemas.microsoft.com/office/powerpoint/2010/main" val="2947033128"/>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8675</TotalTime>
  <Words>1189</Words>
  <Application>Microsoft Office PowerPoint</Application>
  <PresentationFormat>Affichage à l'écran (4:3)</PresentationFormat>
  <Paragraphs>241</Paragraphs>
  <Slides>17</Slides>
  <Notes>5</Notes>
  <HiddenSlides>0</HiddenSlides>
  <MMClips>0</MMClips>
  <ScaleCrop>false</ScaleCrop>
  <HeadingPairs>
    <vt:vector size="8" baseType="variant">
      <vt:variant>
        <vt:lpstr>Polices utilisées</vt:lpstr>
      </vt:variant>
      <vt:variant>
        <vt:i4>6</vt:i4>
      </vt:variant>
      <vt:variant>
        <vt:lpstr>Thème</vt:lpstr>
      </vt:variant>
      <vt:variant>
        <vt:i4>1</vt:i4>
      </vt:variant>
      <vt:variant>
        <vt:lpstr>Serveurs OLE incorporés</vt:lpstr>
      </vt:variant>
      <vt:variant>
        <vt:i4>1</vt:i4>
      </vt:variant>
      <vt:variant>
        <vt:lpstr>Titres des diapositives</vt:lpstr>
      </vt:variant>
      <vt:variant>
        <vt:i4>17</vt:i4>
      </vt:variant>
    </vt:vector>
  </HeadingPairs>
  <TitlesOfParts>
    <vt:vector size="25" baseType="lpstr">
      <vt:lpstr>Arial</vt:lpstr>
      <vt:lpstr>Calibri</vt:lpstr>
      <vt:lpstr>Georgia</vt:lpstr>
      <vt:lpstr>Times New Roman</vt:lpstr>
      <vt:lpstr>Wingdings</vt:lpstr>
      <vt:lpstr>Wingdings 3</vt:lpstr>
      <vt:lpstr>Thème Office</vt:lpstr>
      <vt:lpstr>Image Photo Editor</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Université catholique de Louvain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SIWS</dc:creator>
  <cp:lastModifiedBy>Christine Farcy</cp:lastModifiedBy>
  <cp:revision>483</cp:revision>
  <dcterms:created xsi:type="dcterms:W3CDTF">2013-07-13T18:32:47Z</dcterms:created>
  <dcterms:modified xsi:type="dcterms:W3CDTF">2018-01-11T09:13:28Z</dcterms:modified>
</cp:coreProperties>
</file>