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1" r:id="rId3"/>
    <p:sldId id="257" r:id="rId4"/>
    <p:sldId id="259" r:id="rId5"/>
    <p:sldId id="258" r:id="rId6"/>
    <p:sldId id="263" r:id="rId7"/>
    <p:sldId id="265" r:id="rId8"/>
    <p:sldId id="266" r:id="rId9"/>
    <p:sldId id="267" r:id="rId10"/>
    <p:sldId id="273" r:id="rId11"/>
    <p:sldId id="261" r:id="rId12"/>
    <p:sldId id="274" r:id="rId13"/>
    <p:sldId id="272" r:id="rId14"/>
    <p:sldId id="260" r:id="rId1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4AFB6-B1EB-4B8B-9E24-E936963DA724}" type="datetimeFigureOut">
              <a:rPr lang="fr-FR" smtClean="0"/>
              <a:pPr/>
              <a:t>10/01/2018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67679-34C2-4E92-BD8A-71B615E8EA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5B37C-BAB5-4897-8EE8-A758BC36DFFF}" type="datetimeFigureOut">
              <a:rPr lang="fr-FR" smtClean="0"/>
              <a:pPr/>
              <a:t>10/01/2018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95C4F-37B7-49D9-A3D6-F88CCAF2F0B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gif"/><Relationship Id="rId14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48000" y="1412776"/>
            <a:ext cx="6696000" cy="2016224"/>
          </a:xfrm>
        </p:spPr>
        <p:txBody>
          <a:bodyPr>
            <a:noAutofit/>
          </a:bodyPr>
          <a:lstStyle>
            <a:lvl1pPr>
              <a:defRPr sz="6000" b="0" cap="sm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48000" y="3645024"/>
            <a:ext cx="6696000" cy="12485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noProof="0" smtClean="0"/>
              <a:t>Cliquez pour modifier le style des sous-titres du masque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8288" y="6533878"/>
            <a:ext cx="1259632" cy="332656"/>
          </a:xfrm>
        </p:spPr>
        <p:txBody>
          <a:bodyPr/>
          <a:lstStyle>
            <a:lvl1pPr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42E2857-14A4-44A4-8EF0-B776C9607F24}" type="datetime1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6912768" cy="501650"/>
          </a:xfr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00392" y="6477109"/>
            <a:ext cx="971600" cy="38089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AAE36D2-D75C-42BC-A568-9F112D6C25D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448000" y="4869160"/>
            <a:ext cx="6696000" cy="935757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72400" y="6449333"/>
            <a:ext cx="928058" cy="40866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fld id="{0AAE36D2-D75C-42BC-A568-9F112D6C25D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6944" y="6580760"/>
            <a:ext cx="1259632" cy="332656"/>
          </a:xfrm>
        </p:spPr>
        <p:txBody>
          <a:bodyPr/>
          <a:lstStyle>
            <a:lvl1pPr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8546E18-68FC-42EF-8DB9-60239CA54E05}" type="datetime1">
              <a:rPr lang="en-US" smtClean="0"/>
              <a:pPr/>
              <a:t>1/10/2018</a:t>
            </a:fld>
            <a:endParaRPr lang="en-US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6912768" cy="50165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1907704" y="-9236"/>
            <a:ext cx="6696744" cy="1350004"/>
          </a:xfrm>
        </p:spPr>
        <p:txBody>
          <a:bodyPr>
            <a:noAutofit/>
          </a:bodyPr>
          <a:lstStyle>
            <a:lvl1pPr marL="0" indent="2160588" algn="r">
              <a:defRPr sz="2800" b="0" cap="small" baseline="0">
                <a:solidFill>
                  <a:srgbClr val="007033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/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604449" y="-1"/>
            <a:ext cx="539552" cy="1350000"/>
          </a:xfrm>
        </p:spPr>
        <p:txBody>
          <a:bodyPr anchor="ctr">
            <a:normAutofit/>
          </a:bodyPr>
          <a:lstStyle>
            <a:lvl1pPr algn="r">
              <a:buNone/>
              <a:defRPr sz="1800">
                <a:solidFill>
                  <a:srgbClr val="068747"/>
                </a:solidFill>
              </a:defRPr>
            </a:lvl1pPr>
          </a:lstStyle>
          <a:p>
            <a:pPr lvl="0"/>
            <a:r>
              <a:rPr lang="fr-FR" noProof="0" smtClean="0"/>
              <a:t>()</a:t>
            </a:r>
            <a:endParaRPr lang="fr-F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340768"/>
            <a:ext cx="2057400" cy="478539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340768"/>
            <a:ext cx="6019800" cy="4785395"/>
          </a:xfrm>
        </p:spPr>
        <p:txBody>
          <a:bodyPr vert="eaVert"/>
          <a:lstStyle>
            <a:lvl1pPr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72400" y="6449333"/>
            <a:ext cx="928058" cy="40866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fld id="{0AAE36D2-D75C-42BC-A568-9F112D6C25D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6944" y="6580760"/>
            <a:ext cx="1259632" cy="332656"/>
          </a:xfrm>
        </p:spPr>
        <p:txBody>
          <a:bodyPr/>
          <a:lstStyle>
            <a:lvl1pPr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CC3B2B7-4C16-45BF-A784-CACC265BE0FD}" type="datetime1">
              <a:rPr lang="en-US" smtClean="0"/>
              <a:pPr/>
              <a:t>1/10/2018</a:t>
            </a:fld>
            <a:endParaRPr lang="en-US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6912768" cy="50165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72400" y="6449333"/>
            <a:ext cx="928058" cy="40866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fld id="{0AAE36D2-D75C-42BC-A568-9F112D6C25D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6944" y="6580760"/>
            <a:ext cx="1259632" cy="332656"/>
          </a:xfrm>
        </p:spPr>
        <p:txBody>
          <a:bodyPr/>
          <a:lstStyle>
            <a:lvl1pPr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DD03E81-3BA4-47E3-B7B4-016E2D28E5ED}" type="datetime1">
              <a:rPr lang="en-US" smtClean="0"/>
              <a:pPr/>
              <a:t>1/10/2018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6912768" cy="50165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907704" y="-9236"/>
            <a:ext cx="6696744" cy="1350004"/>
          </a:xfrm>
        </p:spPr>
        <p:txBody>
          <a:bodyPr>
            <a:noAutofit/>
          </a:bodyPr>
          <a:lstStyle>
            <a:lvl1pPr marL="0" indent="2160588" algn="r">
              <a:defRPr sz="2800" b="0" cap="small" baseline="0">
                <a:solidFill>
                  <a:srgbClr val="007033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604449" y="-1"/>
            <a:ext cx="539552" cy="1350000"/>
          </a:xfrm>
        </p:spPr>
        <p:txBody>
          <a:bodyPr anchor="ctr">
            <a:normAutofit/>
          </a:bodyPr>
          <a:lstStyle>
            <a:lvl1pPr algn="r">
              <a:buNone/>
              <a:defRPr sz="1800">
                <a:solidFill>
                  <a:srgbClr val="068747"/>
                </a:solidFill>
              </a:defRPr>
            </a:lvl1pPr>
          </a:lstStyle>
          <a:p>
            <a:pPr lvl="0"/>
            <a:r>
              <a:rPr lang="fr-FR" noProof="0" smtClean="0"/>
              <a:t>()</a:t>
            </a:r>
            <a:endParaRPr lang="fr-FR" noProof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611560" y="1556792"/>
            <a:ext cx="8532440" cy="4824536"/>
          </a:xfrm>
        </p:spPr>
        <p:txBody>
          <a:bodyPr/>
          <a:lstStyle>
            <a:lvl1pPr>
              <a:buSzPct val="100000"/>
              <a:buFont typeface="Arial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SzPct val="100000"/>
              <a:buFont typeface="Arial" pitchFamily="34" charset="0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SzPct val="100000"/>
              <a:buFont typeface="Arial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SzPct val="100000"/>
              <a:buFont typeface="Arial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72400" y="6449333"/>
            <a:ext cx="928058" cy="40866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fld id="{0AAE36D2-D75C-42BC-A568-9F112D6C25D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6944" y="6580760"/>
            <a:ext cx="1259632" cy="332656"/>
          </a:xfrm>
        </p:spPr>
        <p:txBody>
          <a:bodyPr/>
          <a:lstStyle>
            <a:lvl1pPr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2AB8DA-447C-4A96-8201-6CD87DCE91AB}" type="datetime1">
              <a:rPr lang="en-US" smtClean="0"/>
              <a:pPr/>
              <a:t>1/10/2018</a:t>
            </a:fld>
            <a:endParaRPr lang="en-US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6912768" cy="50165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3"/>
          </p:nvPr>
        </p:nvSpPr>
        <p:spPr>
          <a:xfrm>
            <a:off x="2519362" y="260648"/>
            <a:ext cx="6624638" cy="1007566"/>
          </a:xfrm>
        </p:spPr>
        <p:txBody>
          <a:bodyPr/>
          <a:lstStyle>
            <a:lvl1pPr algn="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grpSp>
        <p:nvGrpSpPr>
          <p:cNvPr id="2" name="Groupe 11"/>
          <p:cNvGrpSpPr/>
          <p:nvPr/>
        </p:nvGrpSpPr>
        <p:grpSpPr>
          <a:xfrm>
            <a:off x="2015716" y="1484784"/>
            <a:ext cx="5112568" cy="5040560"/>
            <a:chOff x="1187624" y="188640"/>
            <a:chExt cx="6513425" cy="6408712"/>
          </a:xfrm>
        </p:grpSpPr>
        <p:sp>
          <p:nvSpPr>
            <p:cNvPr id="13" name="Ellipse 12"/>
            <p:cNvSpPr/>
            <p:nvPr/>
          </p:nvSpPr>
          <p:spPr>
            <a:xfrm>
              <a:off x="1259632" y="188640"/>
              <a:ext cx="6408712" cy="64087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Image 13" descr="CNPF_Nlogo_2013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5656" y="4293096"/>
              <a:ext cx="864096" cy="743612"/>
            </a:xfrm>
            <a:prstGeom prst="rect">
              <a:avLst/>
            </a:prstGeom>
          </p:spPr>
        </p:pic>
        <p:pic>
          <p:nvPicPr>
            <p:cNvPr id="15" name="Image 14" descr="IGN_niou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7624" y="2976616"/>
              <a:ext cx="949630" cy="1008112"/>
            </a:xfrm>
            <a:prstGeom prst="rect">
              <a:avLst/>
            </a:prstGeom>
          </p:spPr>
        </p:pic>
        <p:pic>
          <p:nvPicPr>
            <p:cNvPr id="16" name="Image 15" descr="logo_cnr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60232" y="2955801"/>
              <a:ext cx="936104" cy="1049740"/>
            </a:xfrm>
            <a:prstGeom prst="rect">
              <a:avLst/>
            </a:prstGeom>
          </p:spPr>
        </p:pic>
        <p:pic>
          <p:nvPicPr>
            <p:cNvPr id="17" name="Image 16" descr="LOGO MAAF 2012 COUL.BMP"/>
            <p:cNvPicPr>
              <a:picLocks noChangeAspect="1"/>
            </p:cNvPicPr>
            <p:nvPr/>
          </p:nvPicPr>
          <p:blipFill>
            <a:blip r:embed="rId5" cstate="print"/>
            <a:srcRect b="48427"/>
            <a:stretch>
              <a:fillRect/>
            </a:stretch>
          </p:blipFill>
          <p:spPr>
            <a:xfrm>
              <a:off x="3821700" y="260649"/>
              <a:ext cx="1362804" cy="900960"/>
            </a:xfrm>
            <a:prstGeom prst="rect">
              <a:avLst/>
            </a:prstGeom>
          </p:spPr>
        </p:pic>
        <p:pic>
          <p:nvPicPr>
            <p:cNvPr id="18" name="Image 17" descr="LOG_sig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26215" y="4365104"/>
              <a:ext cx="1742129" cy="720080"/>
            </a:xfrm>
            <a:prstGeom prst="rect">
              <a:avLst/>
            </a:prstGeom>
          </p:spPr>
        </p:pic>
        <p:pic>
          <p:nvPicPr>
            <p:cNvPr id="19" name="Image 18" descr="IRD-moyen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52120" y="5373216"/>
              <a:ext cx="1347555" cy="715516"/>
            </a:xfrm>
            <a:prstGeom prst="rect">
              <a:avLst/>
            </a:prstGeom>
          </p:spPr>
        </p:pic>
        <p:pic>
          <p:nvPicPr>
            <p:cNvPr id="20" name="Image 19" descr="logoONF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12160" y="1988840"/>
              <a:ext cx="1688889" cy="660318"/>
            </a:xfrm>
            <a:prstGeom prst="rect">
              <a:avLst/>
            </a:prstGeom>
          </p:spPr>
        </p:pic>
        <p:pic>
          <p:nvPicPr>
            <p:cNvPr id="21" name="Image 20" descr="Logo AGROPARISTECH5.GI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63889" y="5949279"/>
              <a:ext cx="1878425" cy="496441"/>
            </a:xfrm>
            <a:prstGeom prst="rect">
              <a:avLst/>
            </a:prstGeom>
          </p:spPr>
        </p:pic>
        <p:pic>
          <p:nvPicPr>
            <p:cNvPr id="22" name="Image 21" descr="EcoforNew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83952" y="2966321"/>
              <a:ext cx="1638300" cy="1028700"/>
            </a:xfrm>
            <a:prstGeom prst="rect">
              <a:avLst/>
            </a:prstGeom>
          </p:spPr>
        </p:pic>
        <p:pic>
          <p:nvPicPr>
            <p:cNvPr id="23" name="Image 22" descr="LogoMnhn.jp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26424" y="476672"/>
              <a:ext cx="965456" cy="1108683"/>
            </a:xfrm>
            <a:prstGeom prst="rect">
              <a:avLst/>
            </a:prstGeom>
          </p:spPr>
        </p:pic>
        <p:pic>
          <p:nvPicPr>
            <p:cNvPr id="24" name="Image 23"/>
            <p:cNvPicPr/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267744" y="5221188"/>
              <a:ext cx="1008112" cy="872108"/>
            </a:xfrm>
            <a:prstGeom prst="rect">
              <a:avLst/>
            </a:prstGeom>
            <a:noFill/>
          </p:spPr>
        </p:pic>
        <p:pic>
          <p:nvPicPr>
            <p:cNvPr id="25" name="Image 24" descr="fcba"/>
            <p:cNvPicPr/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475656" y="1772816"/>
              <a:ext cx="1008112" cy="904156"/>
            </a:xfrm>
            <a:prstGeom prst="rect">
              <a:avLst/>
            </a:prstGeom>
            <a:noFill/>
          </p:spPr>
        </p:pic>
        <p:pic>
          <p:nvPicPr>
            <p:cNvPr id="26" name="Image 25" descr="logo_INRA_new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92080" y="836712"/>
              <a:ext cx="1751174" cy="782191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60F1D-6263-43FC-898C-37D5F7EA3A60}" type="datetime1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36D2-D75C-42BC-A568-9F112D6C25D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-9236"/>
            <a:ext cx="6552728" cy="1350004"/>
          </a:xfrm>
        </p:spPr>
        <p:txBody>
          <a:bodyPr>
            <a:noAutofit/>
          </a:bodyPr>
          <a:lstStyle>
            <a:lvl1pPr marL="0" indent="2160588" algn="r">
              <a:defRPr sz="2800" b="0" cap="small" baseline="0">
                <a:solidFill>
                  <a:srgbClr val="007033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556792"/>
            <a:ext cx="8532440" cy="4824536"/>
          </a:xfrm>
        </p:spPr>
        <p:txBody>
          <a:bodyPr/>
          <a:lstStyle>
            <a:lvl1pPr>
              <a:buSzPct val="100000"/>
              <a:buFont typeface="Arial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SzPct val="100000"/>
              <a:buFont typeface="Arial" pitchFamily="34" charset="0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SzPct val="100000"/>
              <a:buFont typeface="Arial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SzPct val="100000"/>
              <a:buFont typeface="Arial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72400" y="6449333"/>
            <a:ext cx="928058" cy="40866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fld id="{0AAE36D2-D75C-42BC-A568-9F112D6C25D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6944" y="6580760"/>
            <a:ext cx="1259632" cy="332656"/>
          </a:xfrm>
        </p:spPr>
        <p:txBody>
          <a:bodyPr/>
          <a:lstStyle>
            <a:lvl1pPr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CA6854D-520E-42FB-83A3-28DC1C015027}" type="datetime1">
              <a:rPr lang="en-US" smtClean="0"/>
              <a:pPr/>
              <a:t>1/10/2018</a:t>
            </a:fld>
            <a:endParaRPr lang="en-US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6912768" cy="50165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8459788" y="0"/>
            <a:ext cx="684212" cy="1341438"/>
          </a:xfrm>
        </p:spPr>
        <p:txBody>
          <a:bodyPr anchor="ctr">
            <a:noAutofit/>
          </a:bodyPr>
          <a:lstStyle>
            <a:lvl1pPr algn="ctr">
              <a:buNone/>
              <a:defRPr sz="1400" b="1">
                <a:solidFill>
                  <a:srgbClr val="058747"/>
                </a:solidFill>
              </a:defRPr>
            </a:lvl1pPr>
            <a:lvl2pPr algn="ctr">
              <a:buNone/>
              <a:defRPr sz="1100" b="1">
                <a:solidFill>
                  <a:srgbClr val="058747"/>
                </a:solidFill>
              </a:defRPr>
            </a:lvl2pPr>
            <a:lvl3pPr algn="ctr">
              <a:buNone/>
              <a:defRPr sz="1100" b="1">
                <a:solidFill>
                  <a:srgbClr val="058747"/>
                </a:solidFill>
              </a:defRPr>
            </a:lvl3pPr>
            <a:lvl4pPr algn="ctr">
              <a:buNone/>
              <a:defRPr sz="1100" b="1">
                <a:solidFill>
                  <a:srgbClr val="058747"/>
                </a:solidFill>
              </a:defRPr>
            </a:lvl4pPr>
            <a:lvl5pPr algn="ctr">
              <a:buNone/>
              <a:defRPr sz="1100" b="1">
                <a:solidFill>
                  <a:srgbClr val="058747"/>
                </a:solidFill>
              </a:defRPr>
            </a:lvl5pPr>
          </a:lstStyle>
          <a:p>
            <a:pPr lvl="0"/>
            <a:r>
              <a:rPr lang="fr-FR" dirty="0" smtClean="0"/>
              <a:t>()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72400" y="6449333"/>
            <a:ext cx="928058" cy="40866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fld id="{0AAE36D2-D75C-42BC-A568-9F112D6C25D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6944" y="6580760"/>
            <a:ext cx="1259632" cy="332656"/>
          </a:xfrm>
        </p:spPr>
        <p:txBody>
          <a:bodyPr/>
          <a:lstStyle>
            <a:lvl1pPr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2B9A67D-7BEE-43E5-B756-FA8B91173B10}" type="datetime1">
              <a:rPr lang="en-US" smtClean="0"/>
              <a:pPr/>
              <a:t>1/10/2018</a:t>
            </a:fld>
            <a:endParaRPr lang="en-US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6912768" cy="50165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038600" cy="4525963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SzPct val="100000"/>
              <a:buFont typeface="Arial" pitchFamily="34" charset="0"/>
              <a:buChar char="•"/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SzPct val="100000"/>
              <a:buFont typeface="Arial" pitchFamily="34" charset="0"/>
              <a:buChar char="•"/>
              <a:defRPr lang="fr-FR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SzPct val="100000"/>
              <a:buFont typeface="Arial" pitchFamily="34" charset="0"/>
              <a:buChar char="•"/>
              <a:defRPr lang="fr-FR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SzPct val="100000"/>
              <a:buFont typeface="Arial" pitchFamily="34" charset="0"/>
              <a:buChar char="•"/>
              <a:defRPr lang="fr-FR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SzPct val="100000"/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72400" y="6449333"/>
            <a:ext cx="928058" cy="40866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fld id="{0AAE36D2-D75C-42BC-A568-9F112D6C25D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6944" y="6580760"/>
            <a:ext cx="1259632" cy="332656"/>
          </a:xfrm>
        </p:spPr>
        <p:txBody>
          <a:bodyPr/>
          <a:lstStyle>
            <a:lvl1pPr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0A1BE52-69AE-4D7F-B02D-66B9C854399D}" type="datetime1">
              <a:rPr lang="en-US" smtClean="0"/>
              <a:pPr/>
              <a:t>1/10/2018</a:t>
            </a:fld>
            <a:endParaRPr lang="en-US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6912768" cy="50165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907704" y="-9236"/>
            <a:ext cx="6696744" cy="1350004"/>
          </a:xfrm>
        </p:spPr>
        <p:txBody>
          <a:bodyPr>
            <a:noAutofit/>
          </a:bodyPr>
          <a:lstStyle>
            <a:lvl1pPr marL="0" indent="2160588" algn="r">
              <a:defRPr sz="2800" b="0" cap="small" baseline="0">
                <a:solidFill>
                  <a:srgbClr val="007033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/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604449" y="-1"/>
            <a:ext cx="539552" cy="1350000"/>
          </a:xfrm>
        </p:spPr>
        <p:txBody>
          <a:bodyPr anchor="ctr">
            <a:normAutofit/>
          </a:bodyPr>
          <a:lstStyle>
            <a:lvl1pPr algn="r">
              <a:buNone/>
              <a:defRPr sz="1800">
                <a:solidFill>
                  <a:srgbClr val="068747"/>
                </a:solidFill>
              </a:defRPr>
            </a:lvl1pPr>
          </a:lstStyle>
          <a:p>
            <a:pPr lvl="0"/>
            <a:r>
              <a:rPr lang="fr-FR" noProof="0" smtClean="0"/>
              <a:t>()</a:t>
            </a:r>
            <a:endParaRPr lang="fr-FR" noProof="0"/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4709864" y="1602397"/>
            <a:ext cx="4038600" cy="4525963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SzPct val="100000"/>
              <a:buFont typeface="Arial" pitchFamily="34" charset="0"/>
              <a:buChar char="•"/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SzPct val="100000"/>
              <a:buFont typeface="Arial" pitchFamily="34" charset="0"/>
              <a:buChar char="•"/>
              <a:defRPr lang="fr-FR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SzPct val="100000"/>
              <a:buFont typeface="Arial" pitchFamily="34" charset="0"/>
              <a:buChar char="•"/>
              <a:defRPr lang="fr-FR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SzPct val="100000"/>
              <a:buFont typeface="Arial" pitchFamily="34" charset="0"/>
              <a:buChar char="•"/>
              <a:defRPr lang="fr-FR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SzPct val="100000"/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4040188" cy="77353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02332"/>
            <a:ext cx="4040188" cy="3951288"/>
          </a:xfrm>
        </p:spPr>
        <p:txBody>
          <a:bodyPr/>
          <a:lstStyle>
            <a:lvl1pPr>
              <a:buFont typeface="Arial" pitchFamily="34" charset="0"/>
              <a:buChar char="•"/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Font typeface="Arial" pitchFamily="34" charset="0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Font typeface="Arial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Font typeface="Arial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Font typeface="Arial" pitchFamily="34" charset="0"/>
              <a:buChar char="•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fr-FR" noProof="0" smtClean="0"/>
              <a:t>Cliquez pour modifier les styles du texte du masque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fr-FR" noProof="0" smtClean="0"/>
              <a:t>Deuxième niveau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fr-FR" noProof="0" smtClean="0"/>
              <a:t>Troisième niveau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fr-FR" noProof="0" smtClean="0"/>
              <a:t>Quatrième niveau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28800"/>
            <a:ext cx="4041775" cy="773532"/>
          </a:xfrm>
        </p:spPr>
        <p:txBody>
          <a:bodyPr anchor="b">
            <a:noAutofit/>
          </a:bodyPr>
          <a:lstStyle>
            <a:lvl1pPr marL="0" indent="0">
              <a:buNone/>
              <a:defRPr lang="fr-FR" sz="2200" b="1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fr-FR" noProof="0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02332"/>
            <a:ext cx="4041775" cy="3951288"/>
          </a:xfrm>
        </p:spPr>
        <p:txBody>
          <a:bodyPr/>
          <a:lstStyle>
            <a:lvl1pPr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buFont typeface="Arial" pitchFamily="34" charset="0"/>
              <a:buChar char="•"/>
              <a:defRPr lang="fr-FR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lang="fr-FR" sz="20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fr-FR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fr-FR" noProof="0" smtClean="0"/>
              <a:t>Cliquez pour modifier les styles du texte du masque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fr-FR" noProof="0" smtClean="0"/>
              <a:t>Deuxième niveau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fr-FR" noProof="0" smtClean="0"/>
              <a:t>Troisième niveau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fr-FR" noProof="0" smtClean="0"/>
              <a:t>Quatrième niveau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72400" y="6449333"/>
            <a:ext cx="928058" cy="40866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fld id="{0AAE36D2-D75C-42BC-A568-9F112D6C25D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6944" y="6580760"/>
            <a:ext cx="1259632" cy="332656"/>
          </a:xfrm>
        </p:spPr>
        <p:txBody>
          <a:bodyPr/>
          <a:lstStyle>
            <a:lvl1pPr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FBFEF86-BA1C-4682-9044-9DC594924F58}" type="datetime1">
              <a:rPr lang="en-US" smtClean="0"/>
              <a:pPr/>
              <a:t>1/10/2018</a:t>
            </a:fld>
            <a:endParaRPr lang="en-US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6912768" cy="50165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1907704" y="-9236"/>
            <a:ext cx="6696744" cy="1350004"/>
          </a:xfrm>
        </p:spPr>
        <p:txBody>
          <a:bodyPr>
            <a:noAutofit/>
          </a:bodyPr>
          <a:lstStyle>
            <a:lvl1pPr marL="0" indent="2160588" algn="r">
              <a:defRPr sz="2800" b="0" cap="small" baseline="0">
                <a:solidFill>
                  <a:srgbClr val="007033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/>
          </a:p>
        </p:txBody>
      </p:sp>
      <p:sp>
        <p:nvSpPr>
          <p:cNvPr id="14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604449" y="-1"/>
            <a:ext cx="539552" cy="1350000"/>
          </a:xfrm>
        </p:spPr>
        <p:txBody>
          <a:bodyPr anchor="ctr">
            <a:normAutofit/>
          </a:bodyPr>
          <a:lstStyle>
            <a:lvl1pPr algn="r">
              <a:buNone/>
              <a:defRPr sz="1800">
                <a:solidFill>
                  <a:srgbClr val="068747"/>
                </a:solidFill>
              </a:defRPr>
            </a:lvl1pPr>
          </a:lstStyle>
          <a:p>
            <a:pPr lvl="0"/>
            <a:r>
              <a:rPr lang="fr-FR" noProof="0" smtClean="0"/>
              <a:t>()</a:t>
            </a:r>
            <a:endParaRPr lang="fr-F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72400" y="6449333"/>
            <a:ext cx="928058" cy="40866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fld id="{0AAE36D2-D75C-42BC-A568-9F112D6C25D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6944" y="6580760"/>
            <a:ext cx="1259632" cy="332656"/>
          </a:xfrm>
        </p:spPr>
        <p:txBody>
          <a:bodyPr/>
          <a:lstStyle>
            <a:lvl1pPr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8B84EB7-2DF2-4894-AFAE-F14B76E64AC1}" type="datetime1">
              <a:rPr lang="en-US" smtClean="0"/>
              <a:pPr/>
              <a:t>1/10/2018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6912768" cy="50165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907704" y="-9236"/>
            <a:ext cx="6696744" cy="1350004"/>
          </a:xfrm>
        </p:spPr>
        <p:txBody>
          <a:bodyPr>
            <a:noAutofit/>
          </a:bodyPr>
          <a:lstStyle>
            <a:lvl1pPr marL="0" indent="2160588" algn="r">
              <a:defRPr sz="2800" b="0" cap="small" baseline="0">
                <a:solidFill>
                  <a:srgbClr val="007033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604449" y="-1"/>
            <a:ext cx="539552" cy="1350000"/>
          </a:xfrm>
        </p:spPr>
        <p:txBody>
          <a:bodyPr anchor="ctr">
            <a:normAutofit/>
          </a:bodyPr>
          <a:lstStyle>
            <a:lvl1pPr algn="r">
              <a:buNone/>
              <a:defRPr sz="1800">
                <a:solidFill>
                  <a:srgbClr val="068747"/>
                </a:solidFill>
              </a:defRPr>
            </a:lvl1pPr>
          </a:lstStyle>
          <a:p>
            <a:pPr lvl="0"/>
            <a:r>
              <a:rPr lang="fr-FR" noProof="0" smtClean="0"/>
              <a:t>()</a:t>
            </a:r>
            <a:endParaRPr lang="fr-F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72400" y="6449333"/>
            <a:ext cx="928058" cy="40866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fld id="{0AAE36D2-D75C-42BC-A568-9F112D6C25D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6944" y="6580760"/>
            <a:ext cx="1259632" cy="332656"/>
          </a:xfrm>
        </p:spPr>
        <p:txBody>
          <a:bodyPr/>
          <a:lstStyle>
            <a:lvl1pPr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9FA8671-0C5D-40E8-BADD-1BC3DE0B9EDD}" type="datetime1">
              <a:rPr lang="en-US" smtClean="0"/>
              <a:pPr/>
              <a:t>1/10/2018</a:t>
            </a:fld>
            <a:endParaRPr lang="en-US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6912768" cy="50165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18878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780928"/>
            <a:ext cx="3008313" cy="3345235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72400" y="6449333"/>
            <a:ext cx="928058" cy="40866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fld id="{0AAE36D2-D75C-42BC-A568-9F112D6C25D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6944" y="6580760"/>
            <a:ext cx="1259632" cy="332656"/>
          </a:xfrm>
        </p:spPr>
        <p:txBody>
          <a:bodyPr/>
          <a:lstStyle>
            <a:lvl1pPr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80341A8-812B-4960-9C03-92B0E319762C}" type="datetime1">
              <a:rPr lang="en-US" smtClean="0"/>
              <a:pPr/>
              <a:t>1/10/2018</a:t>
            </a:fld>
            <a:endParaRPr lang="en-US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6912768" cy="50165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7172200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20688"/>
            <a:ext cx="7172200" cy="410688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1722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72400" y="6449333"/>
            <a:ext cx="928058" cy="408667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fld id="{0AAE36D2-D75C-42BC-A568-9F112D6C25D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6944" y="6580760"/>
            <a:ext cx="1259632" cy="332656"/>
          </a:xfrm>
        </p:spPr>
        <p:txBody>
          <a:bodyPr/>
          <a:lstStyle>
            <a:lvl1pPr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75D9213-4118-4F24-8BF3-E2BA0A642522}" type="datetime1">
              <a:rPr lang="en-US" smtClean="0"/>
              <a:pPr/>
              <a:t>1/10/2018</a:t>
            </a:fld>
            <a:endParaRPr lang="en-US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259632" y="6356350"/>
            <a:ext cx="6912768" cy="501650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noProof="0" smtClean="0"/>
              <a:t>Cliquez pour modifier le style du 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CD9F6-C912-415B-A832-42323D40601C}" type="datetime1">
              <a:rPr lang="en-US" smtClean="0"/>
              <a:pPr/>
              <a:t>1/10/2018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0AAE36D2-D75C-42BC-A568-9F112D6C25D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gip-ecofor.org/socioeco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gip-ecofor.org/socioeco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ip-ecofor.org/socioeco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48000" y="692696"/>
            <a:ext cx="6696000" cy="1872208"/>
          </a:xfrm>
        </p:spPr>
        <p:txBody>
          <a:bodyPr/>
          <a:lstStyle/>
          <a:p>
            <a:r>
              <a:rPr lang="fr-FR" sz="2800" b="1" dirty="0" smtClean="0"/>
              <a:t>Le Réseau SEHS des</a:t>
            </a:r>
            <a:br>
              <a:rPr lang="fr-FR" sz="2800" b="1" dirty="0" smtClean="0"/>
            </a:br>
            <a:r>
              <a:rPr lang="fr-FR" sz="2800" b="1" dirty="0" smtClean="0"/>
              <a:t>sciences économiques humaines et sociales d’</a:t>
            </a:r>
            <a:r>
              <a:rPr lang="fr-FR" sz="2800" b="1" dirty="0" err="1" smtClean="0"/>
              <a:t>Ecofor</a:t>
            </a:r>
            <a:endParaRPr lang="fr-FR" sz="28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2195736" y="5301208"/>
            <a:ext cx="6948264" cy="1556792"/>
          </a:xfrm>
        </p:spPr>
        <p:txBody>
          <a:bodyPr>
            <a:normAutofit/>
          </a:bodyPr>
          <a:lstStyle/>
          <a:p>
            <a:pPr algn="ctr"/>
            <a:r>
              <a:rPr lang="fr-FR" b="1" dirty="0" smtClean="0"/>
              <a:t>Introduction au colloque du 11 janvier 2018 à Paris</a:t>
            </a:r>
          </a:p>
          <a:p>
            <a:pPr algn="ctr"/>
            <a:r>
              <a:rPr lang="fr-FR" sz="1600" dirty="0" smtClean="0"/>
              <a:t>Jean-Luc Peyron</a:t>
            </a:r>
          </a:p>
          <a:p>
            <a:pPr algn="ctr"/>
            <a:r>
              <a:rPr lang="fr-FR" sz="1600" dirty="0" smtClean="0"/>
              <a:t>Francis de </a:t>
            </a:r>
            <a:r>
              <a:rPr lang="fr-FR" sz="1600" dirty="0" err="1" smtClean="0"/>
              <a:t>Morogues</a:t>
            </a:r>
            <a:r>
              <a:rPr lang="fr-FR" sz="1600" dirty="0" smtClean="0"/>
              <a:t>, Anaïs </a:t>
            </a:r>
            <a:r>
              <a:rPr lang="fr-FR" sz="1600" dirty="0" err="1" smtClean="0"/>
              <a:t>Jallais</a:t>
            </a:r>
            <a:r>
              <a:rPr lang="fr-FR" sz="1600" dirty="0" smtClean="0"/>
              <a:t>, Coralie </a:t>
            </a:r>
            <a:r>
              <a:rPr lang="fr-FR" sz="1600" dirty="0" err="1" smtClean="0"/>
              <a:t>Zettor</a:t>
            </a:r>
            <a:endParaRPr lang="fr-FR" sz="1600" dirty="0"/>
          </a:p>
        </p:txBody>
      </p:sp>
      <p:pic>
        <p:nvPicPr>
          <p:cNvPr id="1026" name="Picture 2" descr="F:\bandeau.jpg"/>
          <p:cNvPicPr>
            <a:picLocks noChangeAspect="1" noChangeArrowheads="1"/>
          </p:cNvPicPr>
          <p:nvPr/>
        </p:nvPicPr>
        <p:blipFill>
          <a:blip r:embed="rId2" cstate="print"/>
          <a:srcRect r="378"/>
          <a:stretch>
            <a:fillRect/>
          </a:stretch>
        </p:blipFill>
        <p:spPr bwMode="auto">
          <a:xfrm>
            <a:off x="0" y="2654406"/>
            <a:ext cx="9145316" cy="2295764"/>
          </a:xfrm>
          <a:prstGeom prst="rect">
            <a:avLst/>
          </a:prstGeom>
          <a:noFill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36D2-D75C-42BC-A568-9F112D6C25D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du contenu 2"/>
          <p:cNvSpPr>
            <a:spLocks noGrp="1"/>
          </p:cNvSpPr>
          <p:nvPr>
            <p:ph idx="1"/>
          </p:nvPr>
        </p:nvSpPr>
        <p:spPr>
          <a:xfrm>
            <a:off x="611560" y="1556792"/>
            <a:ext cx="8532440" cy="5301208"/>
          </a:xfrm>
        </p:spPr>
        <p:txBody>
          <a:bodyPr>
            <a:normAutofit/>
          </a:bodyPr>
          <a:lstStyle/>
          <a:p>
            <a:r>
              <a:rPr lang="fr-FR" dirty="0" smtClean="0"/>
              <a:t>Une jungle de stratégies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36D2-D75C-42BC-A568-9F112D6C25D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251520" y="2313453"/>
            <a:ext cx="1368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SNB</a:t>
            </a:r>
          </a:p>
          <a:p>
            <a:pPr algn="ctr"/>
            <a:r>
              <a:rPr lang="fr-FR" dirty="0" smtClean="0"/>
              <a:t>Stratégie nationale pour la biodiversité (2011-2020)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547664" y="2313453"/>
            <a:ext cx="14401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PNACC</a:t>
            </a:r>
          </a:p>
          <a:p>
            <a:pPr algn="ctr"/>
            <a:r>
              <a:rPr lang="fr-FR" dirty="0" smtClean="0"/>
              <a:t>Plan national d’adaptation au changement climatique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059832" y="2313453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PPE</a:t>
            </a:r>
          </a:p>
          <a:p>
            <a:pPr algn="ctr"/>
            <a:r>
              <a:rPr lang="fr-FR" dirty="0" smtClean="0"/>
              <a:t>Programmation pluriannuelle de l’énergie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843808" y="3513782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SNMB</a:t>
            </a:r>
          </a:p>
          <a:p>
            <a:pPr algn="ctr"/>
            <a:r>
              <a:rPr lang="fr-FR" dirty="0" smtClean="0"/>
              <a:t>Stratégie nationale de mobilisation de la biomasse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915816" y="4665910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SNBC</a:t>
            </a:r>
          </a:p>
          <a:p>
            <a:pPr algn="ctr"/>
            <a:r>
              <a:rPr lang="fr-FR" dirty="0" smtClean="0"/>
              <a:t>Stratégie nationale</a:t>
            </a:r>
            <a:br>
              <a:rPr lang="fr-FR" dirty="0" smtClean="0"/>
            </a:br>
            <a:r>
              <a:rPr lang="fr-FR" dirty="0" smtClean="0"/>
              <a:t>bas carbone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915816" y="5674022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SNBE</a:t>
            </a:r>
          </a:p>
          <a:p>
            <a:pPr algn="ctr"/>
            <a:r>
              <a:rPr lang="fr-FR" dirty="0" smtClean="0"/>
              <a:t>Stratégie nationale</a:t>
            </a:r>
            <a:br>
              <a:rPr lang="fr-FR" dirty="0" smtClean="0"/>
            </a:br>
            <a:r>
              <a:rPr lang="fr-FR" dirty="0" err="1" smtClean="0"/>
              <a:t>Bioéconomie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572000" y="2313453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CFFB</a:t>
            </a:r>
          </a:p>
          <a:p>
            <a:pPr algn="ctr"/>
            <a:r>
              <a:rPr lang="fr-FR" dirty="0" smtClean="0"/>
              <a:t>Contrat de filière</a:t>
            </a:r>
          </a:p>
          <a:p>
            <a:pPr algn="ctr"/>
            <a:r>
              <a:rPr lang="fr-FR" dirty="0" smtClean="0"/>
              <a:t>forêt-bois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6012160" y="2313453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PNFB</a:t>
            </a:r>
          </a:p>
          <a:p>
            <a:pPr algn="ctr"/>
            <a:r>
              <a:rPr lang="fr-FR" dirty="0" smtClean="0"/>
              <a:t>Programme national de la forêt et du bois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560840" y="2313453"/>
            <a:ext cx="1475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SNR</a:t>
            </a:r>
          </a:p>
          <a:p>
            <a:pPr algn="ctr"/>
            <a:r>
              <a:rPr lang="fr-FR" dirty="0" smtClean="0"/>
              <a:t>Stratégie nationale de recherche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6084168" y="3753613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PRI 2025</a:t>
            </a:r>
          </a:p>
          <a:p>
            <a:pPr algn="ctr"/>
            <a:r>
              <a:rPr lang="fr-FR" dirty="0" smtClean="0"/>
              <a:t>Plan recherche innovation de la filière</a:t>
            </a:r>
          </a:p>
          <a:p>
            <a:pPr algn="ctr"/>
            <a:r>
              <a:rPr lang="fr-FR" dirty="0" smtClean="0"/>
              <a:t>forêt-bois</a:t>
            </a:r>
            <a:endParaRPr lang="fr-FR" dirty="0"/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1907704" y="-9236"/>
            <a:ext cx="6552728" cy="1350004"/>
          </a:xfrm>
        </p:spPr>
        <p:txBody>
          <a:bodyPr/>
          <a:lstStyle/>
          <a:p>
            <a:pPr indent="715963"/>
            <a:r>
              <a:rPr lang="fr-FR" b="1" dirty="0" smtClean="0">
                <a:solidFill>
                  <a:srgbClr val="FFC000"/>
                </a:solidFill>
              </a:rPr>
              <a:t>Comment progresser?</a:t>
            </a:r>
            <a:endParaRPr lang="fr-FR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715963"/>
            <a:r>
              <a:rPr lang="fr-FR" b="1" dirty="0" smtClean="0"/>
              <a:t>Entre dynamiques et mutations</a:t>
            </a:r>
            <a:br>
              <a:rPr lang="fr-FR" b="1" dirty="0" smtClean="0"/>
            </a:br>
            <a:r>
              <a:rPr lang="fr-FR" b="1" dirty="0" smtClean="0"/>
              <a:t>quelles voies pour la forêt et le bois ?</a:t>
            </a:r>
            <a:endParaRPr lang="fr-FR" b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36D2-D75C-42BC-A568-9F112D6C25D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écosystème forestier en évolution (dynamique, perturbations naturelles, pressions anthropiques)</a:t>
            </a:r>
          </a:p>
          <a:p>
            <a:r>
              <a:rPr lang="fr-FR" dirty="0" smtClean="0"/>
              <a:t>Un passé riche de mutations progressives ou rapides dans la gestion et les usages</a:t>
            </a:r>
          </a:p>
          <a:p>
            <a:r>
              <a:rPr lang="fr-FR" dirty="0" smtClean="0"/>
              <a:t>Des défis actuels : changement climatique, transition énergétique, craintes d’une 6</a:t>
            </a:r>
            <a:r>
              <a:rPr lang="fr-FR" baseline="30000" dirty="0" smtClean="0"/>
              <a:t>ème</a:t>
            </a:r>
            <a:r>
              <a:rPr lang="fr-FR" dirty="0" smtClean="0"/>
              <a:t> extinction de la biodiversité, développement de la </a:t>
            </a:r>
            <a:r>
              <a:rPr lang="fr-FR" dirty="0" err="1" smtClean="0"/>
              <a:t>bioéconomie</a:t>
            </a:r>
            <a:r>
              <a:rPr lang="fr-FR" dirty="0" smtClean="0"/>
              <a:t>, paiements pour services environnementaux, société de l’information, innovation…</a:t>
            </a:r>
          </a:p>
          <a:p>
            <a:r>
              <a:rPr lang="fr-FR" dirty="0" smtClean="0"/>
              <a:t>La connaissance au cœur de ces évolutions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715963"/>
            <a:r>
              <a:rPr lang="fr-FR" b="1" dirty="0" smtClean="0"/>
              <a:t>Entre dynamiques et mutations</a:t>
            </a:r>
            <a:br>
              <a:rPr lang="fr-FR" b="1" dirty="0" smtClean="0"/>
            </a:br>
            <a:r>
              <a:rPr lang="fr-FR" b="1" dirty="0" smtClean="0"/>
              <a:t>quelles voies pour la forêt et le bois 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556792"/>
            <a:ext cx="8532440" cy="5301208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fr-FR" b="1" dirty="0" smtClean="0">
                <a:solidFill>
                  <a:srgbClr val="008000"/>
                </a:solidFill>
              </a:rPr>
              <a:t>Mutations et dynamiques à l’</a:t>
            </a:r>
            <a:r>
              <a:rPr lang="fr-FR" b="1" dirty="0" err="1" smtClean="0">
                <a:solidFill>
                  <a:srgbClr val="008000"/>
                </a:solidFill>
              </a:rPr>
              <a:t>oeuvre</a:t>
            </a:r>
            <a:endParaRPr lang="fr-FR" b="1" dirty="0" smtClean="0">
              <a:solidFill>
                <a:srgbClr val="008000"/>
              </a:solidFill>
            </a:endParaRPr>
          </a:p>
          <a:p>
            <a:pPr marL="457200" indent="-457200">
              <a:buNone/>
            </a:pPr>
            <a:r>
              <a:rPr lang="fr-FR" dirty="0" smtClean="0">
                <a:solidFill>
                  <a:srgbClr val="FFC000"/>
                </a:solidFill>
              </a:rPr>
              <a:t>	Constats que l’on peut faire de la réalité des évolutions historiques ou actuelles.</a:t>
            </a:r>
          </a:p>
          <a:p>
            <a:pPr marL="457200" indent="-457200">
              <a:buNone/>
            </a:pPr>
            <a:r>
              <a:rPr lang="fr-FR" b="1" dirty="0" smtClean="0">
                <a:solidFill>
                  <a:srgbClr val="008000"/>
                </a:solidFill>
              </a:rPr>
              <a:t>Des approches diverses pour des objectifs multiples</a:t>
            </a:r>
          </a:p>
          <a:p>
            <a:pPr marL="457200" indent="-457200">
              <a:buNone/>
            </a:pPr>
            <a:r>
              <a:rPr lang="fr-FR" b="1" dirty="0" smtClean="0">
                <a:solidFill>
                  <a:srgbClr val="008000"/>
                </a:solidFill>
              </a:rPr>
              <a:t>	</a:t>
            </a:r>
            <a:r>
              <a:rPr lang="fr-FR" dirty="0" smtClean="0">
                <a:solidFill>
                  <a:srgbClr val="FFC000"/>
                </a:solidFill>
              </a:rPr>
              <a:t>La multifonctionnalité des forêts reste une référence forte aussi bien pour l’adapter que pour la réinterroger. </a:t>
            </a:r>
            <a:endParaRPr lang="fr-FR" b="1" dirty="0" smtClean="0">
              <a:solidFill>
                <a:srgbClr val="008000"/>
              </a:solidFill>
            </a:endParaRPr>
          </a:p>
          <a:p>
            <a:pPr marL="457200" indent="-457200">
              <a:buNone/>
            </a:pPr>
            <a:r>
              <a:rPr lang="fr-FR" b="1" dirty="0" smtClean="0">
                <a:solidFill>
                  <a:srgbClr val="008000"/>
                </a:solidFill>
              </a:rPr>
              <a:t>Le pari territorial</a:t>
            </a:r>
          </a:p>
          <a:p>
            <a:pPr marL="457200" indent="-457200">
              <a:buNone/>
            </a:pPr>
            <a:r>
              <a:rPr lang="fr-FR" b="1" dirty="0" smtClean="0">
                <a:solidFill>
                  <a:srgbClr val="008000"/>
                </a:solidFill>
              </a:rPr>
              <a:t>	</a:t>
            </a:r>
            <a:r>
              <a:rPr lang="fr-FR" dirty="0" smtClean="0">
                <a:solidFill>
                  <a:srgbClr val="FFC000"/>
                </a:solidFill>
              </a:rPr>
              <a:t>La vision territoriale évolue elle-même et détermine les évolutions à venir. </a:t>
            </a:r>
          </a:p>
          <a:p>
            <a:pPr marL="457200" indent="-457200">
              <a:buNone/>
            </a:pPr>
            <a:r>
              <a:rPr lang="fr-FR" b="1" dirty="0" smtClean="0">
                <a:solidFill>
                  <a:srgbClr val="008000"/>
                </a:solidFill>
              </a:rPr>
              <a:t>Les pratiques et outils du changement</a:t>
            </a:r>
          </a:p>
          <a:p>
            <a:pPr marL="457200" indent="-457200">
              <a:buNone/>
            </a:pPr>
            <a:r>
              <a:rPr lang="fr-FR" b="1" dirty="0" smtClean="0">
                <a:solidFill>
                  <a:srgbClr val="008000"/>
                </a:solidFill>
              </a:rPr>
              <a:t>	</a:t>
            </a:r>
            <a:r>
              <a:rPr lang="fr-FR" dirty="0" smtClean="0">
                <a:solidFill>
                  <a:srgbClr val="FFC000"/>
                </a:solidFill>
              </a:rPr>
              <a:t>De grandes orientations sont insuffisantes ; encore doivent-elles être mise en œuvre avec des méthodes et des moyens. </a:t>
            </a:r>
            <a:endParaRPr lang="fr-FR" b="1" dirty="0" smtClean="0">
              <a:solidFill>
                <a:srgbClr val="008000"/>
              </a:solidFill>
            </a:endParaRPr>
          </a:p>
          <a:p>
            <a:pPr marL="457200" indent="-457200">
              <a:buNone/>
            </a:pPr>
            <a:endParaRPr lang="fr-FR" b="1" dirty="0" smtClean="0">
              <a:solidFill>
                <a:srgbClr val="008000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36D2-D75C-42BC-A568-9F112D6C25D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715963"/>
            <a:r>
              <a:rPr lang="fr-FR" b="1" dirty="0" smtClean="0"/>
              <a:t>Approches territorialisées</a:t>
            </a:r>
            <a:br>
              <a:rPr lang="fr-FR" b="1" dirty="0" smtClean="0"/>
            </a:br>
            <a:r>
              <a:rPr lang="fr-FR" b="1" dirty="0" smtClean="0"/>
              <a:t>des usages de la forêt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fr-FR" b="1" dirty="0" smtClean="0">
                <a:solidFill>
                  <a:srgbClr val="008000"/>
                </a:solidFill>
              </a:rPr>
              <a:t>Ce colloque permet de rapprocher :</a:t>
            </a:r>
          </a:p>
          <a:p>
            <a:pPr marL="457200" indent="-457200">
              <a:buNone/>
            </a:pPr>
            <a:r>
              <a:rPr lang="fr-FR" dirty="0" smtClean="0">
                <a:solidFill>
                  <a:srgbClr val="FFC000"/>
                </a:solidFill>
              </a:rPr>
              <a:t>	</a:t>
            </a:r>
          </a:p>
          <a:p>
            <a:pPr marL="457200" indent="-192088"/>
            <a:r>
              <a:rPr lang="fr-FR" b="1" dirty="0" smtClean="0">
                <a:solidFill>
                  <a:srgbClr val="008000"/>
                </a:solidFill>
              </a:rPr>
              <a:t>sciences et pratiques</a:t>
            </a:r>
          </a:p>
          <a:p>
            <a:pPr marL="457200" indent="-192088"/>
            <a:endParaRPr lang="fr-FR" b="1" dirty="0" smtClean="0">
              <a:solidFill>
                <a:srgbClr val="008000"/>
              </a:solidFill>
            </a:endParaRPr>
          </a:p>
          <a:p>
            <a:pPr marL="457200" indent="-192088"/>
            <a:r>
              <a:rPr lang="fr-FR" b="1" dirty="0" smtClean="0">
                <a:solidFill>
                  <a:srgbClr val="008000"/>
                </a:solidFill>
              </a:rPr>
              <a:t>acteurs publics et privés</a:t>
            </a:r>
          </a:p>
          <a:p>
            <a:pPr marL="457200" indent="-192088"/>
            <a:endParaRPr lang="fr-FR" b="1" dirty="0" smtClean="0">
              <a:solidFill>
                <a:srgbClr val="008000"/>
              </a:solidFill>
            </a:endParaRPr>
          </a:p>
          <a:p>
            <a:pPr marL="457200" indent="-192088"/>
            <a:r>
              <a:rPr lang="fr-FR" b="1" dirty="0" smtClean="0">
                <a:solidFill>
                  <a:srgbClr val="008000"/>
                </a:solidFill>
              </a:rPr>
              <a:t>approches de diverses natures</a:t>
            </a:r>
          </a:p>
          <a:p>
            <a:pPr marL="857250" lvl="1" indent="-192088"/>
            <a:r>
              <a:rPr lang="fr-FR" b="1" dirty="0" smtClean="0">
                <a:solidFill>
                  <a:srgbClr val="008000"/>
                </a:solidFill>
              </a:rPr>
              <a:t>travaux scientifiques dans des disciplines variées, </a:t>
            </a:r>
          </a:p>
          <a:p>
            <a:pPr marL="857250" lvl="1" indent="-192088"/>
            <a:r>
              <a:rPr lang="fr-FR" b="1" dirty="0" smtClean="0">
                <a:solidFill>
                  <a:srgbClr val="008000"/>
                </a:solidFill>
              </a:rPr>
              <a:t>retours d’expériences, </a:t>
            </a:r>
          </a:p>
          <a:p>
            <a:pPr marL="857250" lvl="1" indent="-192088"/>
            <a:r>
              <a:rPr lang="fr-FR" b="1" dirty="0" smtClean="0">
                <a:solidFill>
                  <a:srgbClr val="008000"/>
                </a:solidFill>
              </a:rPr>
              <a:t>initiatives concrètes,</a:t>
            </a:r>
          </a:p>
          <a:p>
            <a:pPr marL="857250" lvl="1" indent="-192088"/>
            <a:r>
              <a:rPr lang="fr-FR" b="1" dirty="0" smtClean="0">
                <a:solidFill>
                  <a:srgbClr val="008000"/>
                </a:solidFill>
              </a:rPr>
              <a:t>témoignages d’acteurs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36D2-D75C-42BC-A568-9F112D6C25D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36D2-D75C-42BC-A568-9F112D6C25D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1268214"/>
          </a:xfrm>
        </p:spPr>
        <p:txBody>
          <a:bodyPr>
            <a:normAutofit/>
          </a:bodyPr>
          <a:lstStyle/>
          <a:p>
            <a:pPr marL="0" indent="3175" algn="ctr"/>
            <a:endParaRPr lang="fr-FR" b="1" dirty="0" smtClean="0"/>
          </a:p>
          <a:p>
            <a:pPr marL="0" indent="3175" algn="ctr"/>
            <a:r>
              <a:rPr lang="fr-FR" b="1" dirty="0" smtClean="0">
                <a:solidFill>
                  <a:srgbClr val="FFC000"/>
                </a:solidFill>
              </a:rPr>
              <a:t>Bon colloque !</a:t>
            </a:r>
            <a:endParaRPr lang="fr-FR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D:\Mes données\Pictures\_Images_à_tirer\P1010622.comp.JPG"/>
          <p:cNvPicPr>
            <a:picLocks noChangeAspect="1" noChangeArrowheads="1"/>
          </p:cNvPicPr>
          <p:nvPr/>
        </p:nvPicPr>
        <p:blipFill>
          <a:blip r:embed="rId2" cstate="print"/>
          <a:srcRect t="14764" b="14764"/>
          <a:stretch>
            <a:fillRect/>
          </a:stretch>
        </p:blipFill>
        <p:spPr bwMode="auto">
          <a:xfrm>
            <a:off x="0" y="-7723"/>
            <a:ext cx="9144000" cy="687344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 rot="20595059">
            <a:off x="1187624" y="4198832"/>
            <a:ext cx="6977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Excellente année 2018 !</a:t>
            </a:r>
            <a:endParaRPr lang="fr-FR" sz="5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20595059">
            <a:off x="342430" y="872398"/>
            <a:ext cx="5381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Avant toute chose</a:t>
            </a:r>
            <a:endParaRPr lang="fr-FR" sz="54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1"/>
      <p:bldP spid="6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715963"/>
            <a:r>
              <a:rPr lang="fr-FR" b="1" dirty="0" smtClean="0"/>
              <a:t>Qu’est-ce que le réseau SEHS d’</a:t>
            </a:r>
            <a:r>
              <a:rPr lang="fr-FR" b="1" dirty="0" err="1" smtClean="0"/>
              <a:t>Ecofor</a:t>
            </a:r>
            <a:r>
              <a:rPr lang="fr-FR" b="1" dirty="0" smtClean="0"/>
              <a:t>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556792"/>
            <a:ext cx="8532440" cy="5301208"/>
          </a:xfrm>
        </p:spPr>
        <p:txBody>
          <a:bodyPr>
            <a:normAutofit/>
          </a:bodyPr>
          <a:lstStyle/>
          <a:p>
            <a:r>
              <a:rPr lang="fr-FR" dirty="0" smtClean="0"/>
              <a:t>Un support et une animation</a:t>
            </a:r>
          </a:p>
          <a:p>
            <a:pPr lvl="1"/>
            <a:r>
              <a:rPr lang="fr-FR" dirty="0" smtClean="0"/>
              <a:t>Francis de </a:t>
            </a:r>
            <a:r>
              <a:rPr lang="fr-FR" dirty="0" err="1" smtClean="0"/>
              <a:t>Morogues</a:t>
            </a:r>
            <a:r>
              <a:rPr lang="fr-FR" dirty="0" smtClean="0"/>
              <a:t>, Anaïs </a:t>
            </a:r>
            <a:r>
              <a:rPr lang="fr-FR" dirty="0" err="1" smtClean="0"/>
              <a:t>Jallais</a:t>
            </a:r>
            <a:endParaRPr lang="fr-FR" dirty="0" smtClean="0"/>
          </a:p>
          <a:p>
            <a:pPr lvl="1"/>
            <a:r>
              <a:rPr lang="fr-FR" dirty="0" smtClean="0"/>
              <a:t>Coralie </a:t>
            </a:r>
            <a:r>
              <a:rPr lang="fr-FR" dirty="0" err="1" smtClean="0"/>
              <a:t>Zettor</a:t>
            </a:r>
            <a:endParaRPr lang="fr-FR" dirty="0" smtClean="0"/>
          </a:p>
          <a:p>
            <a:pPr lvl="1"/>
            <a:r>
              <a:rPr lang="fr-FR" dirty="0" smtClean="0"/>
              <a:t>Avec la participation de</a:t>
            </a:r>
          </a:p>
          <a:p>
            <a:pPr lvl="2"/>
            <a:r>
              <a:rPr lang="fr-FR" dirty="0" smtClean="0"/>
              <a:t>Marie-Hélène </a:t>
            </a:r>
            <a:r>
              <a:rPr lang="fr-FR" dirty="0" err="1" smtClean="0"/>
              <a:t>Lagarrigue</a:t>
            </a:r>
            <a:r>
              <a:rPr lang="fr-FR" dirty="0" smtClean="0"/>
              <a:t> (</a:t>
            </a:r>
            <a:r>
              <a:rPr lang="fr-FR" dirty="0" err="1" smtClean="0"/>
              <a:t>Ecofor</a:t>
            </a:r>
            <a:r>
              <a:rPr lang="fr-FR" dirty="0" smtClean="0"/>
              <a:t>, gestion)</a:t>
            </a:r>
          </a:p>
          <a:p>
            <a:pPr lvl="2"/>
            <a:r>
              <a:rPr lang="fr-FR" dirty="0" smtClean="0"/>
              <a:t>Wilfried </a:t>
            </a:r>
            <a:r>
              <a:rPr lang="fr-FR" dirty="0" err="1" smtClean="0"/>
              <a:t>Heintz</a:t>
            </a:r>
            <a:r>
              <a:rPr lang="fr-FR" dirty="0" smtClean="0"/>
              <a:t> (Inra </a:t>
            </a:r>
            <a:r>
              <a:rPr lang="fr-FR" dirty="0" err="1" smtClean="0"/>
              <a:t>Dynafor</a:t>
            </a:r>
            <a:r>
              <a:rPr lang="fr-FR" dirty="0" smtClean="0"/>
              <a:t>, systèmes d’information)</a:t>
            </a:r>
          </a:p>
          <a:p>
            <a:pPr lvl="2"/>
            <a:r>
              <a:rPr lang="fr-FR" dirty="0" smtClean="0"/>
              <a:t>Cécile </a:t>
            </a:r>
            <a:r>
              <a:rPr lang="fr-FR" dirty="0" err="1" smtClean="0"/>
              <a:t>Nivet</a:t>
            </a:r>
            <a:r>
              <a:rPr lang="fr-FR" dirty="0" smtClean="0"/>
              <a:t> (valorisation)</a:t>
            </a:r>
          </a:p>
          <a:p>
            <a:r>
              <a:rPr lang="fr-FR" dirty="0" smtClean="0"/>
              <a:t>Un protocole d’accord ouvert aux</a:t>
            </a:r>
          </a:p>
          <a:p>
            <a:pPr lvl="1"/>
            <a:r>
              <a:rPr lang="fr-FR" dirty="0" smtClean="0"/>
              <a:t>membres (organismes ou entités d’organismes) : Conseil de réseau</a:t>
            </a:r>
          </a:p>
          <a:p>
            <a:pPr lvl="2"/>
            <a:r>
              <a:rPr lang="fr-FR" dirty="0" err="1" smtClean="0"/>
              <a:t>Ecofor</a:t>
            </a:r>
            <a:r>
              <a:rPr lang="fr-FR" dirty="0" smtClean="0"/>
              <a:t>, FCBA, ONF, </a:t>
            </a:r>
            <a:r>
              <a:rPr lang="fr-FR" dirty="0" err="1" smtClean="0"/>
              <a:t>Irstea</a:t>
            </a:r>
            <a:r>
              <a:rPr lang="fr-FR" dirty="0" smtClean="0"/>
              <a:t> (département territoires)</a:t>
            </a:r>
          </a:p>
          <a:p>
            <a:pPr lvl="2"/>
            <a:r>
              <a:rPr lang="fr-FR" dirty="0" smtClean="0"/>
              <a:t>Laboratoires: </a:t>
            </a:r>
            <a:r>
              <a:rPr lang="fr-FR" dirty="0" err="1" smtClean="0"/>
              <a:t>Lef</a:t>
            </a:r>
            <a:r>
              <a:rPr lang="fr-FR" dirty="0" smtClean="0"/>
              <a:t> (Nancy), </a:t>
            </a:r>
            <a:r>
              <a:rPr lang="fr-FR" dirty="0" err="1" smtClean="0"/>
              <a:t>Lerna</a:t>
            </a:r>
            <a:r>
              <a:rPr lang="fr-FR" dirty="0" smtClean="0"/>
              <a:t> (Toulouse), SET (Pau)</a:t>
            </a:r>
          </a:p>
          <a:p>
            <a:pPr lvl="1"/>
            <a:r>
              <a:rPr lang="fr-FR" dirty="0" smtClean="0"/>
              <a:t>adhérents &gt; 200</a:t>
            </a:r>
          </a:p>
          <a:p>
            <a:pPr lvl="1"/>
            <a:r>
              <a:rPr lang="fr-FR" dirty="0" smtClean="0"/>
              <a:t>inscrits intéressés par les thématiques &gt; 400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36D2-D75C-42BC-A568-9F112D6C25D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715963"/>
            <a:r>
              <a:rPr lang="fr-FR" b="1" dirty="0" smtClean="0"/>
              <a:t>Qu’est-ce que le réseau SEHS d’</a:t>
            </a:r>
            <a:r>
              <a:rPr lang="fr-FR" b="1" dirty="0" err="1" smtClean="0"/>
              <a:t>Ecofor</a:t>
            </a:r>
            <a:r>
              <a:rPr lang="fr-FR" b="1" dirty="0" smtClean="0"/>
              <a:t>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556792"/>
            <a:ext cx="8532440" cy="5301208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Des objectifs</a:t>
            </a:r>
          </a:p>
          <a:p>
            <a:pPr lvl="1"/>
            <a:r>
              <a:rPr lang="fr-FR" dirty="0" smtClean="0"/>
              <a:t>Structurer une communauté fragmentée</a:t>
            </a:r>
          </a:p>
          <a:p>
            <a:pPr lvl="1"/>
            <a:r>
              <a:rPr lang="fr-FR" dirty="0" smtClean="0"/>
              <a:t>Pour mieux répondre aux enjeux</a:t>
            </a:r>
          </a:p>
          <a:p>
            <a:r>
              <a:rPr lang="fr-FR" dirty="0" smtClean="0"/>
              <a:t>Renforcer les échanges</a:t>
            </a:r>
          </a:p>
          <a:p>
            <a:pPr lvl="1"/>
            <a:r>
              <a:rPr lang="fr-FR" dirty="0" smtClean="0"/>
              <a:t>Entre chercheurs</a:t>
            </a:r>
          </a:p>
          <a:p>
            <a:pPr lvl="2"/>
            <a:r>
              <a:rPr lang="fr-FR" dirty="0" smtClean="0"/>
              <a:t>au sein d’une même discipline</a:t>
            </a:r>
          </a:p>
          <a:p>
            <a:pPr lvl="2"/>
            <a:r>
              <a:rPr lang="fr-FR" dirty="0" smtClean="0"/>
              <a:t>entre disciplines SEHS</a:t>
            </a:r>
          </a:p>
          <a:p>
            <a:pPr lvl="2"/>
            <a:r>
              <a:rPr lang="fr-FR" dirty="0" smtClean="0"/>
              <a:t>entre sciences de la nature et de la société</a:t>
            </a:r>
          </a:p>
          <a:p>
            <a:pPr lvl="1"/>
            <a:r>
              <a:rPr lang="fr-FR" dirty="0" smtClean="0"/>
              <a:t>Entre chercheurs et porteurs d’enjeux</a:t>
            </a:r>
          </a:p>
          <a:p>
            <a:r>
              <a:rPr lang="fr-FR" dirty="0" smtClean="0"/>
              <a:t>Répondre aux enjeux</a:t>
            </a:r>
          </a:p>
          <a:p>
            <a:pPr lvl="1"/>
            <a:r>
              <a:rPr lang="fr-FR" dirty="0" smtClean="0"/>
              <a:t>Prendre en compte les changements, risques et incertitudes</a:t>
            </a:r>
          </a:p>
          <a:p>
            <a:pPr lvl="1"/>
            <a:r>
              <a:rPr lang="fr-FR" dirty="0" smtClean="0"/>
              <a:t>Développer la bio-économie (au sens large) de la filière forêt-bois</a:t>
            </a:r>
          </a:p>
          <a:p>
            <a:pPr lvl="1"/>
            <a:r>
              <a:rPr lang="fr-FR" dirty="0" smtClean="0"/>
              <a:t>Répondre aux attentes multiples, notamment à l’échelle des territoires</a:t>
            </a:r>
          </a:p>
          <a:p>
            <a:pPr lvl="1"/>
            <a:r>
              <a:rPr lang="fr-FR" dirty="0" smtClean="0"/>
              <a:t>Adapter la gouvernance à ces enjeux.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36D2-D75C-42BC-A568-9F112D6C25D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715963"/>
            <a:r>
              <a:rPr lang="fr-FR" b="1" dirty="0" smtClean="0"/>
              <a:t>Qu’est-ce que le réseau SEHS d’</a:t>
            </a:r>
            <a:r>
              <a:rPr lang="fr-FR" b="1" dirty="0" err="1" smtClean="0"/>
              <a:t>Ecofor</a:t>
            </a:r>
            <a:r>
              <a:rPr lang="fr-FR" b="1" dirty="0" smtClean="0"/>
              <a:t>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556792"/>
            <a:ext cx="8532440" cy="5301208"/>
          </a:xfrm>
        </p:spPr>
        <p:txBody>
          <a:bodyPr>
            <a:normAutofit/>
          </a:bodyPr>
          <a:lstStyle/>
          <a:p>
            <a:r>
              <a:rPr lang="fr-FR" dirty="0" smtClean="0"/>
              <a:t>Des échanges d’information à travers :</a:t>
            </a:r>
          </a:p>
          <a:p>
            <a:pPr lvl="1"/>
            <a:r>
              <a:rPr lang="fr-FR" dirty="0" smtClean="0"/>
              <a:t>un site internet : </a:t>
            </a:r>
            <a:r>
              <a:rPr lang="fr-FR" dirty="0" smtClean="0">
                <a:solidFill>
                  <a:srgbClr val="FFC000"/>
                </a:solidFill>
                <a:hlinkClick r:id="rId2"/>
              </a:rPr>
              <a:t>www.gip-ecofor.org/socioeco/</a:t>
            </a:r>
            <a:endParaRPr lang="fr-FR" dirty="0" smtClean="0">
              <a:solidFill>
                <a:srgbClr val="FFC000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36D2-D75C-42BC-A568-9F112D6C25D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420889"/>
            <a:ext cx="7488832" cy="413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715963"/>
            <a:r>
              <a:rPr lang="fr-FR" b="1" dirty="0" smtClean="0"/>
              <a:t>Qu’est-ce que le réseau SEHS d’</a:t>
            </a:r>
            <a:r>
              <a:rPr lang="fr-FR" b="1" dirty="0" err="1" smtClean="0"/>
              <a:t>Ecofor</a:t>
            </a:r>
            <a:r>
              <a:rPr lang="fr-FR" b="1" dirty="0" smtClean="0"/>
              <a:t>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556792"/>
            <a:ext cx="8532440" cy="5301208"/>
          </a:xfrm>
        </p:spPr>
        <p:txBody>
          <a:bodyPr>
            <a:normAutofit/>
          </a:bodyPr>
          <a:lstStyle/>
          <a:p>
            <a:r>
              <a:rPr lang="fr-FR" dirty="0" smtClean="0"/>
              <a:t>Des échanges d’information à travers :</a:t>
            </a:r>
          </a:p>
          <a:p>
            <a:pPr lvl="1"/>
            <a:r>
              <a:rPr lang="fr-FR" dirty="0" smtClean="0"/>
              <a:t>un site internet : </a:t>
            </a:r>
            <a:r>
              <a:rPr lang="fr-FR" dirty="0" smtClean="0">
                <a:solidFill>
                  <a:srgbClr val="FFC000"/>
                </a:solidFill>
                <a:hlinkClick r:id="rId2"/>
              </a:rPr>
              <a:t>www.gip-ecofor.org/socioeco/</a:t>
            </a:r>
            <a:endParaRPr lang="fr-FR" dirty="0" smtClean="0">
              <a:solidFill>
                <a:srgbClr val="FFC000"/>
              </a:solidFill>
            </a:endParaRPr>
          </a:p>
          <a:p>
            <a:pPr lvl="1"/>
            <a:r>
              <a:rPr lang="fr-FR" dirty="0" smtClean="0"/>
              <a:t>une veille hebdomadaire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36D2-D75C-42BC-A568-9F112D6C25D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8886" y="2924944"/>
            <a:ext cx="5509418" cy="389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715963"/>
            <a:r>
              <a:rPr lang="fr-FR" b="1" dirty="0" smtClean="0"/>
              <a:t>Qu’est-ce que le réseau SEHS d’</a:t>
            </a:r>
            <a:r>
              <a:rPr lang="fr-FR" b="1" dirty="0" err="1" smtClean="0"/>
              <a:t>Ecofor</a:t>
            </a:r>
            <a:r>
              <a:rPr lang="fr-FR" b="1" dirty="0" smtClean="0"/>
              <a:t>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556792"/>
            <a:ext cx="8532440" cy="5301208"/>
          </a:xfrm>
        </p:spPr>
        <p:txBody>
          <a:bodyPr>
            <a:normAutofit/>
          </a:bodyPr>
          <a:lstStyle/>
          <a:p>
            <a:r>
              <a:rPr lang="fr-FR" dirty="0" smtClean="0"/>
              <a:t>Des échanges d’information à travers :</a:t>
            </a:r>
          </a:p>
          <a:p>
            <a:pPr lvl="1"/>
            <a:r>
              <a:rPr lang="fr-FR" dirty="0" smtClean="0"/>
              <a:t>un site internet : </a:t>
            </a:r>
            <a:r>
              <a:rPr lang="fr-FR" dirty="0" smtClean="0">
                <a:solidFill>
                  <a:srgbClr val="FFC000"/>
                </a:solidFill>
                <a:hlinkClick r:id="rId2"/>
              </a:rPr>
              <a:t>www.gip-ecofor.org/socioeco/</a:t>
            </a:r>
            <a:endParaRPr lang="fr-FR" dirty="0" smtClean="0">
              <a:solidFill>
                <a:srgbClr val="FFC000"/>
              </a:solidFill>
            </a:endParaRPr>
          </a:p>
          <a:p>
            <a:pPr lvl="1"/>
            <a:r>
              <a:rPr lang="fr-FR" dirty="0" smtClean="0"/>
              <a:t>une veille hebdomadaire</a:t>
            </a:r>
          </a:p>
          <a:p>
            <a:pPr lvl="1"/>
            <a:r>
              <a:rPr lang="fr-FR" dirty="0" smtClean="0"/>
              <a:t>des événements</a:t>
            </a:r>
          </a:p>
          <a:p>
            <a:pPr marL="993775" lvl="2">
              <a:buFont typeface="Wingdings" pitchFamily="2" charset="2"/>
              <a:buChar char="ü"/>
            </a:pPr>
            <a:r>
              <a:rPr lang="fr-FR" dirty="0" smtClean="0"/>
              <a:t>19-20 /11/2012 : Connaissance des services </a:t>
            </a:r>
            <a:r>
              <a:rPr lang="fr-FR" dirty="0" err="1" smtClean="0"/>
              <a:t>écosystémiques</a:t>
            </a:r>
            <a:r>
              <a:rPr lang="fr-FR" dirty="0" smtClean="0"/>
              <a:t> rendus par la forêt : l’apport des sciences économiques, humaines et sociales</a:t>
            </a:r>
          </a:p>
          <a:p>
            <a:pPr marL="993775" lvl="2">
              <a:buFont typeface="Wingdings" pitchFamily="2" charset="2"/>
              <a:buChar char="ü"/>
            </a:pPr>
            <a:r>
              <a:rPr lang="fr-FR" dirty="0" smtClean="0"/>
              <a:t>19-20 /11/2014 : Penser la multifonctionnalité du secteur forestier dans un contexte changeant et incertain</a:t>
            </a:r>
          </a:p>
          <a:p>
            <a:pPr marL="993775" lvl="2">
              <a:buFont typeface="Wingdings" pitchFamily="2" charset="2"/>
              <a:buChar char="ü"/>
            </a:pPr>
            <a:r>
              <a:rPr lang="fr-FR" dirty="0" smtClean="0"/>
              <a:t>22 /09/2015 : Restitution des résultats de deux analyses économiques (</a:t>
            </a:r>
            <a:r>
              <a:rPr lang="fr-FR" dirty="0" err="1" smtClean="0"/>
              <a:t>EcoRisques</a:t>
            </a:r>
            <a:r>
              <a:rPr lang="fr-FR" dirty="0" smtClean="0"/>
              <a:t>, </a:t>
            </a:r>
            <a:r>
              <a:rPr lang="fr-FR" dirty="0" err="1" smtClean="0"/>
              <a:t>ComExtBois</a:t>
            </a:r>
            <a:r>
              <a:rPr lang="fr-FR" dirty="0" smtClean="0"/>
              <a:t>)</a:t>
            </a:r>
          </a:p>
          <a:p>
            <a:pPr marL="993775" lvl="2">
              <a:buFont typeface="Wingdings" pitchFamily="2" charset="2"/>
              <a:buChar char="ü"/>
            </a:pPr>
            <a:r>
              <a:rPr lang="fr-FR" dirty="0" smtClean="0"/>
              <a:t>29 /01/2016 : Regards croisés sur les valeurs de la forêt (synthèse)</a:t>
            </a:r>
          </a:p>
          <a:p>
            <a:pPr marL="993775" lvl="2">
              <a:buFont typeface="Wingdings" pitchFamily="2" charset="2"/>
              <a:buChar char="ü"/>
            </a:pPr>
            <a:r>
              <a:rPr lang="fr-FR" dirty="0" smtClean="0"/>
              <a:t>12 /01/2017 : Approches territorialisées des usages de la forêt (actes)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36D2-D75C-42BC-A568-9F112D6C25D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715963"/>
            <a:r>
              <a:rPr lang="fr-FR" b="1" dirty="0" smtClean="0">
                <a:solidFill>
                  <a:srgbClr val="FFC000"/>
                </a:solidFill>
              </a:rPr>
              <a:t>Comment progresser?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556792"/>
            <a:ext cx="8532440" cy="5301208"/>
          </a:xfrm>
        </p:spPr>
        <p:txBody>
          <a:bodyPr>
            <a:normAutofit/>
          </a:bodyPr>
          <a:lstStyle/>
          <a:p>
            <a:r>
              <a:rPr lang="fr-FR" dirty="0" smtClean="0"/>
              <a:t>L’occasion offerte par le Plan recherche et innovation 2025 de la filière forêt-bois</a:t>
            </a:r>
          </a:p>
          <a:p>
            <a:pPr lvl="1"/>
            <a:r>
              <a:rPr lang="fr-FR" dirty="0" smtClean="0"/>
              <a:t>Priorité A. Accroître les performances du secteur par des approches systèmes</a:t>
            </a:r>
          </a:p>
          <a:p>
            <a:pPr lvl="2"/>
            <a:r>
              <a:rPr lang="fr-FR" dirty="0" smtClean="0"/>
              <a:t>Projet A1. Mobiliser davantage les SEHS</a:t>
            </a:r>
          </a:p>
          <a:p>
            <a:pPr lvl="3"/>
            <a:r>
              <a:rPr lang="fr-FR" dirty="0" smtClean="0"/>
              <a:t>Action A11. Structurer un pôle de compétences en sciences économiques humaines de sociales (SEHS) : réseau élargi, observatoire intégré, démarches prospectives, programme de recherche partagé</a:t>
            </a:r>
          </a:p>
          <a:p>
            <a:pPr lvl="3"/>
            <a:r>
              <a:rPr lang="fr-FR" dirty="0" smtClean="0"/>
              <a:t>Action A12. … valorisation économique des services </a:t>
            </a:r>
            <a:r>
              <a:rPr lang="fr-FR" dirty="0" err="1" smtClean="0"/>
              <a:t>écosystémiques</a:t>
            </a:r>
            <a:r>
              <a:rPr lang="fr-FR" dirty="0" smtClean="0"/>
              <a:t>.</a:t>
            </a:r>
          </a:p>
          <a:p>
            <a:pPr lvl="2"/>
            <a:r>
              <a:rPr lang="fr-FR" dirty="0" smtClean="0"/>
              <a:t>Projet A2. … améliorer les performances du secteur forêt-bois</a:t>
            </a:r>
          </a:p>
          <a:p>
            <a:pPr lvl="3"/>
            <a:r>
              <a:rPr lang="fr-FR" dirty="0" smtClean="0"/>
              <a:t>Action A21. …évaluation multicritère…</a:t>
            </a:r>
          </a:p>
          <a:p>
            <a:pPr lvl="3"/>
            <a:r>
              <a:rPr lang="fr-FR" dirty="0" smtClean="0"/>
              <a:t>Action A22. …performance environnementale des produits…</a:t>
            </a:r>
          </a:p>
          <a:p>
            <a:pPr lvl="1"/>
            <a:r>
              <a:rPr lang="fr-FR" dirty="0" smtClean="0"/>
              <a:t>Priorité B. …usages du bois… </a:t>
            </a:r>
            <a:r>
              <a:rPr lang="fr-FR" dirty="0" err="1" smtClean="0"/>
              <a:t>bioéconomie</a:t>
            </a:r>
            <a:r>
              <a:rPr lang="fr-FR" dirty="0" smtClean="0"/>
              <a:t>…compétitivité</a:t>
            </a:r>
          </a:p>
          <a:p>
            <a:pPr lvl="1"/>
            <a:r>
              <a:rPr lang="fr-FR" dirty="0" smtClean="0"/>
              <a:t>Priorité C. Adapter la forêt et préparer les ressources forestières</a:t>
            </a:r>
            <a:br>
              <a:rPr lang="fr-FR" dirty="0" smtClean="0"/>
            </a:br>
            <a:r>
              <a:rPr lang="fr-FR" dirty="0" smtClean="0"/>
              <a:t>du futur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36D2-D75C-42BC-A568-9F112D6C25D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715963"/>
            <a:r>
              <a:rPr lang="fr-FR" b="1" dirty="0" smtClean="0">
                <a:solidFill>
                  <a:srgbClr val="FFC000"/>
                </a:solidFill>
              </a:rPr>
              <a:t>Comment progresser?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556792"/>
            <a:ext cx="8532440" cy="5301208"/>
          </a:xfrm>
        </p:spPr>
        <p:txBody>
          <a:bodyPr>
            <a:normAutofit/>
          </a:bodyPr>
          <a:lstStyle/>
          <a:p>
            <a:r>
              <a:rPr lang="fr-FR" dirty="0" smtClean="0"/>
              <a:t>Avec les </a:t>
            </a:r>
            <a:r>
              <a:rPr lang="fr-FR" dirty="0" err="1" smtClean="0"/>
              <a:t>Era</a:t>
            </a:r>
            <a:r>
              <a:rPr lang="fr-FR" dirty="0" smtClean="0"/>
              <a:t>-Nets (interdisciplinaires, transnationaux)</a:t>
            </a:r>
          </a:p>
          <a:p>
            <a:pPr lvl="1"/>
            <a:r>
              <a:rPr lang="fr-FR" dirty="0" err="1" smtClean="0"/>
              <a:t>Era</a:t>
            </a:r>
            <a:r>
              <a:rPr lang="fr-FR" dirty="0" smtClean="0"/>
              <a:t>-Net </a:t>
            </a:r>
            <a:r>
              <a:rPr lang="fr-FR" dirty="0" err="1" smtClean="0"/>
              <a:t>Cofund</a:t>
            </a:r>
            <a:r>
              <a:rPr lang="fr-FR" dirty="0" smtClean="0"/>
              <a:t> « </a:t>
            </a:r>
            <a:r>
              <a:rPr lang="fr-FR" dirty="0" err="1" smtClean="0"/>
              <a:t>Innovative</a:t>
            </a:r>
            <a:r>
              <a:rPr lang="fr-FR" dirty="0" smtClean="0"/>
              <a:t> Forest-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bioeconomy</a:t>
            </a:r>
            <a:r>
              <a:rPr lang="fr-FR" dirty="0" smtClean="0"/>
              <a:t> »</a:t>
            </a:r>
          </a:p>
          <a:p>
            <a:pPr lvl="2"/>
            <a:r>
              <a:rPr lang="fr-FR" dirty="0" smtClean="0"/>
              <a:t>Issu des trois </a:t>
            </a:r>
            <a:r>
              <a:rPr lang="fr-FR" dirty="0" err="1" smtClean="0"/>
              <a:t>Era</a:t>
            </a:r>
            <a:r>
              <a:rPr lang="fr-FR" dirty="0" smtClean="0"/>
              <a:t>-Nets </a:t>
            </a:r>
            <a:r>
              <a:rPr lang="fr-FR" dirty="0" err="1" smtClean="0"/>
              <a:t>WoodWisdom</a:t>
            </a:r>
            <a:r>
              <a:rPr lang="fr-FR" dirty="0" smtClean="0"/>
              <a:t>-Net, </a:t>
            </a:r>
            <a:r>
              <a:rPr lang="fr-FR" dirty="0" err="1" smtClean="0"/>
              <a:t>Foresterra</a:t>
            </a:r>
            <a:r>
              <a:rPr lang="fr-FR" dirty="0" smtClean="0"/>
              <a:t>, </a:t>
            </a:r>
            <a:r>
              <a:rPr lang="fr-FR" dirty="0" err="1" smtClean="0"/>
              <a:t>Sumforest</a:t>
            </a:r>
            <a:endParaRPr lang="fr-FR" dirty="0" smtClean="0"/>
          </a:p>
          <a:p>
            <a:pPr lvl="2"/>
            <a:r>
              <a:rPr lang="fr-FR" dirty="0" smtClean="0"/>
              <a:t>Appel avec la participation de la France (1,5 M€)  ; date limite  de 1</a:t>
            </a:r>
            <a:r>
              <a:rPr lang="fr-FR" baseline="30000" dirty="0" smtClean="0"/>
              <a:t>ère</a:t>
            </a:r>
            <a:r>
              <a:rPr lang="fr-FR" dirty="0" smtClean="0"/>
              <a:t> phase : 23/01/2018</a:t>
            </a:r>
          </a:p>
          <a:p>
            <a:r>
              <a:rPr lang="fr-FR" dirty="0" smtClean="0"/>
              <a:t>Autres pistes</a:t>
            </a:r>
          </a:p>
          <a:p>
            <a:pPr lvl="1"/>
            <a:r>
              <a:rPr lang="fr-FR" dirty="0" smtClean="0"/>
              <a:t>Appel Graine (ADEME)</a:t>
            </a:r>
          </a:p>
          <a:p>
            <a:pPr lvl="1"/>
            <a:r>
              <a:rPr lang="fr-FR" dirty="0" smtClean="0"/>
              <a:t>Territoires d’innovation de grande ambition (CDC)</a:t>
            </a:r>
          </a:p>
          <a:p>
            <a:pPr lvl="1"/>
            <a:r>
              <a:rPr lang="fr-FR" dirty="0" smtClean="0"/>
              <a:t>Fonds stratégique de la forêt et du bois (MAA)</a:t>
            </a:r>
          </a:p>
          <a:p>
            <a:pPr lvl="1"/>
            <a:r>
              <a:rPr lang="fr-FR" dirty="0" smtClean="0"/>
              <a:t>ANR</a:t>
            </a:r>
          </a:p>
          <a:p>
            <a:pPr lvl="1"/>
            <a:r>
              <a:rPr lang="fr-FR" dirty="0" smtClean="0"/>
              <a:t>…</a:t>
            </a:r>
          </a:p>
          <a:p>
            <a:r>
              <a:rPr lang="fr-FR" dirty="0" smtClean="0"/>
              <a:t>De façon générale, besoin énorme de SEHS pour élaborer et mettre en œuvre toutes les stratégies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36D2-D75C-42BC-A568-9F112D6C25D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for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EcoforV2</Template>
  <TotalTime>929</TotalTime>
  <Words>483</Words>
  <Application>Microsoft Office PowerPoint</Application>
  <PresentationFormat>Affichage à l'écran (4:3)</PresentationFormat>
  <Paragraphs>140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EcoforV2</vt:lpstr>
      <vt:lpstr>Le Réseau SEHS des sciences économiques humaines et sociales d’Ecofor</vt:lpstr>
      <vt:lpstr>Diapositive 2</vt:lpstr>
      <vt:lpstr>Qu’est-ce que le réseau SEHS d’Ecofor?</vt:lpstr>
      <vt:lpstr>Qu’est-ce que le réseau SEHS d’Ecofor?</vt:lpstr>
      <vt:lpstr>Qu’est-ce que le réseau SEHS d’Ecofor?</vt:lpstr>
      <vt:lpstr>Qu’est-ce que le réseau SEHS d’Ecofor?</vt:lpstr>
      <vt:lpstr>Qu’est-ce que le réseau SEHS d’Ecofor?</vt:lpstr>
      <vt:lpstr>Comment progresser?</vt:lpstr>
      <vt:lpstr>Comment progresser?</vt:lpstr>
      <vt:lpstr>Comment progresser?</vt:lpstr>
      <vt:lpstr>Entre dynamiques et mutations quelles voies pour la forêt et le bois ?</vt:lpstr>
      <vt:lpstr>Entre dynamiques et mutations quelles voies pour la forêt et le bois ?</vt:lpstr>
      <vt:lpstr>Approches territorialisées des usages de la forêt</vt:lpstr>
      <vt:lpstr>Diapositive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ecofor</dc:creator>
  <cp:lastModifiedBy>Anaïs Jallais</cp:lastModifiedBy>
  <cp:revision>26</cp:revision>
  <dcterms:created xsi:type="dcterms:W3CDTF">2014-03-28T08:40:07Z</dcterms:created>
  <dcterms:modified xsi:type="dcterms:W3CDTF">2018-01-10T11:20:26Z</dcterms:modified>
</cp:coreProperties>
</file>